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8" r:id="rId4"/>
    <p:sldId id="259" r:id="rId5"/>
    <p:sldId id="260" r:id="rId6"/>
    <p:sldId id="277" r:id="rId7"/>
    <p:sldId id="278" r:id="rId8"/>
    <p:sldId id="261" r:id="rId9"/>
    <p:sldId id="262" r:id="rId10"/>
    <p:sldId id="263" r:id="rId11"/>
    <p:sldId id="264" r:id="rId12"/>
    <p:sldId id="265" r:id="rId13"/>
    <p:sldId id="269" r:id="rId14"/>
    <p:sldId id="279" r:id="rId15"/>
    <p:sldId id="281" r:id="rId16"/>
    <p:sldId id="282" r:id="rId17"/>
    <p:sldId id="266" r:id="rId18"/>
    <p:sldId id="267" r:id="rId19"/>
    <p:sldId id="268" r:id="rId20"/>
    <p:sldId id="271" r:id="rId21"/>
    <p:sldId id="270" r:id="rId22"/>
    <p:sldId id="272" r:id="rId23"/>
    <p:sldId id="273" r:id="rId24"/>
    <p:sldId id="27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490"/>
    <a:srgbClr val="094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3" autoAdjust="0"/>
    <p:restoredTop sz="93449" autoAdjust="0"/>
  </p:normalViewPr>
  <p:slideViewPr>
    <p:cSldViewPr snapToGrid="0" showGuides="1">
      <p:cViewPr varScale="1">
        <p:scale>
          <a:sx n="106" d="100"/>
          <a:sy n="106" d="100"/>
        </p:scale>
        <p:origin x="1962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Понимание экономических понятий</c:v>
                </c:pt>
                <c:pt idx="1">
                  <c:v>Понимание того, что взрослые работают</c:v>
                </c:pt>
                <c:pt idx="2">
                  <c:v>Отражение  в играх семейных отношений</c:v>
                </c:pt>
                <c:pt idx="3">
                  <c:v>Употребление в речи слов с экономическим значением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9</c:v>
                </c:pt>
                <c:pt idx="2">
                  <c:v>7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E2-40AA-ACDE-A35A33A0BB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Понимание экономических понятий</c:v>
                </c:pt>
                <c:pt idx="1">
                  <c:v>Понимание того, что взрослые работают</c:v>
                </c:pt>
                <c:pt idx="2">
                  <c:v>Отражение  в играх семейных отношений</c:v>
                </c:pt>
                <c:pt idx="3">
                  <c:v>Употребление в речи слов с экономическим значением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13</c:v>
                </c:pt>
                <c:pt idx="1">
                  <c:v>10</c:v>
                </c:pt>
                <c:pt idx="2">
                  <c:v>11</c:v>
                </c:pt>
                <c:pt idx="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E2-40AA-ACDE-A35A33A0BB2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Понимание экономических понятий</c:v>
                </c:pt>
                <c:pt idx="1">
                  <c:v>Понимание того, что взрослые работают</c:v>
                </c:pt>
                <c:pt idx="2">
                  <c:v>Отражение  в играх семейных отношений</c:v>
                </c:pt>
                <c:pt idx="3">
                  <c:v>Употребление в речи слов с экономическим значением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10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E2-40AA-ACDE-A35A33A0BB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5837104"/>
        <c:axId val="316486032"/>
      </c:barChart>
      <c:catAx>
        <c:axId val="355837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6486032"/>
        <c:crosses val="autoZero"/>
        <c:auto val="1"/>
        <c:lblAlgn val="ctr"/>
        <c:lblOffset val="100"/>
        <c:noMultiLvlLbl val="0"/>
      </c:catAx>
      <c:valAx>
        <c:axId val="31648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5837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38394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66113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5867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474941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317077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92695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04438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554370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1335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271652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3127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0F3D6-A1D2-401F-80EA-D46840EDE847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D286B-BBDF-4C71-A48C-08245E569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8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0762"/>
          <a:stretch/>
        </p:blipFill>
        <p:spPr>
          <a:xfrm>
            <a:off x="0" y="18256"/>
            <a:ext cx="12192000" cy="6894513"/>
          </a:xfrm>
          <a:prstGeom prst="rect">
            <a:avLst/>
          </a:prstGeom>
        </p:spPr>
      </p:pic>
      <p:pic>
        <p:nvPicPr>
          <p:cNvPr id="2" name="Picture 4" descr="группа 5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-6151418" y="5029200"/>
            <a:ext cx="5215467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9" y="0"/>
            <a:ext cx="1412509" cy="13192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6909" y="2449849"/>
            <a:ext cx="1134621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ПРЕДПОСЫЛОК ЭКОНОМИЧЕСКОЙ КУЛЬТУРЫ</a:t>
            </a: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У МЛАДШИХ ДОШКОЛЬНИКОВ ЧЕРЕЗ ОБОГАЩЕНИЕ РАЗНЫХ ВИДОВ ДЕТСКОЙ ДЕЯТЕЛЬНОСТИ ЭКОНОМИЧЕСКИМ СОДЕРЖАНИЕМ</a:t>
            </a:r>
            <a:endParaRPr lang="ru-RU" sz="2800" b="1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47855" y="5934670"/>
            <a:ext cx="6584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Белоглазова Ирена Александровна, старший воспитатель;</a:t>
            </a:r>
            <a:endParaRPr lang="ru-RU" b="1" dirty="0" smtClean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b="1" dirty="0" smtClean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Попова Людмила Леонидовна, воспитатель</a:t>
            </a:r>
            <a:endParaRPr lang="ru-RU" b="1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868" y="290945"/>
            <a:ext cx="9981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«Детский сад № 127», г. Череповец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310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5215" y="207730"/>
            <a:ext cx="114667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Психолого-педагогические условия 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ea typeface="Times New Roman" panose="02020603050405020304" pitchFamily="18" charset="0"/>
              </a:rPr>
              <a:t>развития предпосылок экономической культуры</a:t>
            </a:r>
            <a:endParaRPr lang="ru-RU" sz="36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1078" y="1615789"/>
            <a:ext cx="87618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взаимодействие семьи и образовательной организации по развитию предпосылок экономической культуры;</a:t>
            </a:r>
            <a:endParaRPr lang="ru-RU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наполнение различных видов детской деятельности (трудовой, игровой, познавательной) экономическим содержанием;</a:t>
            </a:r>
            <a:endParaRPr lang="ru-RU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создание воспитательной среды, которая направлена на развитие таких качеств как бережливость, экономичность, рациональное использование материалов.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4584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0287" y="0"/>
            <a:ext cx="7311425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Структурно-содержательная модель</a:t>
            </a:r>
          </a:p>
          <a:p>
            <a:pPr algn="ctr"/>
            <a:r>
              <a:rPr lang="ru-RU" sz="2600" b="1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развития предпосылок экономической культуры</a:t>
            </a:r>
            <a:endParaRPr lang="ru-RU" sz="26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32692" y="946157"/>
            <a:ext cx="4623304" cy="378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РАЗВИТИЕ ПРЕДПОСЫЛОК ЭКОНОМИЧЕСКОЙ КУЛЬТУРЫ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3395" y="1464911"/>
            <a:ext cx="2815628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Блок «</a:t>
            </a:r>
            <a:r>
              <a:rPr lang="ru-RU" sz="1400" b="1" dirty="0" err="1" smtClean="0"/>
              <a:t>Игралия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8106" y="1456621"/>
            <a:ext cx="2815628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Блок «Хочу все знать» </a:t>
            </a:r>
            <a:endParaRPr lang="ru-RU" sz="1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16641" y="1469022"/>
            <a:ext cx="2815628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Блок «</a:t>
            </a:r>
            <a:r>
              <a:rPr lang="ru-RU" sz="1400" b="1" dirty="0" err="1" smtClean="0"/>
              <a:t>Мастерилкин</a:t>
            </a:r>
            <a:r>
              <a:rPr lang="ru-RU" sz="1400" b="1" dirty="0" smtClean="0"/>
              <a:t>»</a:t>
            </a:r>
            <a:endParaRPr lang="ru-RU" sz="1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6146" y="2242758"/>
            <a:ext cx="2815628" cy="4434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Когнитивный компонент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336530" y="2249698"/>
            <a:ext cx="2815628" cy="4434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Эмоциональный компонент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377305" y="2242758"/>
            <a:ext cx="2815628" cy="4434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Поведенческий компонент</a:t>
            </a:r>
            <a:endParaRPr lang="ru-RU" sz="1400" b="1" dirty="0"/>
          </a:p>
        </p:txBody>
      </p:sp>
      <p:sp>
        <p:nvSpPr>
          <p:cNvPr id="11" name="Левая фигурная скобка 10"/>
          <p:cNvSpPr/>
          <p:nvPr/>
        </p:nvSpPr>
        <p:spPr>
          <a:xfrm rot="16200000">
            <a:off x="5518860" y="-2352613"/>
            <a:ext cx="262550" cy="8818078"/>
          </a:xfrm>
          <a:prstGeom prst="leftBrace">
            <a:avLst>
              <a:gd name="adj1" fmla="val 8333"/>
              <a:gd name="adj2" fmla="val 47844"/>
            </a:avLst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6146" y="2918909"/>
            <a:ext cx="2815628" cy="901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Формирование представлений </a:t>
            </a:r>
            <a:r>
              <a:rPr lang="ru-RU" sz="1400" dirty="0"/>
              <a:t>об основных экономических категориях у детей.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750829" y="2869783"/>
            <a:ext cx="2815628" cy="142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Формирование </a:t>
            </a:r>
            <a:r>
              <a:rPr lang="ru-RU" sz="1400" dirty="0"/>
              <a:t>положительного отношения к труду взрослых, формирование таких качеств, как бережливость, честность, способность воспринимать и чувствовать эмоции.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621063" y="2910032"/>
            <a:ext cx="2815628" cy="142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Развитие </a:t>
            </a:r>
            <a:r>
              <a:rPr lang="ru-RU" sz="1400" dirty="0"/>
              <a:t>у детей навыков взаимодействия со сверстниками и взрослыми, а также способности решать жизненные ситуации экономического характера.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19187" y="4451683"/>
            <a:ext cx="2882756" cy="30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C000"/>
                </a:solidFill>
              </a:rPr>
              <a:t>СРЕДСТВА РЕАЛИЗАЦИИ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30250" y="4182355"/>
            <a:ext cx="3281919" cy="6802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Моделирование и обыгрывание ситуаций на основе литературных произведений</a:t>
            </a:r>
            <a:endParaRPr lang="ru-RU" sz="1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976972" y="4935790"/>
            <a:ext cx="1452703" cy="4436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Дидактические игры</a:t>
            </a:r>
            <a:endParaRPr lang="ru-RU" sz="1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7754" y="4935790"/>
            <a:ext cx="1755771" cy="4436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400" dirty="0" smtClean="0"/>
              <a:t>Сюжетно-ролевые </a:t>
            </a:r>
          </a:p>
          <a:p>
            <a:pPr algn="ctr"/>
            <a:r>
              <a:rPr lang="ru-RU" sz="1400" dirty="0" smtClean="0"/>
              <a:t>игры</a:t>
            </a:r>
          </a:p>
          <a:p>
            <a:pPr algn="ctr"/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976971" y="5525850"/>
            <a:ext cx="1452703" cy="4436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Подвижные игры</a:t>
            </a:r>
            <a:endParaRPr lang="ru-RU" sz="1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47753" y="5498034"/>
            <a:ext cx="1755771" cy="4436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Игры-путешествия</a:t>
            </a:r>
            <a:endParaRPr lang="ru-RU" sz="1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37243" y="4888434"/>
            <a:ext cx="1671291" cy="4436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Образовательные ситуации</a:t>
            </a:r>
            <a:endParaRPr lang="ru-RU" sz="1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34176" y="4864221"/>
            <a:ext cx="1532281" cy="4436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Игровые</a:t>
            </a:r>
          </a:p>
          <a:p>
            <a:pPr algn="ctr"/>
            <a:r>
              <a:rPr lang="ru-RU" sz="1400" dirty="0" smtClean="0"/>
              <a:t>ситуации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98629" y="5492217"/>
            <a:ext cx="1671291" cy="4436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Проблемные</a:t>
            </a:r>
          </a:p>
          <a:p>
            <a:pPr algn="ctr"/>
            <a:r>
              <a:rPr lang="ru-RU" sz="1400" dirty="0" smtClean="0"/>
              <a:t>ситуации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038876" y="5448736"/>
            <a:ext cx="1532281" cy="4436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Ситуации-разговоры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3898629" y="6096000"/>
            <a:ext cx="1671291" cy="4436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Виртуальные экскурсии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6034177" y="6049737"/>
            <a:ext cx="1583042" cy="6460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Чтение и обсуждение прочитанного</a:t>
            </a:r>
            <a:endParaRPr lang="ru-RU" sz="14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9077439" y="4534500"/>
            <a:ext cx="2115494" cy="4436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Мастерская добрых дел</a:t>
            </a:r>
            <a:endParaRPr lang="ru-RU" sz="1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9143619" y="5808981"/>
            <a:ext cx="2115494" cy="4436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Творческие проекты</a:t>
            </a:r>
            <a:endParaRPr lang="ru-RU" sz="14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130717" y="5155799"/>
            <a:ext cx="2115494" cy="4436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Творческие мастерские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08426586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30355" y="-74916"/>
            <a:ext cx="2911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Формы работы</a:t>
            </a:r>
            <a:endParaRPr lang="ru-RU" sz="32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60614" y="538929"/>
            <a:ext cx="2815628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БЛОК «ИГРАЛИЯ»</a:t>
            </a:r>
            <a:endParaRPr lang="ru-RU" sz="2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898" y="2157998"/>
            <a:ext cx="4729215" cy="3756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-358485" y="-3246"/>
            <a:ext cx="4666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Цель игр-ситуаций</a:t>
            </a:r>
          </a:p>
          <a:p>
            <a:pPr algn="ctr"/>
            <a:r>
              <a:rPr lang="ru-RU" sz="2000" dirty="0" smtClean="0"/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«Делаем покупки»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sz="2000" dirty="0" smtClean="0"/>
              <a:t>- формирование представлений об экономических понятиях , </a:t>
            </a:r>
          </a:p>
          <a:p>
            <a:pPr algn="ctr"/>
            <a:r>
              <a:rPr lang="ru-RU" sz="2000" dirty="0" smtClean="0"/>
              <a:t>о назначении денег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3"/>
          <a:stretch/>
        </p:blipFill>
        <p:spPr>
          <a:xfrm rot="5400000">
            <a:off x="6657385" y="2251231"/>
            <a:ext cx="3831696" cy="364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898511" y="20979"/>
            <a:ext cx="44306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Цель дидактических игр:</a:t>
            </a:r>
          </a:p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«Скажи наоборот»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«Что лишнее»</a:t>
            </a:r>
            <a:r>
              <a:rPr lang="ru-RU" dirty="0" smtClean="0"/>
              <a:t>- расширение представлений об экономических понятиях: дешево-дорого; бедный-богатый; покупка-продажа.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870162" y="6182344"/>
            <a:ext cx="8602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В играх ребенок  моделирует жизненные ситуации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43916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18509" y="19638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Моделирование </a:t>
            </a:r>
            <a:r>
              <a:rPr lang="ru-RU" sz="2400" dirty="0">
                <a:solidFill>
                  <a:srgbClr val="000000"/>
                </a:solidFill>
                <a:ea typeface="Calibri" panose="020F0502020204030204" pitchFamily="34" charset="0"/>
              </a:rPr>
              <a:t>и обыгрывание </a:t>
            </a:r>
            <a:r>
              <a:rPr lang="ru-RU" sz="2400" dirty="0" smtClean="0">
                <a:solidFill>
                  <a:srgbClr val="000000"/>
                </a:solidFill>
                <a:ea typeface="Calibri" panose="020F0502020204030204" pitchFamily="34" charset="0"/>
              </a:rPr>
              <a:t>ситуации </a:t>
            </a:r>
            <a:r>
              <a:rPr lang="ru-RU" sz="2400" dirty="0">
                <a:solidFill>
                  <a:srgbClr val="000000"/>
                </a:solidFill>
                <a:ea typeface="Calibri" panose="020F0502020204030204" pitchFamily="34" charset="0"/>
              </a:rPr>
              <a:t>на основе литературных произведений: </a:t>
            </a:r>
            <a:endParaRPr lang="ru-RU" sz="2400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ea typeface="Calibri" panose="020F0502020204030204" pitchFamily="34" charset="0"/>
              </a:rPr>
              <a:t>«Жадная старуха»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03748" y="4982154"/>
            <a:ext cx="3607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Через игру  проходит </a:t>
            </a: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знакомство ребенка с социальной</a:t>
            </a:r>
          </a:p>
          <a:p>
            <a:pPr algn="just"/>
            <a:r>
              <a:rPr lang="ru-RU" sz="2800" b="1" dirty="0" smtClean="0">
                <a:solidFill>
                  <a:srgbClr val="C00000"/>
                </a:solidFill>
              </a:rPr>
              <a:t> действительностью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2" y="1519819"/>
            <a:ext cx="3771808" cy="5029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78" y="1960335"/>
            <a:ext cx="2861753" cy="3815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284" y="996434"/>
            <a:ext cx="2658190" cy="3544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80203982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07" y="1159710"/>
            <a:ext cx="5892192" cy="4419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111405" y="208868"/>
            <a:ext cx="3945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88490"/>
                </a:solidFill>
              </a:rPr>
              <a:t>Сюжетно-ролевая  игра </a:t>
            </a:r>
          </a:p>
          <a:p>
            <a:pPr algn="ctr"/>
            <a:r>
              <a:rPr lang="ru-RU" sz="2800" b="1" dirty="0" smtClean="0">
                <a:solidFill>
                  <a:srgbClr val="288490"/>
                </a:solidFill>
              </a:rPr>
              <a:t>«Магазин игрушек»</a:t>
            </a:r>
            <a:endParaRPr lang="ru-RU" sz="2800" b="1" dirty="0">
              <a:solidFill>
                <a:srgbClr val="288490"/>
              </a:solidFill>
            </a:endParaRPr>
          </a:p>
        </p:txBody>
      </p:sp>
      <p:pic>
        <p:nvPicPr>
          <p:cNvPr id="6" name="Picture 3" descr="C:\Documents and Settings\Admin\Рабочий стол\avi\Новая папка\11.jpg"/>
          <p:cNvPicPr>
            <a:picLocks noChangeAspect="1" noChangeArrowheads="1"/>
          </p:cNvPicPr>
          <p:nvPr/>
        </p:nvPicPr>
        <p:blipFill>
          <a:blip r:embed="rId4" cstate="print"/>
          <a:srcRect l="5480" t="7306" r="5930" b="7452"/>
          <a:stretch>
            <a:fillRect/>
          </a:stretch>
        </p:blipFill>
        <p:spPr bwMode="auto">
          <a:xfrm>
            <a:off x="5509036" y="2110552"/>
            <a:ext cx="6123670" cy="4419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905847" y="1030540"/>
            <a:ext cx="39455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88490"/>
                </a:solidFill>
              </a:rPr>
              <a:t>Сюжетно-ролевая  игра </a:t>
            </a:r>
          </a:p>
          <a:p>
            <a:pPr algn="ctr"/>
            <a:r>
              <a:rPr lang="ru-RU" sz="2800" b="1" dirty="0" smtClean="0">
                <a:solidFill>
                  <a:srgbClr val="288490"/>
                </a:solidFill>
              </a:rPr>
              <a:t>«Парикмахерская»</a:t>
            </a:r>
            <a:endParaRPr lang="ru-RU" sz="2800" b="1" dirty="0">
              <a:solidFill>
                <a:srgbClr val="2884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58531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8084" y="197514"/>
            <a:ext cx="7426200" cy="671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28849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Игры-путешествия, виртуальные экскурсии</a:t>
            </a:r>
            <a:endParaRPr lang="ru-RU" sz="2800" dirty="0">
              <a:solidFill>
                <a:srgbClr val="28849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48" y="1066879"/>
            <a:ext cx="7224409" cy="5418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105" y="1116831"/>
            <a:ext cx="3827371" cy="5318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0362433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5017" y="138993"/>
            <a:ext cx="99163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288490"/>
                </a:solidFill>
                <a:ea typeface="Calibri" panose="020F0502020204030204" pitchFamily="34" charset="0"/>
              </a:rPr>
              <a:t>Ситуации-разговоры</a:t>
            </a:r>
          </a:p>
          <a:p>
            <a:pPr algn="ctr"/>
            <a:r>
              <a:rPr lang="ru-RU" sz="2800" b="1" dirty="0" smtClean="0">
                <a:solidFill>
                  <a:srgbClr val="288490"/>
                </a:solidFill>
                <a:ea typeface="Calibri" panose="020F0502020204030204" pitchFamily="34" charset="0"/>
              </a:rPr>
              <a:t> </a:t>
            </a:r>
            <a:r>
              <a:rPr lang="ru-RU" sz="2800" b="1" dirty="0">
                <a:solidFill>
                  <a:srgbClr val="288490"/>
                </a:solidFill>
                <a:ea typeface="Calibri" panose="020F0502020204030204" pitchFamily="34" charset="0"/>
              </a:rPr>
              <a:t>«Чудеса в кошельке», «Будьте, дети, бережливы!».</a:t>
            </a:r>
            <a:endParaRPr lang="ru-RU" sz="2800" b="1" dirty="0">
              <a:solidFill>
                <a:srgbClr val="28849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" y="1303351"/>
            <a:ext cx="7045911" cy="5284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1440694"/>
            <a:ext cx="3902819" cy="5203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214785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14994" y="584775"/>
            <a:ext cx="4494534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БЛОК «ХОЧУ ВСЕ ЗНАТЬ»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06670" y="0"/>
            <a:ext cx="2911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Формы работы</a:t>
            </a:r>
            <a:endParaRPr lang="ru-RU" sz="32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673" y="1214527"/>
            <a:ext cx="599901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Цель образовательной ситуации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</a:rPr>
              <a:t> «История копилки»</a:t>
            </a:r>
          </a:p>
          <a:p>
            <a:pPr algn="ctr"/>
            <a:r>
              <a:rPr lang="ru-RU" dirty="0"/>
              <a:t> - формирование представлений об экономических понятиях , о назначении денег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4122" y="468764"/>
            <a:ext cx="43278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Цель образовательной ситуации</a:t>
            </a:r>
          </a:p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«Кто , где работает»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</a:p>
          <a:p>
            <a:pPr algn="ctr"/>
            <a:r>
              <a:rPr lang="ru-RU" dirty="0" smtClean="0"/>
              <a:t>- формирование представлений об экономических понятиях: труд, профессия, зарплата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35" y="2344853"/>
            <a:ext cx="3156232" cy="4208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47" y="2685431"/>
            <a:ext cx="5327891" cy="3995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841008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2648" y="483239"/>
            <a:ext cx="4494534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БЛОК «ХОЧУ ВСЕ ЗНАТЬ»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0976" y="776289"/>
            <a:ext cx="1081787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Цель </a:t>
            </a:r>
            <a:r>
              <a:rPr lang="ru-RU" dirty="0" smtClean="0"/>
              <a:t>проблемной  </a:t>
            </a:r>
            <a:r>
              <a:rPr lang="ru-RU" dirty="0"/>
              <a:t>ситуации</a:t>
            </a:r>
          </a:p>
          <a:p>
            <a:pPr algn="ctr"/>
            <a:r>
              <a:rPr lang="ru-RU" dirty="0"/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«Жадность к добру не ведет»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dirty="0" smtClean="0"/>
              <a:t>-</a:t>
            </a:r>
            <a:r>
              <a:rPr lang="ru-RU" dirty="0"/>
              <a:t> </a:t>
            </a:r>
            <a:r>
              <a:rPr lang="ru-RU" dirty="0" smtClean="0"/>
              <a:t>развитие умений детей </a:t>
            </a:r>
            <a:r>
              <a:rPr lang="ru-RU" dirty="0"/>
              <a:t>думать, сравнивать и анализировать поступки сказочных героев; обогащать словарный </a:t>
            </a:r>
            <a:r>
              <a:rPr lang="ru-RU" dirty="0" smtClean="0"/>
              <a:t>запас словами с экономическим смыслом: дешево, дорого,  долг,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31531" y="-19640"/>
            <a:ext cx="2911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Формы работы</a:t>
            </a:r>
            <a:endParaRPr lang="ru-RU" sz="32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7" name="Рисунок 6" descr="DSC07149.JPG"/>
          <p:cNvPicPr>
            <a:picLocks noChangeAspect="1"/>
          </p:cNvPicPr>
          <p:nvPr/>
        </p:nvPicPr>
        <p:blipFill>
          <a:blip r:embed="rId3" cstate="print">
            <a:lum bright="-10000" contrast="10000"/>
          </a:blip>
          <a:srcRect l="7792" t="10725" r="14286"/>
          <a:stretch>
            <a:fillRect/>
          </a:stretch>
        </p:blipFill>
        <p:spPr>
          <a:xfrm>
            <a:off x="2937753" y="2169070"/>
            <a:ext cx="6198332" cy="4628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9651822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0409" y="90535"/>
            <a:ext cx="2911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Формы работы</a:t>
            </a:r>
            <a:endParaRPr lang="ru-RU" sz="32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5707" y="675310"/>
            <a:ext cx="4537918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БЛОК «МАСТЕРИЛКИН»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8751" y="997285"/>
            <a:ext cx="54230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Цель </a:t>
            </a:r>
            <a:r>
              <a:rPr lang="ru-RU" sz="2800" b="1" dirty="0" smtClean="0">
                <a:solidFill>
                  <a:srgbClr val="7030A0"/>
                </a:solidFill>
              </a:rPr>
              <a:t>«Мастерской добрых дел»-</a:t>
            </a:r>
            <a:endParaRPr lang="ru-RU" sz="2800" b="1" dirty="0">
              <a:solidFill>
                <a:srgbClr val="7030A0"/>
              </a:solidFill>
            </a:endParaRPr>
          </a:p>
          <a:p>
            <a:pPr algn="ctr"/>
            <a:r>
              <a:rPr lang="ru-RU" dirty="0"/>
              <a:t> развития нравственных </a:t>
            </a:r>
            <a:r>
              <a:rPr lang="ru-RU" dirty="0" smtClean="0"/>
              <a:t>качеств: бережливости, честности, ответственности.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394764" y="675310"/>
            <a:ext cx="557233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Цель творческой мастерской 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«Умелые руки»-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Open Sans"/>
              </a:rPr>
              <a:t>воспитание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у детей положительных качеств характера,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сплочение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коллектива,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мотивирование 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детей на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бережное отношение к книгам, вещам.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3460" y="2661811"/>
            <a:ext cx="4413457" cy="3310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954" y="2351502"/>
            <a:ext cx="5562778" cy="4172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444134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1067" y="2234409"/>
            <a:ext cx="7302539" cy="485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879272" y="290475"/>
            <a:ext cx="80679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       Ребенок  имеет  характерное  бессознательное  устремление  к  изучению  и  созерцанию  нового,  непривычного.  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     Первоначальная  задача  педагога  – построить именно такие ситуации, в которых стремление детей к усвоению нового будет постоянным.</a:t>
            </a:r>
          </a:p>
          <a:p>
            <a:r>
              <a:rPr lang="ru-RU" sz="2800" dirty="0" smtClean="0"/>
              <a:t>                                                                     Л.С. Выготский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7652248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80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40409" y="90535"/>
            <a:ext cx="2911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Формы работы</a:t>
            </a:r>
            <a:endParaRPr lang="ru-RU" sz="32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5707" y="675310"/>
            <a:ext cx="4537918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БЛОК «МАСТЕРИЛКИН»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4760" y="255523"/>
            <a:ext cx="369046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Творческий проект </a:t>
            </a:r>
          </a:p>
          <a:p>
            <a:pPr algn="ctr"/>
            <a:r>
              <a:rPr lang="ru-RU" sz="2800" b="1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800" b="1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«Умелые руки»</a:t>
            </a:r>
            <a:endParaRPr lang="ru-RU" sz="28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5014" y="1103569"/>
            <a:ext cx="576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Цель- формирование бережного отношения к предметам, рациональное использование вещей, бывших в употреблении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348868" y="157276"/>
            <a:ext cx="354046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Фестиваль-конкурс в ДОО</a:t>
            </a:r>
          </a:p>
          <a:p>
            <a:pPr algn="ctr"/>
            <a:r>
              <a:rPr lang="ru-RU" sz="2800" b="1" cap="none" spc="0" dirty="0" smtClean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«Лэнд арт «Осенние фантазии»</a:t>
            </a:r>
            <a:endParaRPr lang="ru-RU" sz="28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78334" y="2417371"/>
            <a:ext cx="19324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Цель- формирование бережного отношения к природе,  развитие умений видеть красоту результатов труда.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74" y="2130434"/>
            <a:ext cx="3364261" cy="4485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31" y="2262372"/>
            <a:ext cx="5629072" cy="4221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5600781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30636" y="90536"/>
            <a:ext cx="29111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0070C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Формы работы</a:t>
            </a:r>
            <a:endParaRPr lang="ru-RU" sz="3200" b="1" cap="none" spc="0" dirty="0">
              <a:ln w="9525">
                <a:solidFill>
                  <a:srgbClr val="0070C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38508" y="805812"/>
            <a:ext cx="4537918" cy="41430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БЛОК «МАСТЕРИЛКИН»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003898" y="1350622"/>
            <a:ext cx="84071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Цель трудовой деятельности</a:t>
            </a:r>
          </a:p>
          <a:p>
            <a:pPr algn="ctr"/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«</a:t>
            </a:r>
            <a:r>
              <a:rPr lang="ru-RU" sz="2800" b="1" dirty="0" err="1" smtClean="0">
                <a:solidFill>
                  <a:srgbClr val="7030A0"/>
                </a:solidFill>
              </a:rPr>
              <a:t>Книжкина</a:t>
            </a:r>
            <a:r>
              <a:rPr lang="ru-RU" sz="2800" b="1" dirty="0" smtClean="0">
                <a:solidFill>
                  <a:srgbClr val="7030A0"/>
                </a:solidFill>
              </a:rPr>
              <a:t> больница»</a:t>
            </a:r>
            <a:r>
              <a:rPr lang="ru-RU" sz="2800" dirty="0" smtClean="0">
                <a:solidFill>
                  <a:srgbClr val="7030A0"/>
                </a:solidFill>
              </a:rPr>
              <a:t> </a:t>
            </a:r>
            <a:r>
              <a:rPr lang="ru-RU" dirty="0" smtClean="0"/>
              <a:t>-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воспитание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у детей положительных качеств характера,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сплочение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коллектива,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мотивирование  </a:t>
            </a:r>
            <a:r>
              <a:rPr lang="ru-RU" dirty="0">
                <a:solidFill>
                  <a:srgbClr val="000000"/>
                </a:solidFill>
                <a:latin typeface="Open Sans"/>
              </a:rPr>
              <a:t>детей на </a:t>
            </a:r>
            <a:r>
              <a:rPr lang="ru-RU" dirty="0" smtClean="0">
                <a:solidFill>
                  <a:srgbClr val="000000"/>
                </a:solidFill>
                <a:latin typeface="Open Sans"/>
              </a:rPr>
              <a:t>бережное отношение к книгам, вещам.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9"/>
          <a:stretch/>
        </p:blipFill>
        <p:spPr>
          <a:xfrm rot="5400000">
            <a:off x="1995960" y="2909877"/>
            <a:ext cx="3698909" cy="3842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r="18620"/>
          <a:stretch>
            <a:fillRect/>
          </a:stretch>
        </p:blipFill>
        <p:spPr bwMode="auto">
          <a:xfrm>
            <a:off x="6320901" y="3112339"/>
            <a:ext cx="4648484" cy="3445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3350567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43919" y="-101789"/>
            <a:ext cx="91206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Оценка эффективности проводимой работы</a:t>
            </a:r>
            <a:endParaRPr lang="ru-RU" sz="3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3433" y="607017"/>
            <a:ext cx="11858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Характеристики  и показатели развития у детей предпосылок экономической культуры</a:t>
            </a:r>
            <a:endParaRPr lang="ru-RU" sz="2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991405"/>
              </p:ext>
            </p:extLst>
          </p:nvPr>
        </p:nvGraphicFramePr>
        <p:xfrm>
          <a:off x="1067012" y="1337945"/>
          <a:ext cx="10934453" cy="5190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31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1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40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Характеристики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927">
                <a:tc>
                  <a:txBody>
                    <a:bodyPr/>
                    <a:lstStyle/>
                    <a:p>
                      <a:r>
                        <a:rPr lang="ru-RU" dirty="0" smtClean="0"/>
                        <a:t>Усвоение простейших экономических понятий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r>
                        <a:rPr lang="ru-RU" baseline="0" dirty="0" smtClean="0"/>
                        <a:t> Пон</a:t>
                      </a:r>
                      <a:r>
                        <a:rPr lang="ru-RU" dirty="0" smtClean="0"/>
                        <a:t>имание простейших экономических понятий: труд,</a:t>
                      </a:r>
                      <a:r>
                        <a:rPr lang="ru-RU" baseline="0" dirty="0" smtClean="0"/>
                        <a:t> деньги, товар.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2.Понимание того, что взрослые работают.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3. В играх адекватно отображает  семейные отношения.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4.</a:t>
                      </a:r>
                      <a:r>
                        <a:rPr lang="ru-RU" sz="1800" dirty="0" smtClean="0">
                          <a:effectLst/>
                        </a:rPr>
                        <a:t> Имеет представления о некоторых профессиях взрослых (врач, водитель, воспитатель, повар, продавец, строитель).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Знает, что за труд взрослые</a:t>
                      </a:r>
                      <a:r>
                        <a:rPr lang="ru-RU" sz="18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получают зарплату.</a:t>
                      </a:r>
                      <a:endParaRPr lang="ru-RU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dirty="0" smtClean="0"/>
                        <a:t>6. Употребляет в речи</a:t>
                      </a:r>
                      <a:r>
                        <a:rPr lang="ru-RU" baseline="0" dirty="0" smtClean="0"/>
                        <a:t>  слова с экономическим значением (</a:t>
                      </a:r>
                      <a:r>
                        <a:rPr lang="ru-RU" dirty="0" smtClean="0"/>
                        <a:t>труд,  работа,  профессия,   товар, деньги, стоимость)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6322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Развитие инициативы и самостоятельности в разных видах деятельности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1. Объединяется со сверстниками,</a:t>
                      </a:r>
                      <a:r>
                        <a:rPr lang="ru-RU" baseline="0" dirty="0" smtClean="0"/>
                        <a:t> на основе личных симпатий участвует в проектах, коллективных делах.</a:t>
                      </a:r>
                    </a:p>
                    <a:p>
                      <a:r>
                        <a:rPr lang="ru-RU" baseline="0" dirty="0" smtClean="0"/>
                        <a:t>2. Проявляет познавательную активность  к новому.</a:t>
                      </a:r>
                    </a:p>
                    <a:p>
                      <a:r>
                        <a:rPr lang="ru-RU" baseline="0" dirty="0" smtClean="0"/>
                        <a:t>3. Проявляет интерес к труду взрослых, переносит свои знания в игру.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7171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Сформированность</a:t>
                      </a:r>
                      <a:r>
                        <a:rPr lang="ru-RU" baseline="0" dirty="0" smtClean="0"/>
                        <a:t> положительных экономических привычек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 smtClean="0"/>
                        <a:t>1.Бережно относится к игрушкам, книгам, вещам.</a:t>
                      </a:r>
                    </a:p>
                    <a:p>
                      <a:pPr marL="0" indent="0">
                        <a:buNone/>
                      </a:pPr>
                      <a:r>
                        <a:rPr lang="ru-RU" dirty="0" smtClean="0"/>
                        <a:t>2.Старается</a:t>
                      </a:r>
                      <a:r>
                        <a:rPr lang="ru-RU" baseline="0" dirty="0" smtClean="0"/>
                        <a:t> выполнять общепринятые правила, отрицательно реагирует на нарушения.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479227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495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36073" y="0"/>
            <a:ext cx="110559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Основной метод оценки-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педагогическое наблюдение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988127" y="901554"/>
            <a:ext cx="9628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ПРОЦЕНТНОЕ СООТНОШЕНИЕ УСВОЕНИЯ ДЕТЬМИ 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ПРОСТЕЙШИХ ЭКОНОМИЧЕСКИХ ПОНЯТИЙ</a:t>
            </a:r>
            <a:endParaRPr lang="ru-RU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09824708"/>
              </p:ext>
            </p:extLst>
          </p:nvPr>
        </p:nvGraphicFramePr>
        <p:xfrm>
          <a:off x="2408380" y="1732551"/>
          <a:ext cx="9083964" cy="461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52350822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1308" y="0"/>
            <a:ext cx="84097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Качественная характеристика</a:t>
            </a:r>
          </a:p>
          <a:p>
            <a:pPr algn="ctr"/>
            <a:r>
              <a:rPr lang="ru-RU" sz="3600" b="1" cap="none" spc="0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результато</a:t>
            </a:r>
            <a:r>
              <a:rPr lang="ru-RU" sz="36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 наблюдений</a:t>
            </a:r>
            <a:endParaRPr lang="ru-RU" sz="3600" b="1" cap="none" spc="0" dirty="0">
              <a:ln w="95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1308" y="1413859"/>
            <a:ext cx="94210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Дети </a:t>
            </a:r>
            <a:r>
              <a:rPr lang="ru-RU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стали </a:t>
            </a: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бережно </a:t>
            </a:r>
            <a:r>
              <a:rPr lang="ru-RU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относится к игрушкам, </a:t>
            </a: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книгам;</a:t>
            </a:r>
          </a:p>
          <a:p>
            <a:pPr marL="514350" indent="-51435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Отмечается  творческий подход </a:t>
            </a:r>
            <a:r>
              <a:rPr lang="ru-RU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 решению игровых задач</a:t>
            </a: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Значительно повысился интерес к труду </a:t>
            </a: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взрослых.</a:t>
            </a:r>
          </a:p>
          <a:p>
            <a:pPr marL="514350" indent="-514350" algn="just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Наметилась </a:t>
            </a:r>
            <a:r>
              <a:rPr lang="ru-RU" sz="28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динамика в понимании взаимосвязи между трудом взрослых, деньгами и </a:t>
            </a:r>
            <a:r>
              <a:rPr lang="ru-RU" sz="28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покупками.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19608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9358" y="-136933"/>
            <a:ext cx="42466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9489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Актуальность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9489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35224" y="971180"/>
            <a:ext cx="4771176" cy="1213164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1001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На социально-педагогическом уровне актуальность проблемы определяется социальным заказом общества.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97108" y="2369128"/>
            <a:ext cx="4771176" cy="1727510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1001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На научно-теоретическом уровне актуальность </a:t>
            </a:r>
            <a:r>
              <a:rPr lang="ru-RU" sz="2000" dirty="0" smtClean="0"/>
              <a:t>обусловлена </a:t>
            </a:r>
            <a:r>
              <a:rPr lang="ru-RU" sz="2000" dirty="0"/>
              <a:t>тем, что в педагогической науке обсуждаются различные аспекты проблемы экономического воспитания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06786" y="4286852"/>
            <a:ext cx="4771176" cy="2320969"/>
          </a:xfrm>
          <a:prstGeom prst="rect">
            <a:avLst/>
          </a:prstGeom>
          <a:ln w="38100"/>
        </p:spPr>
        <p:style>
          <a:lnRef idx="1">
            <a:schemeClr val="accent4"/>
          </a:lnRef>
          <a:fillRef idx="1001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На научно-методическом уровне актуальность исследования связана с тем, что наблюдается недостаточная научно-методическая разработанность процесса экономического воспитания детей в условиях дошкольного образовательного </a:t>
            </a:r>
            <a:r>
              <a:rPr lang="ru-RU" sz="2000" dirty="0" smtClean="0"/>
              <a:t>учреждения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4880484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9382" y="122689"/>
            <a:ext cx="115962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i="0" dirty="0" smtClean="0">
                <a:solidFill>
                  <a:srgbClr val="002060"/>
                </a:solidFill>
                <a:effectLst/>
              </a:rPr>
              <a:t>           Усвоение экономических  знаний на ступени дошкольного возраста -  это,  прежде всего  один  из путей совершенствования нравственного и трудового воспитания.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7" name="Picture 3" descr="C:\Documents and Settings\Admin\Рабочий стол\avi\1 Новая папка\22.JPG"/>
          <p:cNvPicPr>
            <a:picLocks noChangeAspect="1" noChangeArrowheads="1"/>
          </p:cNvPicPr>
          <p:nvPr/>
        </p:nvPicPr>
        <p:blipFill rotWithShape="1">
          <a:blip r:embed="rId3" cstate="print"/>
          <a:srcRect l="460" r="1"/>
          <a:stretch/>
        </p:blipFill>
        <p:spPr bwMode="auto">
          <a:xfrm>
            <a:off x="3373515" y="1507684"/>
            <a:ext cx="7739145" cy="5163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515302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85338" y="431047"/>
            <a:ext cx="600666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88490"/>
                </a:solidFill>
              </a:rPr>
              <a:t>Проявления детей:</a:t>
            </a:r>
          </a:p>
          <a:p>
            <a:pPr algn="ctr"/>
            <a:endParaRPr lang="ru-RU" sz="3600" b="1" dirty="0" smtClean="0"/>
          </a:p>
          <a:p>
            <a:pPr algn="just"/>
            <a:r>
              <a:rPr lang="ru-RU" sz="2800" dirty="0" smtClean="0"/>
              <a:t>-интерес к покупкам;</a:t>
            </a:r>
          </a:p>
          <a:p>
            <a:pPr algn="just"/>
            <a:r>
              <a:rPr lang="ru-RU" sz="2800" dirty="0" smtClean="0"/>
              <a:t>-интерес к действиям  «купля-продажа»;</a:t>
            </a:r>
          </a:p>
          <a:p>
            <a:pPr algn="just"/>
            <a:r>
              <a:rPr lang="ru-RU" sz="2800" dirty="0" smtClean="0"/>
              <a:t>-знание и умение называть  некоторые профессии (продавец, врач, полицейский);</a:t>
            </a:r>
          </a:p>
          <a:p>
            <a:pPr algn="just"/>
            <a:r>
              <a:rPr lang="ru-RU" sz="2800" dirty="0" smtClean="0"/>
              <a:t>-поверхностные представления о том, что труд взрослых оплачивается деньгами (зарплата);</a:t>
            </a:r>
          </a:p>
          <a:p>
            <a:pPr algn="just"/>
            <a:r>
              <a:rPr lang="ru-RU" sz="2800" dirty="0" smtClean="0"/>
              <a:t>- большинство детей не знают, откуда у взрослых берутся деньги.</a:t>
            </a:r>
            <a:endParaRPr lang="ru-RU" sz="2800" dirty="0"/>
          </a:p>
        </p:txBody>
      </p:sp>
      <p:pic>
        <p:nvPicPr>
          <p:cNvPr id="5" name="Picture 2" descr="C:\Documents and Settings\Admin\Рабочий стол\avi\1 Новая папка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8622" y="181214"/>
            <a:ext cx="4548296" cy="641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15533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68" y="679471"/>
            <a:ext cx="7607030" cy="5705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351371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67" y="419593"/>
            <a:ext cx="7945134" cy="595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849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6259794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81097" y="224135"/>
            <a:ext cx="18362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Цель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95238" y="1738969"/>
            <a:ext cx="88853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предпосылок экономической культуры у младших дошкольников через обогащение разных видов детской деятельности экономическим содержанием.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23735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phonoteka.org/uploads/posts/2021-05/1621625781_21-phonoteka_org-p-fon-dlya-prezentatsii-po-gostinitse-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69"/>
            <a:ext cx="10113819" cy="679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79812" y="1275534"/>
            <a:ext cx="894478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28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Познакомить детей с простейшими экономическими понятиями, их значением, применением в жизни.</a:t>
            </a:r>
            <a:endParaRPr lang="ru-RU" sz="28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  </a:t>
            </a:r>
            <a:r>
              <a:rPr lang="ru-RU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уважительное отношение к труду взрослых.</a:t>
            </a:r>
            <a:endParaRPr lang="ru-RU" sz="28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28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ru-RU" sz="2800" dirty="0" smtClea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положительных экономических привычек и навыков в разных видах деятельности</a:t>
            </a:r>
            <a:r>
              <a:rPr lang="ru-RU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34279" y="0"/>
            <a:ext cx="2326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Задачи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059192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945</Words>
  <Application>Microsoft Office PowerPoint</Application>
  <PresentationFormat>Широкоэкранный</PresentationFormat>
  <Paragraphs>142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Пользователь</cp:lastModifiedBy>
  <cp:revision>62</cp:revision>
  <dcterms:created xsi:type="dcterms:W3CDTF">2021-11-04T08:08:19Z</dcterms:created>
  <dcterms:modified xsi:type="dcterms:W3CDTF">2021-11-08T07:20:33Z</dcterms:modified>
</cp:coreProperties>
</file>