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9" r:id="rId12"/>
    <p:sldId id="270" r:id="rId13"/>
    <p:sldId id="271" r:id="rId14"/>
    <p:sldId id="273" r:id="rId15"/>
    <p:sldId id="296" r:id="rId16"/>
    <p:sldId id="274" r:id="rId17"/>
    <p:sldId id="276" r:id="rId18"/>
    <p:sldId id="275" r:id="rId19"/>
    <p:sldId id="277" r:id="rId20"/>
    <p:sldId id="278" r:id="rId21"/>
    <p:sldId id="279" r:id="rId22"/>
    <p:sldId id="280" r:id="rId23"/>
    <p:sldId id="281" r:id="rId24"/>
    <p:sldId id="295" r:id="rId25"/>
    <p:sldId id="283" r:id="rId26"/>
    <p:sldId id="298" r:id="rId27"/>
    <p:sldId id="297" r:id="rId28"/>
    <p:sldId id="292" r:id="rId29"/>
    <p:sldId id="294" r:id="rId30"/>
    <p:sldId id="284" r:id="rId31"/>
    <p:sldId id="285" r:id="rId32"/>
    <p:sldId id="286" r:id="rId33"/>
    <p:sldId id="289" r:id="rId34"/>
    <p:sldId id="287" r:id="rId35"/>
    <p:sldId id="290" r:id="rId36"/>
    <p:sldId id="291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FB00043-3DBF-4EA7-9F51-6312947DAB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013" y="301625"/>
            <a:ext cx="731361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370013" y="1827213"/>
            <a:ext cx="7313612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F7861-E129-4B27-B51B-0A81700EE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7C3BD-FA2A-4661-B88C-7CCE3347ED54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692E9-C136-4C20-9D01-0099A1178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Microsoft_Office_PowerPoint3.sld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28803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Индивидуальный образовательный маршрут одаренного ребенка по физическому развитию в условиях ДОО и семьи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869160"/>
            <a:ext cx="6400800" cy="1752600"/>
          </a:xfrm>
        </p:spPr>
        <p:txBody>
          <a:bodyPr>
            <a:normAutofit/>
          </a:bodyPr>
          <a:lstStyle/>
          <a:p>
            <a:pPr algn="r">
              <a:spcBef>
                <a:spcPct val="50000"/>
              </a:spcBef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Шиловская Ольга Владимировна </a:t>
            </a:r>
          </a:p>
          <a:p>
            <a:pPr algn="r">
              <a:spcBef>
                <a:spcPct val="50000"/>
              </a:spcBef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</a:rPr>
              <a:t>Инструктор по физической культуре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188640"/>
            <a:ext cx="5400600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 «Детский сад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</a:rPr>
              <a:t>общеразвивающего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 вида 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№ 8 «Малышок»</a:t>
            </a:r>
          </a:p>
          <a:p>
            <a:pPr algn="ctr">
              <a:spcBef>
                <a:spcPct val="0"/>
              </a:spcBef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</a:rPr>
              <a:t>город Никольск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РППС в спортзале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рабочий стол\лето 2020\P11702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552395" cy="2664296"/>
          </a:xfrm>
          <a:prstGeom prst="rect">
            <a:avLst/>
          </a:prstGeom>
          <a:noFill/>
        </p:spPr>
      </p:pic>
      <p:pic>
        <p:nvPicPr>
          <p:cNvPr id="2051" name="Picture 3" descr="C:\Users\User\Desktop\рабочий стол\лето 2020\P11702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052736"/>
            <a:ext cx="3127243" cy="2345432"/>
          </a:xfrm>
          <a:prstGeom prst="rect">
            <a:avLst/>
          </a:prstGeom>
          <a:noFill/>
        </p:spPr>
      </p:pic>
      <p:pic>
        <p:nvPicPr>
          <p:cNvPr id="2052" name="Picture 4" descr="C:\Users\User\Desktop\рабочий стол\мои фотки\фото на портфолио\на визитку\P11201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73016"/>
            <a:ext cx="3823320" cy="2867490"/>
          </a:xfrm>
          <a:prstGeom prst="rect">
            <a:avLst/>
          </a:prstGeom>
          <a:noFill/>
        </p:spPr>
      </p:pic>
      <p:pic>
        <p:nvPicPr>
          <p:cNvPr id="12289" name="Picture 1" descr="C:\Users\User\Desktop\IMG_20211018_1257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99" y="3997288"/>
            <a:ext cx="3562763" cy="2672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971550" y="0"/>
            <a:ext cx="7416800" cy="1916113"/>
          </a:xfrm>
          <a:prstGeom prst="horizontalScroll">
            <a:avLst/>
          </a:prstGeom>
          <a:solidFill>
            <a:srgbClr val="FBFD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Красочное многофункциональное оборудование, вызывает не только большой восторг у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ребенка,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 и позволяет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расширить его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возможности для выполнения многообразных упражнений и движений.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6147" name="Picture 4" descr="P11608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5300663"/>
            <a:ext cx="2076450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P11608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916113"/>
            <a:ext cx="300037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 descr="P11608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716338"/>
            <a:ext cx="2447925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4" descr="P11608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5229225"/>
            <a:ext cx="2303462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6" descr="P11608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838" y="1916113"/>
            <a:ext cx="22320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 descr="P11608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125" y="1773238"/>
            <a:ext cx="22320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4" descr="P116086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3500438"/>
            <a:ext cx="2022475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4" descr="P116086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7400" y="3644900"/>
            <a:ext cx="2138363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788" y="5300663"/>
            <a:ext cx="251777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39243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44452"/>
          <a:stretch>
            <a:fillRect/>
          </a:stretch>
        </p:blipFill>
        <p:spPr bwMode="auto">
          <a:xfrm>
            <a:off x="6444208" y="3068960"/>
            <a:ext cx="2159595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60648"/>
            <a:ext cx="3240360" cy="249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 descr="C:\Users\User\Desktop\IMG_20211018_124139.jpg"/>
          <p:cNvPicPr>
            <a:picLocks noChangeAspect="1" noChangeArrowheads="1"/>
          </p:cNvPicPr>
          <p:nvPr/>
        </p:nvPicPr>
        <p:blipFill>
          <a:blip r:embed="rId5" cstate="print"/>
          <a:srcRect t="21133" b="20752"/>
          <a:stretch>
            <a:fillRect/>
          </a:stretch>
        </p:blipFill>
        <p:spPr bwMode="auto">
          <a:xfrm>
            <a:off x="1391970" y="4293096"/>
            <a:ext cx="3066677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Спортивная площадка</a:t>
            </a:r>
            <a:endParaRPr lang="ru-RU" dirty="0"/>
          </a:p>
        </p:txBody>
      </p:sp>
      <p:pic>
        <p:nvPicPr>
          <p:cNvPr id="4098" name="Picture 2" descr="C:\Users\User\Desktop\рабочий стол\лето 2020\P117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168352" cy="2376264"/>
          </a:xfrm>
          <a:prstGeom prst="rect">
            <a:avLst/>
          </a:prstGeom>
          <a:noFill/>
        </p:spPr>
      </p:pic>
      <p:pic>
        <p:nvPicPr>
          <p:cNvPr id="4099" name="Picture 3" descr="C:\Users\User\Desktop\рабочий стол\лето 2020\P11702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908720"/>
            <a:ext cx="3024336" cy="2268252"/>
          </a:xfrm>
          <a:prstGeom prst="rect">
            <a:avLst/>
          </a:prstGeom>
          <a:noFill/>
        </p:spPr>
      </p:pic>
      <p:pic>
        <p:nvPicPr>
          <p:cNvPr id="4100" name="Picture 4" descr="C:\Users\User\Desktop\рабочий стол\лето 2020\P11702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564904"/>
            <a:ext cx="2743200" cy="2057400"/>
          </a:xfrm>
          <a:prstGeom prst="rect">
            <a:avLst/>
          </a:prstGeom>
          <a:noFill/>
        </p:spPr>
      </p:pic>
      <p:pic>
        <p:nvPicPr>
          <p:cNvPr id="4101" name="Picture 5" descr="C:\Users\User\Desktop\рабочий стол\лето 2020\P11702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41068"/>
            <a:ext cx="2887216" cy="2165412"/>
          </a:xfrm>
          <a:prstGeom prst="rect">
            <a:avLst/>
          </a:prstGeom>
          <a:noFill/>
        </p:spPr>
      </p:pic>
      <p:pic>
        <p:nvPicPr>
          <p:cNvPr id="4102" name="Picture 6" descr="C:\Users\User\Desktop\рабочий стол\лето 2020\P11702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293096"/>
            <a:ext cx="27432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спртивная площадка зимой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536478" cy="6262836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Мини – музей «Спортивные награды»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сережа д)\saDp2awd9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412776"/>
            <a:ext cx="3394472" cy="4525963"/>
          </a:xfrm>
          <a:prstGeom prst="rect">
            <a:avLst/>
          </a:prstGeom>
          <a:noFill/>
        </p:spPr>
      </p:pic>
      <p:pic>
        <p:nvPicPr>
          <p:cNvPr id="10241" name="Picture 1" descr="C:\Users\User\Desktop\сережа д)\IMG_20210326_0846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23528" y="1052736"/>
            <a:ext cx="3576397" cy="2682298"/>
          </a:xfrm>
          <a:prstGeom prst="rect">
            <a:avLst/>
          </a:prstGeom>
          <a:noFill/>
        </p:spPr>
      </p:pic>
      <p:pic>
        <p:nvPicPr>
          <p:cNvPr id="10242" name="Picture 2" descr="C:\Users\User\Desktop\сережа д)\IMG_20210326_084704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1115616" y="3933056"/>
            <a:ext cx="3600400" cy="270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9552" y="908720"/>
            <a:ext cx="7643192" cy="110872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Занятия в кружке «Спортивная карусель»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\Desktop\сережа д)\553PuD6Rei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2857500" cy="2143125"/>
          </a:xfrm>
          <a:prstGeom prst="rect">
            <a:avLst/>
          </a:prstGeom>
          <a:noFill/>
        </p:spPr>
      </p:pic>
      <p:pic>
        <p:nvPicPr>
          <p:cNvPr id="5124" name="Picture 4" descr="C:\Users\User\Desktop\сережа д)\b7yXEFqwZq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84784"/>
            <a:ext cx="2857500" cy="2143125"/>
          </a:xfrm>
          <a:prstGeom prst="rect">
            <a:avLst/>
          </a:prstGeom>
          <a:noFill/>
        </p:spPr>
      </p:pic>
      <p:pic>
        <p:nvPicPr>
          <p:cNvPr id="1027" name="Picture 3" descr="C:\Users\User\Desktop\сережа д)\IMG_20210319_093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700808"/>
            <a:ext cx="2132568" cy="1915046"/>
          </a:xfrm>
          <a:prstGeom prst="rect">
            <a:avLst/>
          </a:prstGeom>
          <a:noFill/>
        </p:spPr>
      </p:pic>
      <p:pic>
        <p:nvPicPr>
          <p:cNvPr id="1028" name="Picture 4" descr="C:\Users\User\Desktop\сережа д)\IMG_20210423_110557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940043"/>
            <a:ext cx="2188468" cy="2917957"/>
          </a:xfrm>
          <a:prstGeom prst="rect">
            <a:avLst/>
          </a:prstGeom>
          <a:noFill/>
        </p:spPr>
      </p:pic>
      <p:pic>
        <p:nvPicPr>
          <p:cNvPr id="1029" name="Picture 5" descr="C:\Users\User\Desktop\сережа д)\P11708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2239" y="3993495"/>
            <a:ext cx="2500201" cy="2531849"/>
          </a:xfrm>
          <a:prstGeom prst="rect">
            <a:avLst/>
          </a:prstGeom>
          <a:noFill/>
        </p:spPr>
      </p:pic>
      <p:pic>
        <p:nvPicPr>
          <p:cNvPr id="1030" name="Picture 6" descr="C:\Users\User\Desktop\сережа д)\OIntop5v50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149080"/>
            <a:ext cx="3203848" cy="2382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Индивидуальная работа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сережа д)\P11806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2743200" cy="2057400"/>
          </a:xfrm>
          <a:prstGeom prst="rect">
            <a:avLst/>
          </a:prstGeom>
          <a:noFill/>
        </p:spPr>
      </p:pic>
      <p:pic>
        <p:nvPicPr>
          <p:cNvPr id="2051" name="Picture 3" descr="C:\Users\User\Desktop\сережа д)\P1180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24744"/>
            <a:ext cx="2743200" cy="2057400"/>
          </a:xfrm>
          <a:prstGeom prst="rect">
            <a:avLst/>
          </a:prstGeom>
          <a:noFill/>
        </p:spPr>
      </p:pic>
      <p:pic>
        <p:nvPicPr>
          <p:cNvPr id="2052" name="Picture 4" descr="C:\Users\User\Desktop\сережа д)\P11805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2743200" cy="2057400"/>
          </a:xfrm>
          <a:prstGeom prst="rect">
            <a:avLst/>
          </a:prstGeom>
          <a:noFill/>
        </p:spPr>
      </p:pic>
      <p:pic>
        <p:nvPicPr>
          <p:cNvPr id="2053" name="Picture 5" descr="C:\Users\User\Desktop\сережа д)\P1160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124744"/>
            <a:ext cx="2743200" cy="2057400"/>
          </a:xfrm>
          <a:prstGeom prst="rect">
            <a:avLst/>
          </a:prstGeom>
          <a:noFill/>
        </p:spPr>
      </p:pic>
      <p:pic>
        <p:nvPicPr>
          <p:cNvPr id="2054" name="Picture 6" descr="C:\Users\User\Desktop\сережа д)\P118007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645024"/>
            <a:ext cx="2743200" cy="2057400"/>
          </a:xfrm>
          <a:prstGeom prst="rect">
            <a:avLst/>
          </a:prstGeom>
          <a:noFill/>
        </p:spPr>
      </p:pic>
      <p:pic>
        <p:nvPicPr>
          <p:cNvPr id="2055" name="Picture 7" descr="C:\Users\User\Desktop\сережа д)\P11900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3573016"/>
            <a:ext cx="2520280" cy="2136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соревнованиях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5" name="Picture 3" descr="C:\Users\User\Desktop\сережа д)\acHv7sTNmB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2743200" cy="2057400"/>
          </a:xfrm>
          <a:prstGeom prst="rect">
            <a:avLst/>
          </a:prstGeom>
          <a:noFill/>
        </p:spPr>
      </p:pic>
      <p:pic>
        <p:nvPicPr>
          <p:cNvPr id="3076" name="Picture 4" descr="C:\Users\User\Desktop\сережа д)\okhJcUocns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980728"/>
            <a:ext cx="2743200" cy="2057400"/>
          </a:xfrm>
          <a:prstGeom prst="rect">
            <a:avLst/>
          </a:prstGeom>
          <a:noFill/>
        </p:spPr>
      </p:pic>
      <p:pic>
        <p:nvPicPr>
          <p:cNvPr id="3077" name="Picture 5" descr="C:\Users\User\Desktop\сережа д)\mTINxDHyuI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2976331" cy="2232248"/>
          </a:xfrm>
          <a:prstGeom prst="rect">
            <a:avLst/>
          </a:prstGeom>
          <a:noFill/>
        </p:spPr>
      </p:pic>
      <p:pic>
        <p:nvPicPr>
          <p:cNvPr id="3079" name="Picture 7" descr="C:\Users\User\Desktop\сережа д)\P11503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980728"/>
            <a:ext cx="2743200" cy="2057400"/>
          </a:xfrm>
          <a:prstGeom prst="rect">
            <a:avLst/>
          </a:prstGeom>
          <a:noFill/>
        </p:spPr>
      </p:pic>
      <p:pic>
        <p:nvPicPr>
          <p:cNvPr id="3080" name="Picture 8" descr="C:\Users\User\Desktop\сережа д)\sis6_xEde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573016"/>
            <a:ext cx="3048000" cy="2038350"/>
          </a:xfrm>
          <a:prstGeom prst="rect">
            <a:avLst/>
          </a:prstGeom>
          <a:noFill/>
        </p:spPr>
      </p:pic>
      <p:pic>
        <p:nvPicPr>
          <p:cNvPr id="3081" name="Picture 9" descr="C:\Users\User\Desktop\сережа д)\IMG_20210509_1134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861048"/>
            <a:ext cx="2411760" cy="1808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Творческое задание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«Дневник здоровья»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644008" y="1556792"/>
          <a:ext cx="4123536" cy="3110332"/>
        </p:xfrm>
        <a:graphic>
          <a:graphicData uri="http://schemas.openxmlformats.org/presentationml/2006/ole">
            <p:oleObj spid="_x0000_s4099" name="Слайд" r:id="rId3" imgW="4570524" imgH="3427508" progId="PowerPoint.Slide.12">
              <p:embed/>
            </p:oleObj>
          </a:graphicData>
        </a:graphic>
      </p:graphicFrame>
      <p:pic>
        <p:nvPicPr>
          <p:cNvPr id="4100" name="Picture 4" descr="C:\Users\User\Music\10188991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84784"/>
            <a:ext cx="3384376" cy="429762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851920" y="4869160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ЗДОРОВЫЙ РЕБЁНОК — УЛЫБАЮЩИЙСЯ РЕБЁНОК. СЕМЕЙНЫЙ ДНЕВНИК ДЛЯ ДЕТЕЙ 6–7 ГОДА ЖИЗНИ И ИХ РОДИТЕЛЕЙ. АВТ.-СОСТ. С.С. ПРИЩЕПА. - </a:t>
            </a:r>
            <a:r>
              <a:rPr lang="ru-RU" dirty="0" smtClean="0"/>
              <a:t>кандидат педагогических наук.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Василий Александрович 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Сухомлинский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1918-1970) – советский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 - новатор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968552" cy="5400600"/>
          </a:xfrm>
        </p:spPr>
        <p:txBody>
          <a:bodyPr>
            <a:normAutofit fontScale="92500"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 каждого человека есть задатки, дарования, талант к определённому виду или нескольким видам (отраслям) деятельности. Как раз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эту индивидуальность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 надо распознать, направив затем жизненную практику ученика по такому пути, чтобы в каждый период развития ребёнок достиг, образно говоря, своего потолка. </a:t>
            </a:r>
          </a:p>
        </p:txBody>
      </p:sp>
      <p:pic>
        <p:nvPicPr>
          <p:cNvPr id="5" name="Picture 2" descr="C:\Users\User\Music\1409271818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196752"/>
            <a:ext cx="3600400" cy="5201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Приемы работы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435280" cy="5688632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объяснительно-иллюстративный;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практический;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теоретический;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свобода двигательного выбора;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обсуждение результатов;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демонстрация видеороликов и презентаций.</a:t>
            </a:r>
          </a:p>
          <a:p>
            <a:endParaRPr lang="ru-RU" dirty="0"/>
          </a:p>
        </p:txBody>
      </p:sp>
      <p:pic>
        <p:nvPicPr>
          <p:cNvPr id="33794" name="Picture 2" descr="C:\Users\User\Desktop\сережа д)\IMG_20210326_093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337720"/>
            <a:ext cx="3360374" cy="2520280"/>
          </a:xfrm>
          <a:prstGeom prst="rect">
            <a:avLst/>
          </a:prstGeom>
          <a:noFill/>
        </p:spPr>
      </p:pic>
      <p:pic>
        <p:nvPicPr>
          <p:cNvPr id="5" name="Picture 2" descr="C:\Users\User\Desktop\лыжи\IMG_20210602_074306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268761"/>
            <a:ext cx="2620988" cy="1421810"/>
          </a:xfrm>
          <a:prstGeom prst="rect">
            <a:avLst/>
          </a:prstGeom>
          <a:noFill/>
        </p:spPr>
      </p:pic>
      <p:pic>
        <p:nvPicPr>
          <p:cNvPr id="6" name="Picture 3" descr="C:\Users\User\Desktop\лыжи\IMG_20210602_074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293096"/>
            <a:ext cx="3508562" cy="2327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Технологии и методики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Педагогический мониторинг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Бег на 30 м (сек)…………………………6.9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Прыжки в длину с места (см)……………110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Метание теннисного мяча в цель......... 2 раза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Бег на выносливость  1км (мин).......7.10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Отбивание мяча правой рукой (кол-во)...................20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левой рукой.(кол-во)................................................ 20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Наклон вперед (гибкость) - +1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Поднимание туловища лежа на спине ( за 1 мин) —21 раз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методики  и технологии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Игровой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стретчинг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Ритмическая гимнастика</a:t>
            </a:r>
          </a:p>
          <a:p>
            <a:pPr lvl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Фитбол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гимнастика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Самомассаж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Используемые  программы и технологии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1256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Л.Н. Волошина «Играйте на здоровье» программа и технология физического воспитания детей 5 – 7 лет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Т.И.Осокина Физическая культура в детском саду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Николаева Н.И. «Школа мяча»  СП. «Детство - Пресс» 2008 г</a:t>
            </a:r>
          </a:p>
          <a:p>
            <a:pPr lvl="0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Адашкявичене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Э. Й. Спортивные игры и упражнения в детском саду – 1992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Вавилова Е. Н. Развивайте у дошкольников силу, ловкость, выносливость:   Пособие для воспитателя дет. сада. - М.: Просвещение, 1981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Здоровый ребенок – улыбающийся ребенок. Семейный дневник для детей 6-7 года жизни  и их родителей. авт.- сост. С.С. Прищепа. 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lnSpcReduction="10000"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Опережает своих сверстников в развитии двигательных навыков.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Обладает физической выносливостью.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Имеет отличные результаты физической подготовленности, высокие достижения в городских и районных спортивных соревнованиях.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Сформировано ценностное отношение к своему здоровью.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Тесное взаимодействие с семьей в рамках сотрудничества.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980728"/>
            <a:ext cx="4038600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Проект «Я расту спортсменом»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Творческое задание «Дневник здоровья»</a:t>
            </a:r>
          </a:p>
        </p:txBody>
      </p:sp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251520" y="2996952"/>
          <a:ext cx="4297116" cy="3240360"/>
        </p:xfrm>
        <a:graphic>
          <a:graphicData uri="http://schemas.openxmlformats.org/presentationml/2006/ole">
            <p:oleObj spid="_x0000_s36866" name="Слайд" r:id="rId3" imgW="4570524" imgH="3427508" progId="PowerPoint.Slide.12">
              <p:embed/>
            </p:oleObj>
          </a:graphicData>
        </a:graphic>
      </p:graphicFrame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/>
        </p:nvGraphicFramePr>
        <p:xfrm>
          <a:off x="4716016" y="1628800"/>
          <a:ext cx="4133328" cy="3096344"/>
        </p:xfrm>
        <a:graphic>
          <a:graphicData uri="http://schemas.openxmlformats.org/presentationml/2006/ole">
            <p:oleObj spid="_x0000_s36867" name="Слайд" r:id="rId4" imgW="4570524" imgH="342750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Pictures\ро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038600" cy="3031066"/>
          </a:xfrm>
          <a:prstGeom prst="rect">
            <a:avLst/>
          </a:prstGeom>
          <a:noFill/>
        </p:spPr>
      </p:pic>
      <p:pic>
        <p:nvPicPr>
          <p:cNvPr id="43011" name="Picture 3" descr="C:\Users\User\Pictures\ро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26890" cy="2996952"/>
          </a:xfrm>
          <a:prstGeom prst="rect">
            <a:avLst/>
          </a:prstGeom>
          <a:noFill/>
        </p:spPr>
      </p:pic>
      <p:pic>
        <p:nvPicPr>
          <p:cNvPr id="43012" name="Picture 4" descr="C:\Users\User\Pictures\ро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4018954" cy="2966172"/>
          </a:xfrm>
          <a:prstGeom prst="rect">
            <a:avLst/>
          </a:prstGeom>
          <a:noFill/>
        </p:spPr>
      </p:pic>
      <p:pic>
        <p:nvPicPr>
          <p:cNvPr id="43013" name="Picture 5" descr="C:\Users\User\Pictures\ро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73016"/>
            <a:ext cx="4176464" cy="3073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Pictures\пре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5"/>
            <a:ext cx="4896544" cy="3626311"/>
          </a:xfrm>
          <a:prstGeom prst="rect">
            <a:avLst/>
          </a:prstGeom>
          <a:noFill/>
        </p:spPr>
      </p:pic>
      <p:pic>
        <p:nvPicPr>
          <p:cNvPr id="44035" name="Picture 3" descr="C:\Users\User\Pictures\пре6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84984"/>
            <a:ext cx="4543425" cy="3314700"/>
          </a:xfrm>
          <a:prstGeom prst="rect">
            <a:avLst/>
          </a:prstGeom>
          <a:noFill/>
        </p:spPr>
      </p:pic>
      <p:pic>
        <p:nvPicPr>
          <p:cNvPr id="44038" name="Picture 6" descr="C:\Users\User\Desktop\сережа д)\w-fy5pQ4Jd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98963"/>
            <a:ext cx="2088232" cy="2777451"/>
          </a:xfrm>
          <a:prstGeom prst="rect">
            <a:avLst/>
          </a:prstGeom>
          <a:noFill/>
        </p:spPr>
      </p:pic>
      <p:pic>
        <p:nvPicPr>
          <p:cNvPr id="44039" name="Picture 7" descr="C:\Users\User\Desktop\сережа д)\4BsKaSALjU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077072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Pictures\пре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909006" cy="2880320"/>
          </a:xfrm>
          <a:prstGeom prst="rect">
            <a:avLst/>
          </a:prstGeom>
          <a:noFill/>
        </p:spPr>
      </p:pic>
      <p:pic>
        <p:nvPicPr>
          <p:cNvPr id="43011" name="Picture 3" descr="C:\Users\User\Pictures\пре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024511" cy="3016301"/>
          </a:xfrm>
          <a:prstGeom prst="rect">
            <a:avLst/>
          </a:prstGeom>
          <a:noFill/>
        </p:spPr>
      </p:pic>
      <p:pic>
        <p:nvPicPr>
          <p:cNvPr id="43012" name="Picture 4" descr="C:\Users\User\Pictures\пре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56992"/>
            <a:ext cx="4248472" cy="3166398"/>
          </a:xfrm>
          <a:prstGeom prst="rect">
            <a:avLst/>
          </a:prstGeom>
          <a:noFill/>
        </p:spPr>
      </p:pic>
      <p:pic>
        <p:nvPicPr>
          <p:cNvPr id="43013" name="Picture 5" descr="C:\Users\User\Pictures\пре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429000"/>
            <a:ext cx="4032448" cy="3022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476672"/>
            <a:ext cx="4038600" cy="4525963"/>
          </a:xfrm>
        </p:spPr>
        <p:txBody>
          <a:bodyPr/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Участие в соревнованиях</a:t>
            </a:r>
          </a:p>
          <a:p>
            <a:endParaRPr lang="ru-RU" dirty="0"/>
          </a:p>
        </p:txBody>
      </p:sp>
      <p:pic>
        <p:nvPicPr>
          <p:cNvPr id="5" name="Picture 6" descr="C:\Users\User\Desktop\сережа д)\P11501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620688"/>
            <a:ext cx="4512501" cy="3384376"/>
          </a:xfrm>
          <a:prstGeom prst="rect">
            <a:avLst/>
          </a:prstGeom>
          <a:noFill/>
        </p:spPr>
      </p:pic>
      <p:pic>
        <p:nvPicPr>
          <p:cNvPr id="6" name="Picture 5" descr="C:\Users\User\Desktop\сережа д)\P11807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3840427" cy="2880320"/>
          </a:xfrm>
          <a:prstGeom prst="rect">
            <a:avLst/>
          </a:prstGeom>
          <a:noFill/>
        </p:spPr>
      </p:pic>
      <p:pic>
        <p:nvPicPr>
          <p:cNvPr id="45058" name="Picture 2" descr="C:\Users\User\Desktop\сережа д)\P1190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861048"/>
            <a:ext cx="3600400" cy="270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548680"/>
            <a:ext cx="4968552" cy="59046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1.4. Основные принципы дошкольного образования: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построение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образовательной деятельности на основе индивидуальных особенностей каждого ребенка, при котором сам ребенок становится активным в выборе содержания своего образования, становится субъектом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4" descr="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548680"/>
            <a:ext cx="3478875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Достижения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688632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Имеет высокий уровень физической подготовленности.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Имеет высокие результаты на спортивных соревнованиях различного уровня.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в городских соревнованиях по кроссу «Золотая осень», посвященных Всероссийскому дню бега «Кросс Наций» среди дошкольных учреждений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 место.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Соревнования «Школа мяча» ( на уровне ДОУ)  -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 место.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s://sun9-12.userapi.com/impf/20xgVhZbr7zn8_ynzOt6t4BOeXM8OCKkY5_c-w/ppohTWyrj0c.jpg?size=540x405&amp;quality=96&amp;proxy=1&amp;sign=aa6eef5c68c60cdb8a1123d4169fdddb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28083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sun9-68.userapi.com/impf/AqMrRSrZ0o5tVr4IGKl7zIaoyCnxUoBOG4phgw/saDp2awd9lE.jpg?size=810x1080&amp;quality=96&amp;proxy=1&amp;sign=22a416cd216c3d8a6509a26d3aa953db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005064"/>
            <a:ext cx="16561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P118046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4005064"/>
            <a:ext cx="100811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Picture 2" descr="C:\Users\User\Desktop\сережа д)\P1180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365104"/>
            <a:ext cx="2455168" cy="1841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264696"/>
          </a:xfrm>
        </p:spPr>
        <p:txBody>
          <a:bodyPr>
            <a:normAutofit/>
          </a:bodyPr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Предновогодняя лыжная гонка на призы Деда Мороза (городские соревнования) 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 место.</a:t>
            </a:r>
          </a:p>
          <a:p>
            <a:pPr lvl="0"/>
            <a:endParaRPr lang="ru-RU" b="1" dirty="0" smtClean="0"/>
          </a:p>
          <a:p>
            <a:pPr lvl="0">
              <a:buNone/>
            </a:pPr>
            <a:endParaRPr lang="ru-RU" b="1" dirty="0" smtClean="0"/>
          </a:p>
          <a:p>
            <a:pPr lvl="0">
              <a:buNone/>
            </a:pPr>
            <a:endParaRPr lang="ru-RU" b="1" dirty="0" smtClean="0"/>
          </a:p>
          <a:p>
            <a:pPr lvl="0">
              <a:buNone/>
            </a:pPr>
            <a:endParaRPr lang="ru-RU" dirty="0" smtClean="0"/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Рождественская лыжная гонка (городские соревнования) –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 место.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User\Desktop\P10807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12961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Новая папка (2)\P10807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24482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_1BkFNDpdG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05064"/>
            <a:ext cx="20162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404664"/>
            <a:ext cx="8568952" cy="6192688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Соревнования по лыжным гонкам на неделе здоровья ( на уровне ДОУ) 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место.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 smtClean="0"/>
          </a:p>
          <a:p>
            <a:pPr lvl="0"/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Лыжня России -2021 -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место.</a:t>
            </a:r>
          </a:p>
          <a:p>
            <a:pPr lvl="0"/>
            <a:endParaRPr lang="ru-RU" dirty="0" smtClean="0"/>
          </a:p>
        </p:txBody>
      </p:sp>
      <p:pic>
        <p:nvPicPr>
          <p:cNvPr id="4" name="Рисунок 3" descr="https://sun9-30.userapi.com/impg/QxzLPu6W3RSkcW8WTeHvTllGxsdRmznynI6Dig/epmDW2KPRD0.jpg?size=810x1080&amp;quality=96&amp;sign=aeceedc1be73a574a0327d0272a50fb7&amp;type=album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556792"/>
            <a:ext cx="23042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xsxkS0y_z8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56992"/>
            <a:ext cx="403244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404664"/>
            <a:ext cx="4244280" cy="572149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Первенство города по лыжным гонкам -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место.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Лыжные эстафеты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среди муниципальных образований, общеобразовательных школ, дошкольных учреждений, посвященных 74 годовщине Победы в Великой Отечественной войне  -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место.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4035" name="Picture 3" descr="C:\Users\User\Desktop\сережа д)\3VAMfIq19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04664"/>
            <a:ext cx="3744416" cy="2808312"/>
          </a:xfrm>
          <a:prstGeom prst="rect">
            <a:avLst/>
          </a:prstGeom>
          <a:noFill/>
        </p:spPr>
      </p:pic>
      <p:pic>
        <p:nvPicPr>
          <p:cNvPr id="9" name="Рисунок 8" descr="ZXzEKmZFxD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345638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336704"/>
          </a:xfrm>
        </p:spPr>
        <p:txBody>
          <a:bodyPr/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Легкоатлетические эстафеты, посвященные Победе в Великой Отечественной Войне 1941 - 1945 годов -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место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Фестиваль ГТО «Первые шаги» -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золотой знак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4BsKaSALjU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12776"/>
            <a:ext cx="316835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Music\mCXnXc5X8k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25144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91264" cy="583264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Таким образом,  совместная работа с родителями  дала хорошие стартовые возможности на пути к большому спорту ребенка в будущем. С начала учебного года Сережа занимается в секциях по лыжной подготовке и по самбо.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C:\Users\User\Desktop\сережа д)\IMG_20210926_172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573016"/>
            <a:ext cx="2268252" cy="3024336"/>
          </a:xfrm>
          <a:prstGeom prst="rect">
            <a:avLst/>
          </a:prstGeom>
          <a:noFill/>
        </p:spPr>
      </p:pic>
      <p:pic>
        <p:nvPicPr>
          <p:cNvPr id="43013" name="Picture 5" descr="C:\Users\User\Desktop\сережа д)\saDp2awd9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924944"/>
            <a:ext cx="2792909" cy="3723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1470025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БУДЬТЕ ЗДОРОВЫ!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8" y="2060575"/>
            <a:ext cx="7310437" cy="2089150"/>
          </a:xfrm>
        </p:spPr>
        <p:txBody>
          <a:bodyPr/>
          <a:lstStyle/>
          <a:p>
            <a:pPr algn="ctr" eaLnBrk="1" hangingPunct="1"/>
            <a:r>
              <a:rPr lang="ru-RU" sz="8000" b="1" smtClean="0">
                <a:latin typeface="Times New Roman" pitchFamily="18" charset="0"/>
              </a:rPr>
              <a:t>ДНЕВНИК ЗДОРОВЬЯ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«НАША СЕМЬЯ»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100" smtClean="0"/>
              <a:t>Мама___________________________________________________________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Папа____________________________________________________________ 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Брат, сестра_______________________________________________________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Бабушка__________________________________________________________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Дедушка__________________________________________________________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1331913" y="836613"/>
            <a:ext cx="7313612" cy="1143000"/>
          </a:xfrm>
        </p:spPr>
        <p:txBody>
          <a:bodyPr/>
          <a:lstStyle/>
          <a:p>
            <a:r>
              <a:rPr lang="ru-RU" smtClean="0"/>
              <a:t>Вот такое семейное дерево (генеалогическое древо)</a:t>
            </a:r>
            <a:br>
              <a:rPr lang="ru-RU" smtClean="0"/>
            </a:br>
            <a:endParaRPr 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Дошкольный возраст самый благоприятный период для развития способностей. Под способностями понимаются особенности ребенка, обеспечивающие высокие достижения в конкретном виде деятельности. Одаренность трактуется, как качественное своеобразное сочетание способностей, обеспечивающих успешность действий.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Необходимо создать благоприятные стимулы и условия для развития индивидуальных способностей ребенка. Одним из способов реализации данной задачи, является  разработка и внедрение индивидуального маршрута.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Индивидуальный образовательный  маршрут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это персональный путь реализации личного потенциала ребенка  в образовании и обучении.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Ценность индивидуального образовательного маршрута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состоит в том, что он позволяет каждому, на основе оперативно регулируемой самооценки, активного стремления к совершенствованию обеспечить выявление и формирование творческой индивидуальности, формирование и развитие ценностных ориентаций.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696200" cy="1143000"/>
          </a:xfrm>
        </p:spPr>
        <p:txBody>
          <a:bodyPr/>
          <a:lstStyle/>
          <a:p>
            <a:pPr eaLnBrk="1" hangingPunct="1"/>
            <a:r>
              <a:rPr lang="en-US" b="1" smtClean="0"/>
              <a:t>I</a:t>
            </a:r>
            <a:r>
              <a:rPr lang="ru-RU" b="1" smtClean="0"/>
              <a:t> «ЭТО Я»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96975"/>
            <a:ext cx="769620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100" smtClean="0"/>
              <a:t>Меня зовут_______________________________________________________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Мое имя означает__________________________________________________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Мне________________лет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Мама меня называет________________________________________________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Для папы я________________________________________________________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Как видите, у меня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____________________________волосы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____________________________глаза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____________________________нос</a:t>
            </a:r>
            <a:endParaRPr lang="ru-RU" sz="2100" i="1" smtClean="0"/>
          </a:p>
          <a:p>
            <a:pPr eaLnBrk="1" hangingPunct="1">
              <a:lnSpc>
                <a:spcPct val="80000"/>
              </a:lnSpc>
            </a:pPr>
            <a:r>
              <a:rPr lang="ru-RU" sz="2100" i="1" smtClean="0"/>
              <a:t>Мое фото</a:t>
            </a:r>
            <a:r>
              <a:rPr lang="ru-RU" sz="21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«Мой ребенок»</a:t>
            </a:r>
            <a:br>
              <a:rPr lang="ru-RU" sz="3200" b="1" smtClean="0"/>
            </a:br>
            <a:r>
              <a:rPr lang="ru-RU" sz="3200" b="1" smtClean="0"/>
              <a:t>6-й год жизни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0013" y="1484313"/>
            <a:ext cx="7313612" cy="5113337"/>
          </a:xfrm>
        </p:spPr>
        <p:txBody>
          <a:bodyPr/>
          <a:lstStyle/>
          <a:p>
            <a:pPr eaLnBrk="1" hangingPunct="1"/>
            <a:r>
              <a:rPr lang="ru-RU" i="1" smtClean="0"/>
              <a:t>(Сочинение родителей о своем ребенке с фотографиями)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«Мой ребенок»</a:t>
            </a:r>
            <a:br>
              <a:rPr lang="ru-RU" sz="3200" b="1" smtClean="0"/>
            </a:br>
            <a:r>
              <a:rPr lang="ru-RU" sz="3200" b="1" smtClean="0"/>
              <a:t>7-й год жизни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484313"/>
            <a:ext cx="7313612" cy="5113337"/>
          </a:xfrm>
        </p:spPr>
        <p:txBody>
          <a:bodyPr/>
          <a:lstStyle/>
          <a:p>
            <a:pPr eaLnBrk="1" hangingPunct="1"/>
            <a:r>
              <a:rPr lang="ru-RU" i="1" smtClean="0"/>
              <a:t>(Сочинение родителей о своем ребенке с фотографиями)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II.</a:t>
            </a:r>
            <a:r>
              <a:rPr lang="ru-RU" sz="3200" b="1" smtClean="0"/>
              <a:t>ФИЗИЧЕСКОЕ РАЗВИТИЕ МОЕГО РЕБЕНКА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331913" y="3500438"/>
            <a:ext cx="6481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400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>Средние показатели физического развития ребенка (по Г.А. Шорину. 1985г.)</a:t>
            </a:r>
            <a:endParaRPr lang="ru-RU">
              <a:latin typeface="Arial" charset="0"/>
            </a:endParaRPr>
          </a:p>
        </p:txBody>
      </p:sp>
      <p:graphicFrame>
        <p:nvGraphicFramePr>
          <p:cNvPr id="93318" name="Group 134"/>
          <p:cNvGraphicFramePr>
            <a:graphicFrameLocks noGrp="1"/>
          </p:cNvGraphicFramePr>
          <p:nvPr/>
        </p:nvGraphicFramePr>
        <p:xfrm>
          <a:off x="1258888" y="3860800"/>
          <a:ext cx="6913562" cy="2663826"/>
        </p:xfrm>
        <a:graphic>
          <a:graphicData uri="http://schemas.openxmlformats.org/drawingml/2006/table">
            <a:tbl>
              <a:tblPr/>
              <a:tblGrid>
                <a:gridCol w="2305050"/>
                <a:gridCol w="2303462"/>
                <a:gridCol w="2305050"/>
              </a:tblGrid>
              <a:tr h="333375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развития ребенка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тела, см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тела, кг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33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Девочки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109,0-123,0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16,5-24.5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Мальчики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109,0-123.0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16,5-25,0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7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Девочки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113,0-129,0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18,0-27,0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Мальчики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112,0-129,0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18,0-28,0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3459" name="Group 275"/>
          <p:cNvGraphicFramePr>
            <a:graphicFrameLocks noGrp="1"/>
          </p:cNvGraphicFramePr>
          <p:nvPr>
            <p:ph idx="1"/>
          </p:nvPr>
        </p:nvGraphicFramePr>
        <p:xfrm>
          <a:off x="1763713" y="1700213"/>
          <a:ext cx="5688012" cy="1655764"/>
        </p:xfrm>
        <a:graphic>
          <a:graphicData uri="http://schemas.openxmlformats.org/drawingml/2006/table">
            <a:tbl>
              <a:tblPr/>
              <a:tblGrid>
                <a:gridCol w="1895475"/>
                <a:gridCol w="1897062"/>
                <a:gridCol w="1895475"/>
              </a:tblGrid>
              <a:tr h="325438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 развития ребенка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4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Длина тела, см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Вес тела, кг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6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u="sng" smtClean="0"/>
              <a:t>ЭТО ВАЖНО ЗНАТЬ!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628775"/>
            <a:ext cx="8569325" cy="5057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500" b="1" smtClean="0"/>
              <a:t>Особенности физического развития ребенка 6-го и 7-го годов жизни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В старшем дошкольном возрасте происходит рост и развитие органов и физиологических систем. Масса тела удваивается по сравнению с показателями годовалого ребенка. </a:t>
            </a:r>
            <a:endParaRPr lang="ru-RU" sz="1500" b="1" smtClean="0"/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Костная система 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Формируется осанка, четко выражены изгибы в шейном и грудном отделах позвоночника. Формирование структуры костной ткани еще не завершено, позвоночник очень эластичен и состоит из хрящевой ткани.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Поэтому необходимо обращать внимание на то, чтобы голова была приподнята, плечи разведены, спина прямая. Изменяется форма грудной клетки, устанавливается грудной тип дыхания.</a:t>
            </a:r>
            <a:endParaRPr lang="ru-RU" sz="1500" b="1" smtClean="0"/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Мышечная система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     Все крупные мышцы туловища и конечностей отличаются слабым развитием связочных отделов. Малоразвиты мелкие мышцы шеи, груди, поясницы, кисти рук.</a:t>
            </a:r>
            <a:endParaRPr lang="ru-RU" sz="1500" b="1" smtClean="0"/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Сердечно - сосудистая система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     Пульс становится устойчивым и достигает 78-99./мин., причем у девочек на 5-7 ударов больше, чем у мальчиков. Повышается работоспособность сердца.</a:t>
            </a:r>
            <a:endParaRPr lang="ru-RU" sz="1500" b="1" smtClean="0"/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Дыхательная система 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     По мере развития ребенка уменьшается частота дыхания. В 4-7 лет составляет 22-26 в минуту. Нарастает глубина дыхания и легочная вентиляция.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III</a:t>
            </a:r>
            <a:r>
              <a:rPr lang="ru-RU" sz="3200" b="1" smtClean="0"/>
              <a:t>.ЗДОРОВЫЙ ОБРАЗ ЖИЗНИ В НАШЕЙ СЕМЬЕ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827213"/>
            <a:ext cx="8820150" cy="5030787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ru-RU" sz="1500" i="1" smtClean="0"/>
              <a:t>«Все болезни будут в будущем расцениваться как следствие бескультурья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1500" i="1" smtClean="0"/>
              <a:t>и отсталости, а потому болеть будет считаться весьма стыдным»</a:t>
            </a:r>
          </a:p>
          <a:p>
            <a:pPr algn="r" eaLnBrk="1" hangingPunct="1">
              <a:lnSpc>
                <a:spcPct val="80000"/>
              </a:lnSpc>
            </a:pPr>
            <a:r>
              <a:rPr lang="ru-RU" sz="1500" i="1" smtClean="0"/>
              <a:t>Глен Доман(X</a:t>
            </a:r>
            <a:r>
              <a:rPr lang="en-US" sz="1500" i="1" smtClean="0"/>
              <a:t>VI</a:t>
            </a:r>
            <a:r>
              <a:rPr lang="ru-RU" sz="1500" i="1" smtClean="0"/>
              <a:t>)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1 «Здоровый образ жизни» - это…(</a:t>
            </a:r>
            <a:r>
              <a:rPr lang="ru-RU" sz="1500" i="1" smtClean="0"/>
              <a:t>кратко перечислите 4-5 составляющих этого понятия).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i="1" smtClean="0"/>
              <a:t>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i="1" smtClean="0"/>
              <a:t>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i="1" smtClean="0"/>
              <a:t>_________________________________________________________________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2.Меня в детстве родители приобщали к здоровому образу жизни.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3.У меня сформированы привычки здорового образа жизни </a:t>
            </a:r>
            <a:r>
              <a:rPr lang="ru-RU" sz="1500" i="1" smtClean="0"/>
              <a:t>(перечислите, какие).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i="1" smtClean="0"/>
              <a:t>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i="1" smtClean="0"/>
              <a:t>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i="1" smtClean="0"/>
              <a:t>_________________________________________________________________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4. В нашей семье мы приобщаем ребенка к здоровому образу жизни.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_________________________________________________________________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_________________________________________________________________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u="sng" smtClean="0"/>
              <a:t>ЭТО ИНТЕРЕСНО!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827213"/>
            <a:ext cx="8215312" cy="4770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100" b="1" smtClean="0"/>
              <a:t>Здоровье</a:t>
            </a:r>
            <a:r>
              <a:rPr lang="ru-RU" sz="2100" smtClean="0"/>
              <a:t> – это состояние полного физического, психического и социального благополучия (определение Всемирной организации здравоохранения).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По оценкам ВОЗ, здоровье человека на 20% зависит от окружающей среды, на 20% - от наследственных факторов, на 10% - от уровня здравоохранения и на 50% - от образа жизни.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Исследователями в области физического воспитания детей определены основные компоненты </a:t>
            </a:r>
            <a:r>
              <a:rPr lang="ru-RU" sz="2100" b="1" smtClean="0"/>
              <a:t>здорового образа жизни ребенка</a:t>
            </a:r>
            <a:r>
              <a:rPr lang="ru-RU" sz="2100" smtClean="0"/>
              <a:t> дошкольного возраста: 1) обеспечение безопасности жизнедеятельности ребенка, 2) правильно организованная двигательная деятельность, 3) комплексное закаливание,4) оптимальный режим дня, 5) сбалансированное питание, 6) благоприятный психологический климат в семье и детском саду.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smtClean="0"/>
              <a:t>СЕМЕЙНЫЙ КОДЕКС ЗДОРОВЬЯ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-571500"/>
            <a:ext cx="7313613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IV. РЕЖИМ ДНЯ МОЕГО РЕБЕНКА</a:t>
            </a:r>
            <a:endParaRPr lang="ru-RU" sz="3200" b="1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549275"/>
            <a:ext cx="7313612" cy="4114800"/>
          </a:xfrm>
        </p:spPr>
        <p:txBody>
          <a:bodyPr/>
          <a:lstStyle/>
          <a:p>
            <a:pPr eaLnBrk="1" hangingPunct="1"/>
            <a:r>
              <a:rPr lang="ru-RU" sz="1800" b="1" smtClean="0"/>
              <a:t>Режим</a:t>
            </a:r>
            <a:r>
              <a:rPr lang="ru-RU" sz="1800" smtClean="0"/>
              <a:t> – это правильное распределение во времени и правильная последовательность в удовлетворении основных физиологических потребностей организма ребенка: сна, приема пищи, бодрствования.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555875" y="1700213"/>
            <a:ext cx="3724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>Режим дня моего ребенка в выходные</a:t>
            </a:r>
            <a:endParaRPr lang="ru-RU" sz="1600">
              <a:latin typeface="Arial" charset="0"/>
            </a:endParaRPr>
          </a:p>
        </p:txBody>
      </p:sp>
      <p:graphicFrame>
        <p:nvGraphicFramePr>
          <p:cNvPr id="100476" name="Group 124"/>
          <p:cNvGraphicFramePr>
            <a:graphicFrameLocks noGrp="1"/>
          </p:cNvGraphicFramePr>
          <p:nvPr/>
        </p:nvGraphicFramePr>
        <p:xfrm>
          <a:off x="1476375" y="1989138"/>
          <a:ext cx="6076950" cy="4029711"/>
        </p:xfrm>
        <a:graphic>
          <a:graphicData uri="http://schemas.openxmlformats.org/drawingml/2006/table">
            <a:tbl>
              <a:tblPr/>
              <a:tblGrid>
                <a:gridCol w="2025650"/>
                <a:gridCol w="2025650"/>
                <a:gridCol w="2025650"/>
              </a:tblGrid>
              <a:tr h="1084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Режимные моменты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6-й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7-й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просыпаюсь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гуляю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днем сплю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ем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5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купаюсь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35" name="Rectangle 125"/>
          <p:cNvSpPr>
            <a:spLocks noChangeArrowheads="1"/>
          </p:cNvSpPr>
          <p:nvPr/>
        </p:nvSpPr>
        <p:spPr bwMode="auto">
          <a:xfrm>
            <a:off x="1979613" y="6021388"/>
            <a:ext cx="51149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i="1"/>
              <a:t>Мой ребенок знает!</a:t>
            </a:r>
            <a:endParaRPr lang="ru-RU"/>
          </a:p>
          <a:p>
            <a:pPr algn="ctr"/>
            <a:r>
              <a:rPr lang="ru-RU" b="1"/>
              <a:t>Зачем необходимо соблюдать режим дня.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u="sng" smtClean="0"/>
              <a:t>ЭТО ИНТЕРЕСНО!</a:t>
            </a:r>
            <a:r>
              <a:rPr lang="ru-RU" smtClean="0"/>
              <a:t>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100" smtClean="0"/>
              <a:t>Правильный режим обеспечивает уравновешенное, бодрое состояние ребенка, предохраняет нервную систему от переутомления, создает благоприятные условия для физического и психического развития малыша.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Чередование бодрствования и сна является необходимым условием нормальной психической деятельности человека. Сон и бодрствование – взаимозависимее состояния, так как активное бодрствование обеспечивает глубокий сон, а после достаточного по длительности и глубине сна ребенок активно бодрствует.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Основная цель составления индивидуального образовательного маршрута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в детском саду условий способствующих социализации дошкольника, его социально – личностного развития, которое неразрывно связано с общими процессами интеллектуального, эмоционального, физического и других видов развития личности  ребенка.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u="sng" smtClean="0"/>
              <a:t>ЭТО ВАЖНО ЗНАТЬ!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100" smtClean="0"/>
              <a:t>-Класть ребенка спать не позднее 21.00 (продолжительность ночного сна должна составлять не менее 10-11 ч.).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-Соблюдать интервалы между приемами пищи.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-Правильно организовывать двигательную активность ребенка в течении дня: подвижные игры, физические упражнения, катание на санках, велосипеде и др.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-Продолжительность просмотра телепередач должна составлять не более 15-25 мин.</a:t>
            </a:r>
          </a:p>
          <a:p>
            <a:pPr eaLnBrk="1" hangingPunct="1">
              <a:lnSpc>
                <a:spcPct val="80000"/>
              </a:lnSpc>
            </a:pPr>
            <a:r>
              <a:rPr lang="ru-RU" sz="2100" smtClean="0"/>
              <a:t>Привычка к рациональному режиму позволит будущему первокласснику правильно распределять свое время, повысит работоспособность, уменьшит утомляемость.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V</a:t>
            </a:r>
            <a:r>
              <a:rPr lang="ru-RU" sz="3200" b="1" smtClean="0"/>
              <a:t>. ЗАКАЛИВАНИЕ МОЕГО РЕБЕНКА В СЕМЬЕ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8432800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700" b="1" smtClean="0"/>
              <a:t>Закаливание</a:t>
            </a:r>
            <a:r>
              <a:rPr lang="ru-RU" sz="1700" smtClean="0"/>
              <a:t> – это система мероприятий направленных на повышение устойчивости организма к неблагоприятному действию ряда физических факторов окружающей среды.</a:t>
            </a:r>
            <a:endParaRPr lang="ru-RU" sz="1700" b="1" smtClean="0"/>
          </a:p>
          <a:p>
            <a:pPr eaLnBrk="1" hangingPunct="1">
              <a:lnSpc>
                <a:spcPct val="80000"/>
              </a:lnSpc>
            </a:pPr>
            <a:r>
              <a:rPr lang="ru-RU" sz="1700" b="1" smtClean="0"/>
              <a:t>Закаливание воздухом</a:t>
            </a:r>
            <a:endParaRPr lang="ru-RU" sz="1700" smtClean="0"/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Я люблю гулять (не люблю гулять)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_______________________________________________________________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Я гуляю с_______________________________________________________</a:t>
            </a:r>
            <a:endParaRPr lang="ru-RU" sz="1700" i="1" smtClean="0"/>
          </a:p>
          <a:p>
            <a:pPr eaLnBrk="1" hangingPunct="1">
              <a:lnSpc>
                <a:spcPct val="80000"/>
              </a:lnSpc>
            </a:pPr>
            <a:r>
              <a:rPr lang="ru-RU" sz="1700" i="1" smtClean="0"/>
              <a:t>(с кем и где)</a:t>
            </a:r>
            <a:endParaRPr lang="ru-RU" sz="1700" smtClean="0"/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Я люблю дома ходить босиком_____________________________________</a:t>
            </a:r>
            <a:endParaRPr lang="ru-RU" sz="1700" b="1" smtClean="0"/>
          </a:p>
          <a:p>
            <a:pPr eaLnBrk="1" hangingPunct="1">
              <a:lnSpc>
                <a:spcPct val="80000"/>
              </a:lnSpc>
            </a:pPr>
            <a:r>
              <a:rPr lang="ru-RU" sz="1700" b="1" smtClean="0"/>
              <a:t>Закаливание водой</a:t>
            </a:r>
            <a:endParaRPr lang="ru-RU" sz="1700" smtClean="0"/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Когда я купаюсь, мне нравится…___________________________________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Я люблю летом купаться в водоеме_________________________________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Я плаваю в бассейне______________________________________________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484438" y="742950"/>
            <a:ext cx="4824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3366"/>
                </a:solidFill>
                <a:latin typeface="Arial" charset="0"/>
                <a:cs typeface="Times New Roman" pitchFamily="18" charset="0"/>
              </a:rPr>
              <a:t>Схема закаливания ребенка в семье</a:t>
            </a:r>
            <a:endParaRPr lang="ru-RU" sz="2000">
              <a:latin typeface="Arial" charset="0"/>
            </a:endParaRPr>
          </a:p>
        </p:txBody>
      </p:sp>
      <p:graphicFrame>
        <p:nvGraphicFramePr>
          <p:cNvPr id="104529" name="Group 81"/>
          <p:cNvGraphicFramePr>
            <a:graphicFrameLocks noGrp="1"/>
          </p:cNvGraphicFramePr>
          <p:nvPr/>
        </p:nvGraphicFramePr>
        <p:xfrm>
          <a:off x="1476375" y="2349500"/>
          <a:ext cx="6653213" cy="2881314"/>
        </p:xfrm>
        <a:graphic>
          <a:graphicData uri="http://schemas.openxmlformats.org/drawingml/2006/table">
            <a:tbl>
              <a:tblPr/>
              <a:tblGrid>
                <a:gridCol w="2217738"/>
                <a:gridCol w="2217737"/>
                <a:gridCol w="2217738"/>
              </a:tblGrid>
              <a:tr h="771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Методы закаливания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6-й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7-й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Воздушные процедуры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Водные процедуры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3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Солнечные процедуры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21" name="Rectangle 82"/>
          <p:cNvSpPr>
            <a:spLocks noChangeArrowheads="1"/>
          </p:cNvSpPr>
          <p:nvPr/>
        </p:nvSpPr>
        <p:spPr bwMode="auto">
          <a:xfrm>
            <a:off x="0" y="4398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29722" name="Rectangle 83"/>
          <p:cNvSpPr>
            <a:spLocks noChangeArrowheads="1"/>
          </p:cNvSpPr>
          <p:nvPr/>
        </p:nvSpPr>
        <p:spPr bwMode="auto">
          <a:xfrm>
            <a:off x="1692275" y="5516563"/>
            <a:ext cx="60023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b="1" i="1"/>
              <a:t>Мой ребенок знает!</a:t>
            </a:r>
            <a:endParaRPr lang="ru-RU"/>
          </a:p>
          <a:p>
            <a:pPr algn="ctr"/>
            <a:r>
              <a:rPr lang="ru-RU"/>
              <a:t>О пользе закаливания, правила и виды закаливания.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u="sng" smtClean="0"/>
              <a:t>ЭТО ВАЖНО ЗНАТЬ!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827213"/>
            <a:ext cx="7999412" cy="4770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100" smtClean="0"/>
              <a:t>Закаливание помогает предотвратить лишь те болезни, которые связаны с  неблагоприятным воздействием именно физических факторов окружающей среды.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       Закаливание никоим образом не может уменьшить частоту инфекционных болезней.</a:t>
            </a:r>
            <a:endParaRPr lang="ru-RU" sz="2100" b="1" smtClean="0"/>
          </a:p>
          <a:p>
            <a:pPr eaLnBrk="1" hangingPunct="1">
              <a:lnSpc>
                <a:spcPct val="90000"/>
              </a:lnSpc>
            </a:pPr>
            <a:r>
              <a:rPr lang="ru-RU" sz="2100" b="1" smtClean="0"/>
              <a:t>Основные правила закаливания:</a:t>
            </a:r>
            <a:endParaRPr lang="ru-RU" sz="2100" smtClean="0"/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    - Осуществлять закаливание систематично – раз уж начали, не идите на попятную, не ищите повода сегодня пропустить.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    - Постепенно увеличивать продолжительность закаливающих процедур и снижать температуру.</a:t>
            </a:r>
          </a:p>
          <a:p>
            <a:pPr eaLnBrk="1" hangingPunct="1">
              <a:lnSpc>
                <a:spcPct val="90000"/>
              </a:lnSpc>
            </a:pPr>
            <a:r>
              <a:rPr lang="ru-RU" sz="2100" smtClean="0"/>
              <a:t>    - Учитывать психологическую настроенность самого ребенка – закаливающие процедуры должны доставлять ребенку удовольствие.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65163"/>
            <a:ext cx="8893175" cy="61928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500" smtClean="0"/>
              <a:t> </a:t>
            </a:r>
            <a:r>
              <a:rPr lang="ru-RU" sz="1500" b="1" smtClean="0"/>
              <a:t>- Поддержание оптимального температурного режима в квартире (+18…+20).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Воздух должен быть не пыльным, теплым, сухим, а чистым, влажным, прохладным. Регулярное проветривание, обязательное и интенсивное – утром после сна.</a:t>
            </a:r>
            <a:endParaRPr lang="ru-RU" sz="1500" b="1" smtClean="0"/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 - Сон в хорошо проветриваемой спальне.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Спать в прохладной спальне в теплой пижаме, под теплым одеялом.</a:t>
            </a:r>
            <a:endParaRPr lang="ru-RU" sz="1500" b="1" smtClean="0"/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  - Воздушные ванны в сочетании с гимнастическими упражнениями.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b="1" smtClean="0"/>
              <a:t>  - Рациональная одежда детей.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     Обмен веществ у ребенка происходит активнее, нежели у взрослых, поэтому в единицу времени дитя вырабатывает тепла в несколько раз больше, чем его папа и мама. Отсюда вполне логический и физиологически обусловленный вывод: если маме и папе холодно – ребенку нормально.  Если маме и папе жарко – ребенку очень жарко.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    Потливость вызывает болезни чаще, чем переохлаждение. На ребенке не должно быть предметов одежды больше, чем на его родителях. Уменьшение количества одежды постепенное.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   </a:t>
            </a:r>
            <a:r>
              <a:rPr lang="ru-RU" sz="1500" b="1" smtClean="0"/>
              <a:t>- Ежедневная прогулка в любую погоду.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Пребывание на свежем воздухе позволяет, прежде всего очистить легкие от накопившейся в них бытовой пыли и улучшить функционирование слизистых оболочек верхних дыхательных путей.</a:t>
            </a:r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   </a:t>
            </a:r>
            <a:r>
              <a:rPr lang="ru-RU" sz="1500" b="1" smtClean="0"/>
              <a:t>- Хождение босиком (+20…+22, 2-3 мин. и более).</a:t>
            </a:r>
            <a:endParaRPr lang="ru-RU" sz="1500" smtClean="0"/>
          </a:p>
          <a:p>
            <a:pPr eaLnBrk="1" hangingPunct="1">
              <a:lnSpc>
                <a:spcPct val="80000"/>
              </a:lnSpc>
            </a:pPr>
            <a:r>
              <a:rPr lang="ru-RU" sz="1500" smtClean="0"/>
              <a:t>Регулярное хождение босиком – прекрасный способ тренировки рефлексогенных зон и профилактики ОРЗ, но заниматься этим непосредственно во время болезни не стоит.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0"/>
            <a:ext cx="8143875" cy="64087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700" smtClean="0"/>
              <a:t> - Умывание, мытье рук до локтей.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- Влажное обтирание тела, температуру воды снижают с +30… +32 до комнатной на один градус каждые 2 дня.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  -Контрастное обливание ног водой (с +38…+36, затем +28 и заканчивают +38).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- Полоскание рта, горла кипяченой водой с постепенным снижением температуры (с +36 до +22 на один градус каждые 5 дней).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- Общее обливание водой (+36 с постепенным снижением на один градус каждую неделю).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  - Плавание (в бассейне, водоеме).</a:t>
            </a:r>
            <a:endParaRPr lang="ru-RU" sz="1700" b="1" smtClean="0"/>
          </a:p>
          <a:p>
            <a:pPr eaLnBrk="1" hangingPunct="1">
              <a:lnSpc>
                <a:spcPct val="80000"/>
              </a:lnSpc>
            </a:pPr>
            <a:r>
              <a:rPr lang="ru-RU" sz="1700" b="1" smtClean="0"/>
              <a:t>Противопоказания к методам закаливания.</a:t>
            </a:r>
            <a:endParaRPr lang="ru-RU" sz="1700" smtClean="0"/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Негативное отношение и страх ребенка.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Срок менее пяти дней после выздоровления от острых заболеваний или профилактической прививки.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Срок более двух недель после обострения хронического заболевания.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Карантин в детском учреждении.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Ревматизм и диабет в семейном анамнезе.</a:t>
            </a:r>
          </a:p>
          <a:p>
            <a:pPr eaLnBrk="1" hangingPunct="1">
              <a:lnSpc>
                <a:spcPct val="80000"/>
              </a:lnSpc>
            </a:pPr>
            <a:r>
              <a:rPr lang="ru-RU" sz="1700" smtClean="0"/>
              <a:t>Высокая температура в вечерние часы.</a:t>
            </a:r>
            <a:endParaRPr lang="ru-RU" sz="1700" b="1" smtClean="0"/>
          </a:p>
          <a:p>
            <a:pPr eaLnBrk="1" hangingPunct="1">
              <a:lnSpc>
                <a:spcPct val="80000"/>
              </a:lnSpc>
            </a:pPr>
            <a:r>
              <a:rPr lang="ru-RU" sz="1700" b="1" smtClean="0"/>
              <a:t>Закаливание – это образ жизни, необходимый как система, а не как «хочу – не хочу». Закаливать детей можно только вместе – дома и в детском саду!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404813"/>
            <a:ext cx="7313613" cy="1143000"/>
          </a:xfrm>
        </p:spPr>
        <p:txBody>
          <a:bodyPr/>
          <a:lstStyle/>
          <a:p>
            <a:pPr eaLnBrk="1" hangingPunct="1"/>
            <a:r>
              <a:rPr lang="en-US" sz="3200" b="1" smtClean="0"/>
              <a:t>VI. ГИМНАСТИКА РЕБЕНКА В СЕМЬЕ</a:t>
            </a:r>
            <a:endParaRPr lang="ru-RU" sz="3200" b="1" smtClean="0"/>
          </a:p>
        </p:txBody>
      </p:sp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2700338" y="1341438"/>
            <a:ext cx="4699000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ru-RU" sz="1200" i="1">
                <a:latin typeface="Arial" charset="0"/>
                <a:cs typeface="Times New Roman" pitchFamily="18" charset="0"/>
              </a:rPr>
              <a:t>«Движение – это жизнь. Ничто так не истощает и не ослабляет, </a:t>
            </a:r>
            <a:endParaRPr lang="ru-RU" sz="800">
              <a:latin typeface="Arial" charset="0"/>
            </a:endParaRPr>
          </a:p>
          <a:p>
            <a:pPr algn="r" eaLnBrk="0" hangingPunct="0"/>
            <a:r>
              <a:rPr lang="ru-RU" sz="1200" i="1">
                <a:latin typeface="Arial" charset="0"/>
                <a:cs typeface="Times New Roman" pitchFamily="18" charset="0"/>
              </a:rPr>
              <a:t>   как  продолжительное физическое бездействие».</a:t>
            </a:r>
            <a:endParaRPr lang="ru-RU" sz="800">
              <a:latin typeface="Arial" charset="0"/>
            </a:endParaRPr>
          </a:p>
          <a:p>
            <a:pPr algn="r" eaLnBrk="0" hangingPunct="0"/>
            <a:r>
              <a:rPr lang="ru-RU" sz="1200" b="1" i="1">
                <a:latin typeface="Arial" charset="0"/>
                <a:cs typeface="Times New Roman" pitchFamily="18" charset="0"/>
              </a:rPr>
              <a:t>Аристотель</a:t>
            </a:r>
            <a:endParaRPr lang="ru-RU" sz="800">
              <a:latin typeface="Arial" charset="0"/>
            </a:endParaRPr>
          </a:p>
          <a:p>
            <a:pPr algn="r" eaLnBrk="0" hangingPunct="0"/>
            <a:r>
              <a:rPr lang="ru-RU" sz="1400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>Развитие вашего ребенка в подвижной игре</a:t>
            </a:r>
            <a:endParaRPr lang="ru-RU">
              <a:latin typeface="Arial" charset="0"/>
            </a:endParaRPr>
          </a:p>
        </p:txBody>
      </p:sp>
      <p:graphicFrame>
        <p:nvGraphicFramePr>
          <p:cNvPr id="108647" name="Group 103"/>
          <p:cNvGraphicFramePr>
            <a:graphicFrameLocks noGrp="1"/>
          </p:cNvGraphicFramePr>
          <p:nvPr/>
        </p:nvGraphicFramePr>
        <p:xfrm>
          <a:off x="395288" y="2276475"/>
          <a:ext cx="8280400" cy="3529014"/>
        </p:xfrm>
        <a:graphic>
          <a:graphicData uri="http://schemas.openxmlformats.org/drawingml/2006/table">
            <a:tbl>
              <a:tblPr/>
              <a:tblGrid>
                <a:gridCol w="2116137"/>
                <a:gridCol w="3405188"/>
                <a:gridCol w="2759075"/>
              </a:tblGrid>
              <a:tr h="615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6-й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7-й год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1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Любимые подвижные игры вашего ребенка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Любим физкультурный инвентарь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мамой ребенок любит играть в…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 папой ребенок любит играть в…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22" name="Rectangle 101"/>
          <p:cNvSpPr>
            <a:spLocks noChangeArrowheads="1"/>
          </p:cNvSpPr>
          <p:nvPr/>
        </p:nvSpPr>
        <p:spPr bwMode="auto">
          <a:xfrm>
            <a:off x="1835150" y="5949950"/>
            <a:ext cx="60801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400" b="1" i="1">
                <a:latin typeface="Arial" charset="0"/>
                <a:cs typeface="Times New Roman" pitchFamily="18" charset="0"/>
              </a:rPr>
              <a:t>Мой ребенок знает!</a:t>
            </a:r>
            <a:endParaRPr lang="ru-RU" sz="800">
              <a:latin typeface="Arial" charset="0"/>
            </a:endParaRPr>
          </a:p>
          <a:p>
            <a:pPr algn="just" eaLnBrk="0" hangingPunct="0"/>
            <a:r>
              <a:rPr lang="ru-RU" sz="1400" b="1">
                <a:latin typeface="Arial" charset="0"/>
                <a:cs typeface="Times New Roman" pitchFamily="18" charset="0"/>
              </a:rPr>
              <a:t>Зачем важно двигаться, название и назначение физкультурного инвентаря, физические качества человека и способы их развития.</a:t>
            </a:r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/>
              <a:t>НАША СЕМЬЯ В ВЫХОДНЫЕ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500" smtClean="0"/>
              <a:t> </a:t>
            </a:r>
          </a:p>
          <a:p>
            <a:pPr eaLnBrk="1" hangingPunct="1"/>
            <a:r>
              <a:rPr lang="ru-RU" sz="2500" smtClean="0"/>
              <a:t>(</a:t>
            </a:r>
            <a:r>
              <a:rPr lang="ru-RU" sz="2500" i="1" smtClean="0"/>
              <a:t>Напишите, нарисуйте, сфотографируйте то, как вы вместе с ребенком занимаетесь физическими упражнениями, спортивными играми (хоккей, футбол, баскетбол, настольный теннис др.) и упражнениями (катание на лыжах, коньках, санках, велосипеде и др.)</a:t>
            </a:r>
            <a:r>
              <a:rPr lang="ru-RU" sz="25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476250"/>
            <a:ext cx="7313613" cy="966788"/>
          </a:xfrm>
        </p:spPr>
        <p:txBody>
          <a:bodyPr/>
          <a:lstStyle/>
          <a:p>
            <a:pPr eaLnBrk="1" hangingPunct="1"/>
            <a:r>
              <a:rPr lang="ru-RU" sz="2800" b="1" smtClean="0"/>
              <a:t>ДОСТИЖЕНИЯ МОЕГО РЕБЕНКА В ОБЛАСТИ ФИЗИЧЕСКОЙ КУЛЬТУРЫ И СПОРТА</a:t>
            </a:r>
          </a:p>
        </p:txBody>
      </p:sp>
      <p:graphicFrame>
        <p:nvGraphicFramePr>
          <p:cNvPr id="111677" name="Group 61"/>
          <p:cNvGraphicFramePr>
            <a:graphicFrameLocks noGrp="1"/>
          </p:cNvGraphicFramePr>
          <p:nvPr/>
        </p:nvGraphicFramePr>
        <p:xfrm>
          <a:off x="1509713" y="1785938"/>
          <a:ext cx="6076950" cy="1463040"/>
        </p:xfrm>
        <a:graphic>
          <a:graphicData uri="http://schemas.openxmlformats.org/drawingml/2006/table">
            <a:tbl>
              <a:tblPr/>
              <a:tblGrid>
                <a:gridCol w="2025650"/>
                <a:gridCol w="2025650"/>
                <a:gridCol w="20256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научился (научилась)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Хочу научиться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6-й год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7-й год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61" name="Rectangle 62"/>
          <p:cNvSpPr>
            <a:spLocks noChangeArrowheads="1"/>
          </p:cNvSpPr>
          <p:nvPr/>
        </p:nvSpPr>
        <p:spPr bwMode="auto">
          <a:xfrm>
            <a:off x="1509713" y="3244850"/>
            <a:ext cx="54483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 b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>Возможные достижения ребенка в освоении основных движений</a:t>
            </a:r>
            <a:endParaRPr lang="ru-RU" sz="800">
              <a:latin typeface="Arial" charset="0"/>
            </a:endParaRPr>
          </a:p>
          <a:p>
            <a:pPr eaLnBrk="0" hangingPunct="0"/>
            <a:endParaRPr lang="ru-RU">
              <a:latin typeface="Arial" charset="0"/>
            </a:endParaRPr>
          </a:p>
        </p:txBody>
      </p:sp>
      <p:graphicFrame>
        <p:nvGraphicFramePr>
          <p:cNvPr id="111718" name="Group 102"/>
          <p:cNvGraphicFramePr>
            <a:graphicFrameLocks noGrp="1"/>
          </p:cNvGraphicFramePr>
          <p:nvPr/>
        </p:nvGraphicFramePr>
        <p:xfrm>
          <a:off x="1547813" y="3716338"/>
          <a:ext cx="6126162" cy="2880320"/>
        </p:xfrm>
        <a:graphic>
          <a:graphicData uri="http://schemas.openxmlformats.org/drawingml/2006/table">
            <a:tbl>
              <a:tblPr/>
              <a:tblGrid>
                <a:gridCol w="2025650"/>
                <a:gridCol w="4100512"/>
              </a:tblGrid>
              <a:tr h="375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 ребенка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Достижения ребенка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6-й год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4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7-й год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VII. РАЦИОНАЛЬНОЕ ПИТАНИЕ МОЕГО РЕБЕНКА</a:t>
            </a:r>
            <a:r>
              <a:rPr lang="ru-RU" sz="3200" smtClean="0"/>
              <a:t> </a:t>
            </a:r>
          </a:p>
        </p:txBody>
      </p:sp>
      <p:graphicFrame>
        <p:nvGraphicFramePr>
          <p:cNvPr id="112715" name="Group 75"/>
          <p:cNvGraphicFramePr>
            <a:graphicFrameLocks noGrp="1"/>
          </p:cNvGraphicFramePr>
          <p:nvPr/>
        </p:nvGraphicFramePr>
        <p:xfrm>
          <a:off x="773113" y="2182813"/>
          <a:ext cx="7470775" cy="2254252"/>
        </p:xfrm>
        <a:graphic>
          <a:graphicData uri="http://schemas.openxmlformats.org/drawingml/2006/table">
            <a:tbl>
              <a:tblPr/>
              <a:tblGrid>
                <a:gridCol w="2490787"/>
                <a:gridCol w="2489200"/>
                <a:gridCol w="2490788"/>
              </a:tblGrid>
              <a:tr h="44291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Возраст ребенка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Вкусовые предпочтения вашего ребенка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29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Любимое блюдо ребенка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Совсем не ест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6-й год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7-й год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6887" name="Rectangle 74"/>
          <p:cNvSpPr>
            <a:spLocks noChangeArrowheads="1"/>
          </p:cNvSpPr>
          <p:nvPr/>
        </p:nvSpPr>
        <p:spPr bwMode="auto">
          <a:xfrm>
            <a:off x="588963" y="4797425"/>
            <a:ext cx="85550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 b="1" i="1">
                <a:solidFill>
                  <a:srgbClr val="000080"/>
                </a:solidFill>
                <a:latin typeface="Arial" charset="0"/>
                <a:cs typeface="Times New Roman" pitchFamily="18" charset="0"/>
              </a:rPr>
              <a:t>ЛЮБИМЫЕ БЛЮДА МОЕГО РЕБЕНКА</a:t>
            </a:r>
            <a:endParaRPr lang="ru-RU" sz="2000">
              <a:latin typeface="Arial" charset="0"/>
            </a:endParaRPr>
          </a:p>
          <a:p>
            <a:pPr algn="ctr" eaLnBrk="0" hangingPunct="0"/>
            <a:r>
              <a:rPr lang="ru-RU" sz="2000" i="1">
                <a:latin typeface="Arial" charset="0"/>
                <a:cs typeface="Times New Roman" pitchFamily="18" charset="0"/>
              </a:rPr>
              <a:t>(Нарисуйте вместе с ребенком или наклейте фотографии любимых блюд и </a:t>
            </a:r>
            <a:endParaRPr lang="ru-RU" sz="2000">
              <a:latin typeface="Arial" charset="0"/>
            </a:endParaRPr>
          </a:p>
          <a:p>
            <a:pPr algn="ctr" eaLnBrk="0" hangingPunct="0"/>
            <a:r>
              <a:rPr lang="ru-RU" sz="2000" i="1">
                <a:latin typeface="Arial" charset="0"/>
                <a:cs typeface="Times New Roman" pitchFamily="18" charset="0"/>
              </a:rPr>
              <a:t>продуктов)</a:t>
            </a:r>
            <a:endParaRPr lang="ru-RU" sz="20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Схема разработки индивидуального маршрута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5400600"/>
          </a:xfrm>
        </p:spPr>
        <p:txBody>
          <a:bodyPr>
            <a:norm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Дать характеристику спортивных способностей ребенка, определить уровень его развития.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Обозначить  долгосрочные цели и задачи, пути их достижения.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Приемы и формы работы с ребенком.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Вовлечение родителей в образовательный процесс.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Определить ожидаемый результат  успехов воспитанника.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b="1" smtClean="0"/>
              <a:t>VIII</a:t>
            </a:r>
            <a:r>
              <a:rPr lang="ru-RU" sz="2400" b="1" smtClean="0"/>
              <a:t>. ВОСПИТАНИЕ КУЛЬТУРНО – ГИГИЕНИЧЕСКИХ НАВЫКОВ РЕБЕНКА</a:t>
            </a:r>
          </a:p>
        </p:txBody>
      </p:sp>
      <p:graphicFrame>
        <p:nvGraphicFramePr>
          <p:cNvPr id="113801" name="Group 137"/>
          <p:cNvGraphicFramePr>
            <a:graphicFrameLocks noGrp="1"/>
          </p:cNvGraphicFramePr>
          <p:nvPr/>
        </p:nvGraphicFramePr>
        <p:xfrm>
          <a:off x="611188" y="1700213"/>
          <a:ext cx="7853362" cy="4397376"/>
        </p:xfrm>
        <a:graphic>
          <a:graphicData uri="http://schemas.openxmlformats.org/drawingml/2006/table">
            <a:tbl>
              <a:tblPr/>
              <a:tblGrid>
                <a:gridCol w="4076700"/>
                <a:gridCol w="2066925"/>
                <a:gridCol w="1709737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Умения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6-й год жизни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7-й год жизни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Правильно и своевременно умываться, чистить зубы, полоскать рот после еды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Быстро раздеваться и одеваться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пользоваться носовым платком и расческой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Вешать одежду в определенном порядке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Следить за чистотой одежды и обуви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Правильно пользоваться столовыми приборами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7925" name="Rectangle 138"/>
          <p:cNvSpPr>
            <a:spLocks noChangeArrowheads="1"/>
          </p:cNvSpPr>
          <p:nvPr/>
        </p:nvSpPr>
        <p:spPr bwMode="auto">
          <a:xfrm>
            <a:off x="469900" y="5981700"/>
            <a:ext cx="82137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ru-RU" sz="1400" b="1" i="1">
                <a:latin typeface="Arial" charset="0"/>
                <a:cs typeface="Times New Roman" pitchFamily="18" charset="0"/>
              </a:rPr>
              <a:t>Мой ребенок знает!</a:t>
            </a:r>
            <a:endParaRPr lang="ru-RU" sz="800">
              <a:latin typeface="Arial" charset="0"/>
            </a:endParaRPr>
          </a:p>
          <a:p>
            <a:pPr algn="just" eaLnBrk="0" hangingPunct="0"/>
            <a:r>
              <a:rPr lang="ru-RU" sz="1400" b="1">
                <a:latin typeface="Arial" charset="0"/>
                <a:cs typeface="Times New Roman" pitchFamily="18" charset="0"/>
              </a:rPr>
              <a:t>Зачем важно соблюдать правила личной гигиены: мыть руки, умываться, чистить зубы, </a:t>
            </a:r>
          </a:p>
          <a:p>
            <a:pPr algn="just" eaLnBrk="0" hangingPunct="0"/>
            <a:r>
              <a:rPr lang="ru-RU" sz="1400" b="1">
                <a:latin typeface="Arial" charset="0"/>
                <a:cs typeface="Times New Roman" pitchFamily="18" charset="0"/>
              </a:rPr>
              <a:t>причесываться.</a:t>
            </a:r>
            <a:endParaRPr lang="ru-RU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IX</a:t>
            </a:r>
            <a:r>
              <a:rPr lang="ru-RU" sz="3200" b="1" smtClean="0"/>
              <a:t>. БЕЗОПАСНОСТЬ ЖИЗНЕДЕЯТЕЛЬНОСТИ РЕБЕНКА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313"/>
            <a:ext cx="8675687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200" b="1" u="sng" smtClean="0"/>
              <a:t>Уважаемые родители, помните об основах безопасности вашего ребенка </a:t>
            </a:r>
            <a:r>
              <a:rPr lang="ru-RU" sz="1200" b="1" smtClean="0"/>
              <a:t>в семье!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b="1" smtClean="0"/>
              <a:t>Детям необходимо объяснить:</a:t>
            </a:r>
            <a:endParaRPr lang="ru-RU" sz="1200" smtClean="0"/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- Опасно вступать в контакт с незнакомыми взрослыми.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Нельзя входить в подъезд одному, без родителей, нельзя открывать дверь чужим.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Нельзя оставаться одним в комнате с открытым окном, балконом, выходить без взрослого на балкон.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Без контроля взрослых нельзя употреблять никаких лекарств, витаминов.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Как работают бытовые приборы дома: пылесос, утюг, телевизор, холодильник и др.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Опасность газа, огня, ядовитых ягод.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Простейшие приемы самозащиты в экстренных случаях: звать на помощь, громко кричать.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Как вести себя на природе: в лесу, у водоема.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Опасность общения с бездомными животными.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- Правила поведения в транспорте, на улицах, при переходе дорог.</a:t>
            </a:r>
            <a:endParaRPr lang="ru-RU" sz="1200" b="1" u="sng" smtClean="0"/>
          </a:p>
          <a:p>
            <a:pPr eaLnBrk="1" hangingPunct="1">
              <a:lnSpc>
                <a:spcPct val="80000"/>
              </a:lnSpc>
            </a:pPr>
            <a:r>
              <a:rPr lang="ru-RU" sz="1200" b="1" u="sng" smtClean="0"/>
              <a:t>Для предотвращения отравлений</a:t>
            </a:r>
            <a:endParaRPr lang="ru-RU" sz="1200" smtClean="0"/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Храните в недоступном для ребенка месте  бытовую химию, медицинские препараты, спиртные напитки, сигареты, пищевые кислоты.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</a:t>
            </a:r>
            <a:endParaRPr lang="ru-RU" sz="1200" b="1" u="sng" smtClean="0"/>
          </a:p>
          <a:p>
            <a:pPr eaLnBrk="1" hangingPunct="1">
              <a:lnSpc>
                <a:spcPct val="80000"/>
              </a:lnSpc>
            </a:pPr>
            <a:r>
              <a:rPr lang="ru-RU" sz="1200" b="1" u="sng" smtClean="0"/>
              <a:t>Для предотвращения ожогов</a:t>
            </a:r>
            <a:endParaRPr lang="ru-RU" sz="1200" smtClean="0"/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 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Храните спички в недоступном для ребенка месте. Не ставьте на край стола горячие напитки.</a:t>
            </a:r>
            <a:endParaRPr lang="ru-RU" sz="1200" b="1" u="sng" smtClean="0"/>
          </a:p>
          <a:p>
            <a:pPr eaLnBrk="1" hangingPunct="1">
              <a:lnSpc>
                <a:spcPct val="80000"/>
              </a:lnSpc>
            </a:pPr>
            <a:r>
              <a:rPr lang="ru-RU" sz="1200" b="1" u="sng" smtClean="0"/>
              <a:t>Для предотвращения порезов</a:t>
            </a:r>
            <a:endParaRPr lang="ru-RU" sz="1200" smtClean="0"/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Храните режуще-колющие предметы в недоступном для ребенка месте.</a:t>
            </a:r>
          </a:p>
          <a:p>
            <a:pPr eaLnBrk="1" hangingPunct="1">
              <a:lnSpc>
                <a:spcPct val="80000"/>
              </a:lnSpc>
            </a:pPr>
            <a:r>
              <a:rPr lang="ru-RU" sz="1200" smtClean="0"/>
              <a:t>    Научите ребенка правильно пользоваться ножницами, иголкой, ножом.</a:t>
            </a:r>
            <a:endParaRPr lang="ru-RU" sz="1200" b="1" i="1" smtClean="0"/>
          </a:p>
          <a:p>
            <a:pPr eaLnBrk="1" hangingPunct="1">
              <a:lnSpc>
                <a:spcPct val="80000"/>
              </a:lnSpc>
            </a:pPr>
            <a:r>
              <a:rPr lang="ru-RU" sz="1200" b="1" i="1" smtClean="0"/>
              <a:t>Мой ребенок знает!</a:t>
            </a:r>
            <a:endParaRPr lang="ru-RU" sz="1200" b="1" smtClean="0"/>
          </a:p>
          <a:p>
            <a:pPr eaLnBrk="1" hangingPunct="1">
              <a:lnSpc>
                <a:spcPct val="80000"/>
              </a:lnSpc>
            </a:pPr>
            <a:r>
              <a:rPr lang="ru-RU" sz="1200" b="1" smtClean="0"/>
              <a:t>Правила безопасного поведения дома, на улице.</a:t>
            </a:r>
            <a:endParaRPr lang="ru-RU" sz="1200" smtClean="0"/>
          </a:p>
          <a:p>
            <a:pPr algn="just" eaLnBrk="1" hangingPunct="1">
              <a:lnSpc>
                <a:spcPct val="80000"/>
              </a:lnSpc>
            </a:pPr>
            <a:r>
              <a:rPr lang="ru-RU" sz="12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smtClean="0"/>
              <a:t>X. ПСИХОЛОГИЧЕСКИЙ МИКРОКЛИМАТ В СЕМЬЕ</a:t>
            </a:r>
            <a:r>
              <a:rPr lang="ru-RU" sz="3200" smtClean="0"/>
              <a:t> 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i="1" u="sng" smtClean="0"/>
              <a:t>ЭТО ВАЖНО ЗНАТЬ!</a:t>
            </a:r>
            <a:endParaRPr lang="ru-RU" smtClean="0"/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Положительный эмоциональный фон – необходимое условие для нормального развития ребенка. Необходимо, чтобы в семье царила благоприятная атмосфера, характеризующаяся взаимным доверием, уважением, открытым и благожелательным общением.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Характеристика способностей ребенка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Сергей - мальчик с  ярко выраженными спортивными способностями; ловкий, быстрый, гибкий, быстро схватывает всё новое, обладает выносливостью, проявляет силу воли. С 5 лет принимает активное участие в соревнованиях вместе с мамой и папой. </a:t>
            </a:r>
          </a:p>
          <a:p>
            <a:endParaRPr lang="ru-RU" dirty="0"/>
          </a:p>
        </p:txBody>
      </p:sp>
      <p:pic>
        <p:nvPicPr>
          <p:cNvPr id="1026" name="Picture 2" descr="C:\Users\User\Desktop\сережа д)\P11601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849847"/>
            <a:ext cx="2376264" cy="3537993"/>
          </a:xfrm>
          <a:prstGeom prst="rect">
            <a:avLst/>
          </a:prstGeom>
          <a:noFill/>
        </p:spPr>
      </p:pic>
      <p:pic>
        <p:nvPicPr>
          <p:cNvPr id="1027" name="Picture 3" descr="C:\Users\User\Desktop\сережа д)\P1150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2016224" cy="3935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Основание для выбора индивидуального маршрута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147248" cy="125273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успехи ребенка в двигательной деятельности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 личному заказу родителей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сережа д)\P11807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99" y="3290156"/>
            <a:ext cx="4409594" cy="3307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Цели и задачи образовательной работы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9971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создание оптимальных условий для развития и реализации спортивных способностей ребёнка с учетом его возрастных и индивидуальных особенностей.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создать благоприятную РППС для физического развития ребенка;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раскрыть спортивные способности;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вовлекать в соревнования на различном уровне;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повысить уровень взаимодействия детского сада и семьи в вопросах  поддержки и сопровождения способных детей.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2765</Words>
  <Application>Microsoft Office PowerPoint</Application>
  <PresentationFormat>Экран (4:3)</PresentationFormat>
  <Paragraphs>371</Paragraphs>
  <Slides>62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Тема Office</vt:lpstr>
      <vt:lpstr>Слайд</vt:lpstr>
      <vt:lpstr>Индивидуальный образовательный маршрут одаренного ребенка по физическому развитию в условиях ДОО и семьи</vt:lpstr>
      <vt:lpstr>Василий Александрович Сухомлинский  (1918-1970) – советский педагог - новатор</vt:lpstr>
      <vt:lpstr>Слайд 3</vt:lpstr>
      <vt:lpstr>Актуальность</vt:lpstr>
      <vt:lpstr>Основная цель составления индивидуального образовательного маршрута</vt:lpstr>
      <vt:lpstr>Схема разработки индивидуального маршрута </vt:lpstr>
      <vt:lpstr>Характеристика способностей ребенка</vt:lpstr>
      <vt:lpstr>Основание для выбора индивидуального маршрута</vt:lpstr>
      <vt:lpstr>Цели и задачи образовательной работы</vt:lpstr>
      <vt:lpstr>РППС в спортзале</vt:lpstr>
      <vt:lpstr>Слайд 11</vt:lpstr>
      <vt:lpstr>Слайд 12</vt:lpstr>
      <vt:lpstr>Спортивная площадка</vt:lpstr>
      <vt:lpstr>Слайд 14</vt:lpstr>
      <vt:lpstr>Мини – музей «Спортивные награды»</vt:lpstr>
      <vt:lpstr>Формы работы  </vt:lpstr>
      <vt:lpstr>Индивидуальная работа</vt:lpstr>
      <vt:lpstr>Участие в соревнованиях </vt:lpstr>
      <vt:lpstr>Творческое задание  «Дневник здоровья»</vt:lpstr>
      <vt:lpstr>Приемы работы </vt:lpstr>
      <vt:lpstr>Технологии и методики</vt:lpstr>
      <vt:lpstr>Здоровьесберегающие методики  и технологии</vt:lpstr>
      <vt:lpstr>Используемые  программы и технологии</vt:lpstr>
      <vt:lpstr>Ожидаемые результаты</vt:lpstr>
      <vt:lpstr>Работа с родителями</vt:lpstr>
      <vt:lpstr>Слайд 26</vt:lpstr>
      <vt:lpstr>Слайд 27</vt:lpstr>
      <vt:lpstr>Слайд 28</vt:lpstr>
      <vt:lpstr>Слайд 29</vt:lpstr>
      <vt:lpstr>Достижения</vt:lpstr>
      <vt:lpstr>Слайд 31</vt:lpstr>
      <vt:lpstr>Слайд 32</vt:lpstr>
      <vt:lpstr>Слайд 33</vt:lpstr>
      <vt:lpstr>Слайд 34</vt:lpstr>
      <vt:lpstr>Слайд 35</vt:lpstr>
      <vt:lpstr>СПАСИБО ЗА ВНИМАНИЕ!</vt:lpstr>
      <vt:lpstr>ДНЕВНИК ЗДОРОВЬЯ</vt:lpstr>
      <vt:lpstr>«НАША СЕМЬЯ»</vt:lpstr>
      <vt:lpstr>Вот такое семейное дерево (генеалогическое древо) </vt:lpstr>
      <vt:lpstr>I «ЭТО Я»</vt:lpstr>
      <vt:lpstr>«Мой ребенок» 6-й год жизни</vt:lpstr>
      <vt:lpstr>«Мой ребенок» 7-й год жизни</vt:lpstr>
      <vt:lpstr>II.ФИЗИЧЕСКОЕ РАЗВИТИЕ МОЕГО РЕБЕНКА</vt:lpstr>
      <vt:lpstr>ЭТО ВАЖНО ЗНАТЬ!</vt:lpstr>
      <vt:lpstr>III.ЗДОРОВЫЙ ОБРАЗ ЖИЗНИ В НАШЕЙ СЕМЬЕ</vt:lpstr>
      <vt:lpstr>ЭТО ИНТЕРЕСНО!</vt:lpstr>
      <vt:lpstr>СЕМЕЙНЫЙ КОДЕКС ЗДОРОВЬЯ</vt:lpstr>
      <vt:lpstr>IV. РЕЖИМ ДНЯ МОЕГО РЕБЕНКА</vt:lpstr>
      <vt:lpstr>ЭТО ИНТЕРЕСНО! </vt:lpstr>
      <vt:lpstr>ЭТО ВАЖНО ЗНАТЬ!</vt:lpstr>
      <vt:lpstr>V. ЗАКАЛИВАНИЕ МОЕГО РЕБЕНКА В СЕМЬЕ</vt:lpstr>
      <vt:lpstr>Слайд 52</vt:lpstr>
      <vt:lpstr>ЭТО ВАЖНО ЗНАТЬ!</vt:lpstr>
      <vt:lpstr>Слайд 54</vt:lpstr>
      <vt:lpstr>Слайд 55</vt:lpstr>
      <vt:lpstr>VI. ГИМНАСТИКА РЕБЕНКА В СЕМЬЕ</vt:lpstr>
      <vt:lpstr>НАША СЕМЬЯ В ВЫХОДНЫЕ</vt:lpstr>
      <vt:lpstr>ДОСТИЖЕНИЯ МОЕГО РЕБЕНКА В ОБЛАСТИ ФИЗИЧЕСКОЙ КУЛЬТУРЫ И СПОРТА</vt:lpstr>
      <vt:lpstr>VII. РАЦИОНАЛЬНОЕ ПИТАНИЕ МОЕГО РЕБЕНКА </vt:lpstr>
      <vt:lpstr>VIII. ВОСПИТАНИЕ КУЛЬТУРНО – ГИГИЕНИЧЕСКИХ НАВЫКОВ РЕБЕНКА</vt:lpstr>
      <vt:lpstr>IX. БЕЗОПАСНОСТЬ ЖИЗНЕДЕЯТЕЛЬНОСТИ РЕБЕНКА</vt:lpstr>
      <vt:lpstr>X. ПСИХОЛОГИЧЕСКИЙ МИКРОКЛИМАТ В СЕМЬЕ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Индивидуальный образовательный маршрут физически способного ребенка</dc:title>
  <dc:creator>User</dc:creator>
  <cp:lastModifiedBy>user</cp:lastModifiedBy>
  <cp:revision>50</cp:revision>
  <dcterms:created xsi:type="dcterms:W3CDTF">2021-10-17T14:14:01Z</dcterms:created>
  <dcterms:modified xsi:type="dcterms:W3CDTF">2021-11-08T05:52:36Z</dcterms:modified>
</cp:coreProperties>
</file>