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nataliaboss101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5" y="476672"/>
            <a:ext cx="7169759" cy="4392488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/>
              <a:t>Муниципальное автономное дошкольное </a:t>
            </a:r>
            <a:br>
              <a:rPr lang="ru-RU" sz="1800" dirty="0" smtClean="0"/>
            </a:br>
            <a:r>
              <a:rPr lang="ru-RU" sz="1800" dirty="0" smtClean="0"/>
              <a:t>образовательное учреждение </a:t>
            </a:r>
            <a:br>
              <a:rPr lang="ru-RU" sz="1800" dirty="0" smtClean="0"/>
            </a:br>
            <a:r>
              <a:rPr lang="ru-RU" sz="1800" dirty="0" smtClean="0"/>
              <a:t>«Детский сад №117 «Капелька», г. Вологды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>
                <a:latin typeface="Times New Roman"/>
                <a:ea typeface="Calibri"/>
                <a:cs typeface="Times New Roman"/>
              </a:rPr>
              <a:t>Выступление на межрегиональной научно-практической конференции </a:t>
            </a:r>
            <a:r>
              <a:rPr lang="ru-RU" sz="1400" dirty="0">
                <a:latin typeface="Calibri"/>
                <a:ea typeface="Calibri"/>
                <a:cs typeface="Times New Roman"/>
              </a:rPr>
              <a:t/>
            </a:r>
            <a:br>
              <a:rPr lang="ru-RU" sz="1400" dirty="0">
                <a:latin typeface="Calibri"/>
                <a:ea typeface="Calibri"/>
                <a:cs typeface="Times New Roman"/>
              </a:rPr>
            </a:br>
            <a:r>
              <a:rPr lang="ru-RU" sz="1800" dirty="0">
                <a:latin typeface="Times New Roman"/>
                <a:ea typeface="Calibri"/>
                <a:cs typeface="Times New Roman"/>
              </a:rPr>
              <a:t>«Современный образовательный процесс: содержание и технологии»</a:t>
            </a:r>
            <a:r>
              <a:rPr lang="ru-RU" sz="1400" dirty="0">
                <a:latin typeface="Calibri"/>
                <a:ea typeface="Calibri"/>
                <a:cs typeface="Times New Roman"/>
              </a:rPr>
              <a:t/>
            </a:r>
            <a:br>
              <a:rPr lang="ru-RU" sz="1400" dirty="0">
                <a:latin typeface="Calibri"/>
                <a:ea typeface="Calibri"/>
                <a:cs typeface="Times New Roman"/>
              </a:rPr>
            </a:br>
            <a:r>
              <a:rPr lang="ru-RU" sz="14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1400" dirty="0" smtClean="0">
                <a:latin typeface="Calibri"/>
                <a:ea typeface="Calibri"/>
                <a:cs typeface="Times New Roman"/>
              </a:rPr>
            </a:br>
            <a:r>
              <a:rPr lang="ru-RU" sz="1800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1400" dirty="0">
                <a:latin typeface="Calibri"/>
                <a:ea typeface="Calibri"/>
                <a:cs typeface="Times New Roman"/>
              </a:rPr>
              <a:t/>
            </a:r>
            <a:br>
              <a:rPr lang="ru-RU" sz="1400" dirty="0">
                <a:latin typeface="Calibri"/>
                <a:ea typeface="Calibri"/>
                <a:cs typeface="Times New Roman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Тема: </a:t>
            </a:r>
            <a:r>
              <a:rPr lang="ru-RU" sz="1800" dirty="0" smtClean="0">
                <a:solidFill>
                  <a:schemeClr val="tx1"/>
                </a:solidFill>
                <a:latin typeface="Times New Roman"/>
                <a:ea typeface="Calibri"/>
              </a:rPr>
              <a:t>Использование 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Calibri"/>
              </a:rPr>
              <a:t>символьной линейки 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Calibri"/>
              </a:rPr>
              <a:t>в</a:t>
            </a:r>
            <a:r>
              <a:rPr lang="ru-RU" sz="1800" dirty="0" smtClean="0">
                <a:solidFill>
                  <a:schemeClr val="tx1"/>
                </a:solidFill>
                <a:latin typeface="Times New Roman"/>
                <a:ea typeface="Calibri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Calibri"/>
              </a:rPr>
              <a:t>индивидуальной коррекционной работе с дошкольниками с общим недоразвитием речи </a:t>
            </a:r>
            <a:r>
              <a:rPr lang="ru-RU" sz="18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kern="18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учитель-логопед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kern="18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Босс Наталия Николаевна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endParaRPr lang="ru-RU" dirty="0" smtClean="0"/>
          </a:p>
          <a:p>
            <a:pPr algn="ctr"/>
            <a:r>
              <a:rPr lang="ru-RU" dirty="0" smtClean="0"/>
              <a:t>Вологда</a:t>
            </a:r>
          </a:p>
          <a:p>
            <a:pPr algn="ctr"/>
            <a:r>
              <a:rPr lang="ru-RU" dirty="0" smtClean="0"/>
              <a:t>2021г.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1792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Формирование и развитие фонематических процессов</a:t>
            </a:r>
            <a:endParaRPr lang="ru-RU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4"/>
            <a:ext cx="3966889" cy="5289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Рисунок 6" descr="https://68klspb.caduk.ru/images/m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92896"/>
            <a:ext cx="2579529" cy="2655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16004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8518" y="116632"/>
            <a:ext cx="4738787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Развитие мелкой моторики. </a:t>
            </a:r>
            <a:br>
              <a:rPr lang="ru-RU" dirty="0" smtClean="0"/>
            </a:br>
            <a:r>
              <a:rPr lang="ru-RU" dirty="0" smtClean="0"/>
              <a:t>Пальчиковая гимнастика «Апельсин»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3655218" cy="4873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44824"/>
            <a:ext cx="3651250" cy="4870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Рисунок 5" descr="http://900igr.net/datai/pedagogika/Inkljuzivnoe-obrazovanie-v-shkole/0012-010-Inkljuzivnoe-obrazovanie-orientirovanno-na-detej-s-narusheniem-motoriki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7" r="14084"/>
          <a:stretch/>
        </p:blipFill>
        <p:spPr bwMode="auto">
          <a:xfrm>
            <a:off x="2843808" y="5257948"/>
            <a:ext cx="1857375" cy="14573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461423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9442" y="188640"/>
            <a:ext cx="4735100" cy="936104"/>
          </a:xfrm>
        </p:spPr>
        <p:txBody>
          <a:bodyPr/>
          <a:lstStyle/>
          <a:p>
            <a:pPr algn="ctr"/>
            <a:r>
              <a:rPr lang="ru-RU" dirty="0" smtClean="0"/>
              <a:t>Подведение итогов</a:t>
            </a:r>
            <a:endParaRPr lang="ru-RU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655218" cy="4873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443" y="3573016"/>
            <a:ext cx="4735099" cy="3085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Рисунок 7" descr="https://cdn.freelance.ru/img/portfolio/pics/00/35/E2/3531399.jpg?mt=0f1e194d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884" y="1367333"/>
            <a:ext cx="1944216" cy="21714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53671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Вариант использования линейки с прищепкой. 5 этапов</a:t>
            </a:r>
            <a:endParaRPr lang="ru-RU" dirty="0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17" y="1600200"/>
            <a:ext cx="6498166" cy="4873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01518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Контакты</a:t>
            </a:r>
            <a:endParaRPr lang="ru-RU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060848"/>
            <a:ext cx="7467600" cy="4413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   </a:t>
            </a:r>
            <a:r>
              <a:rPr lang="ru-RU" sz="3600" i="1" dirty="0" err="1" smtClean="0"/>
              <a:t>Вконтакте</a:t>
            </a:r>
            <a:r>
              <a:rPr lang="ru-RU" sz="3600" i="1" dirty="0" smtClean="0"/>
              <a:t>: </a:t>
            </a:r>
          </a:p>
          <a:p>
            <a:pPr marL="0" indent="0">
              <a:buNone/>
            </a:pPr>
            <a:endParaRPr lang="ru-RU" sz="3600" dirty="0" smtClean="0"/>
          </a:p>
          <a:p>
            <a:r>
              <a:rPr lang="en-US" sz="3600" dirty="0" smtClean="0">
                <a:hlinkClick r:id="rId2"/>
              </a:rPr>
              <a:t>https</a:t>
            </a:r>
            <a:r>
              <a:rPr lang="en-US" sz="3600" dirty="0">
                <a:hlinkClick r:id="rId2"/>
              </a:rPr>
              <a:t>://</a:t>
            </a:r>
            <a:r>
              <a:rPr lang="en-US" sz="3600" dirty="0" smtClean="0">
                <a:hlinkClick r:id="rId2"/>
              </a:rPr>
              <a:t>vk.com/nataliaboss1010</a:t>
            </a:r>
            <a:endParaRPr lang="ru-RU" sz="3600" dirty="0" smtClean="0"/>
          </a:p>
          <a:p>
            <a:endParaRPr lang="ru-RU" sz="3600" dirty="0"/>
          </a:p>
          <a:p>
            <a:endParaRPr lang="ru-RU" sz="3600" dirty="0" smtClean="0"/>
          </a:p>
          <a:p>
            <a:pPr marL="0" indent="0" algn="ctr">
              <a:buNone/>
            </a:pPr>
            <a:r>
              <a:rPr lang="ru-RU" sz="3600" i="1" dirty="0" smtClean="0">
                <a:solidFill>
                  <a:schemeClr val="accent2">
                    <a:lumMod val="75000"/>
                  </a:schemeClr>
                </a:solidFill>
              </a:rPr>
              <a:t>Благодарю за внимание</a:t>
            </a:r>
            <a:endParaRPr lang="ru-RU" sz="360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7402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467600" cy="11430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Символьная линейка</a:t>
            </a:r>
            <a:endParaRPr lang="ru-RU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50" name="Picture 2" descr="D:\конференция 2021 ноябрь\фото\20211018_10053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6978219" cy="52336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3894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Примерные этапы индивидуальной коррекционной логопедической деятельности: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риветствие;</a:t>
            </a:r>
          </a:p>
          <a:p>
            <a:r>
              <a:rPr lang="ru-RU" dirty="0"/>
              <a:t>а</a:t>
            </a:r>
            <a:r>
              <a:rPr lang="ru-RU" dirty="0" smtClean="0"/>
              <a:t>ртикуляционная гимнастика;</a:t>
            </a:r>
          </a:p>
          <a:p>
            <a:r>
              <a:rPr lang="ru-RU" dirty="0"/>
              <a:t>д</a:t>
            </a:r>
            <a:r>
              <a:rPr lang="ru-RU" dirty="0" smtClean="0"/>
              <a:t>ыхательная гимнастика;</a:t>
            </a:r>
          </a:p>
          <a:p>
            <a:r>
              <a:rPr lang="ru-RU" dirty="0"/>
              <a:t>с</a:t>
            </a:r>
            <a:r>
              <a:rPr lang="ru-RU" dirty="0" smtClean="0"/>
              <a:t>амомассаж языка;</a:t>
            </a:r>
          </a:p>
          <a:p>
            <a:r>
              <a:rPr lang="ru-RU" dirty="0" err="1"/>
              <a:t>з</a:t>
            </a:r>
            <a:r>
              <a:rPr lang="ru-RU" dirty="0" err="1" smtClean="0"/>
              <a:t>вукопостановка</a:t>
            </a:r>
            <a:r>
              <a:rPr lang="ru-RU" dirty="0" smtClean="0"/>
              <a:t>/автоматизация звуков;</a:t>
            </a:r>
          </a:p>
          <a:p>
            <a:r>
              <a:rPr lang="ru-RU" dirty="0"/>
              <a:t>з</a:t>
            </a:r>
            <a:r>
              <a:rPr lang="ru-RU" dirty="0" smtClean="0"/>
              <a:t>акрепление словаря по лексической теме;</a:t>
            </a:r>
          </a:p>
          <a:p>
            <a:r>
              <a:rPr lang="ru-RU" dirty="0"/>
              <a:t>р</a:t>
            </a:r>
            <a:r>
              <a:rPr lang="ru-RU" dirty="0" smtClean="0"/>
              <a:t>азвитие и закрепление фонематических процессов;</a:t>
            </a:r>
          </a:p>
          <a:p>
            <a:r>
              <a:rPr lang="ru-RU" dirty="0"/>
              <a:t>р</a:t>
            </a:r>
            <a:r>
              <a:rPr lang="ru-RU" dirty="0" smtClean="0"/>
              <a:t>азвитие мелкой моторики;</a:t>
            </a:r>
          </a:p>
          <a:p>
            <a:r>
              <a:rPr lang="ru-RU" dirty="0"/>
              <a:t>п</a:t>
            </a:r>
            <a:r>
              <a:rPr lang="ru-RU" dirty="0" smtClean="0"/>
              <a:t>одведение итога.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19525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   Приветствие </a:t>
            </a:r>
            <a:endParaRPr lang="ru-RU" dirty="0"/>
          </a:p>
        </p:txBody>
      </p:sp>
      <p:pic>
        <p:nvPicPr>
          <p:cNvPr id="3074" name="Picture 2" descr="D:\конференция 2021 ноябрь\фото\20211018_09282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1" y="2240868"/>
            <a:ext cx="6042531" cy="45318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avatars.mds.yandex.net/get-pdb/776003/f70bbd28-c6e5-469a-b0db-0fed68a1911c/s120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2448272" cy="2160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47789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ru-RU" dirty="0" smtClean="0"/>
              <a:t>Артикуляционная гимнастика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68" y="1124744"/>
            <a:ext cx="4668283" cy="35012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88840"/>
            <a:ext cx="3530292" cy="47070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Рисунок 5" descr="https://im0-tub-ru.yandex.net/i?id=9a2b638c252ef32ac75a597fcb5d5e11-l&amp;n=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88228"/>
            <a:ext cx="1979677" cy="19076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06919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ru-RU" dirty="0" smtClean="0"/>
              <a:t>Дыхательная гимнастика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75748"/>
            <a:ext cx="4704522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118953"/>
            <a:ext cx="3404279" cy="45390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Рисунок 5" descr="https://ds05.infourok.ru/uploads/ex/0294/0005463b-35fb9c5e/2/img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t="8286" r="15819" b="7345"/>
          <a:stretch/>
        </p:blipFill>
        <p:spPr bwMode="auto">
          <a:xfrm>
            <a:off x="1691680" y="4798461"/>
            <a:ext cx="1989304" cy="18595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443809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pPr algn="ctr"/>
            <a:r>
              <a:rPr lang="ru-RU" dirty="0" smtClean="0"/>
              <a:t>Самомассаж язычка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667" y="1268760"/>
            <a:ext cx="4194230" cy="54572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Рисунок 4" descr="https://catherineasquithgallery.com/uploads/posts/2021-03/thumbs/1614570579_95-p-yazik-na-belom-fone-11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27"/>
          <a:stretch/>
        </p:blipFill>
        <p:spPr bwMode="auto">
          <a:xfrm>
            <a:off x="1259632" y="2348880"/>
            <a:ext cx="2232248" cy="23962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713718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54290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rgbClr val="575F6D"/>
                </a:solidFill>
                <a:latin typeface="Times New Roman"/>
                <a:ea typeface="Calibri"/>
              </a:rPr>
              <a:t>Автоматизация звука </a:t>
            </a:r>
            <a:r>
              <a:rPr lang="en-US" sz="2800" dirty="0">
                <a:solidFill>
                  <a:srgbClr val="575F6D"/>
                </a:solidFill>
                <a:latin typeface="Times New Roman"/>
                <a:ea typeface="Calibri"/>
              </a:rPr>
              <a:t>[</a:t>
            </a:r>
            <a:r>
              <a:rPr lang="ru-RU" sz="2800" dirty="0">
                <a:solidFill>
                  <a:srgbClr val="575F6D"/>
                </a:solidFill>
                <a:latin typeface="Times New Roman"/>
                <a:ea typeface="Calibri"/>
              </a:rPr>
              <a:t>р</a:t>
            </a:r>
            <a:r>
              <a:rPr lang="en-US" sz="2800" dirty="0">
                <a:solidFill>
                  <a:srgbClr val="575F6D"/>
                </a:solidFill>
                <a:latin typeface="Times New Roman"/>
                <a:ea typeface="Calibri"/>
              </a:rPr>
              <a:t>]</a:t>
            </a:r>
            <a:r>
              <a:rPr lang="ru-RU" sz="2800" dirty="0">
                <a:solidFill>
                  <a:srgbClr val="575F6D"/>
                </a:solidFill>
                <a:latin typeface="Times New Roman"/>
                <a:ea typeface="Calibri"/>
              </a:rPr>
              <a:t> в слогах с использованием дидактической игры «Веселая </a:t>
            </a:r>
            <a:r>
              <a:rPr lang="ru-RU" sz="2800" dirty="0" smtClean="0">
                <a:solidFill>
                  <a:srgbClr val="575F6D"/>
                </a:solidFill>
                <a:latin typeface="Times New Roman"/>
                <a:ea typeface="Calibri"/>
              </a:rPr>
              <a:t>тучка</a:t>
            </a:r>
            <a:br>
              <a:rPr lang="ru-RU" sz="2800" dirty="0" smtClean="0">
                <a:solidFill>
                  <a:srgbClr val="575F6D"/>
                </a:solidFill>
                <a:latin typeface="Times New Roman"/>
                <a:ea typeface="Calibri"/>
              </a:rPr>
            </a:br>
            <a:r>
              <a:rPr lang="ru-RU" sz="2800" dirty="0" smtClean="0">
                <a:solidFill>
                  <a:srgbClr val="575F6D"/>
                </a:solidFill>
                <a:latin typeface="Times New Roman"/>
                <a:ea typeface="Calibri"/>
              </a:rPr>
              <a:t>символ </a:t>
            </a:r>
            <a:r>
              <a:rPr lang="en-US" sz="4400" dirty="0" smtClean="0">
                <a:solidFill>
                  <a:schemeClr val="tx1"/>
                </a:solidFill>
                <a:latin typeface="Times New Roman"/>
                <a:ea typeface="Calibri"/>
              </a:rPr>
              <a:t>[</a:t>
            </a:r>
            <a:r>
              <a:rPr lang="ru-RU" sz="4400" dirty="0" err="1" smtClean="0">
                <a:solidFill>
                  <a:schemeClr val="tx1"/>
                </a:solidFill>
                <a:latin typeface="Times New Roman"/>
                <a:ea typeface="Calibri"/>
              </a:rPr>
              <a:t>ра</a:t>
            </a:r>
            <a:r>
              <a:rPr lang="en-US" sz="4400" dirty="0" smtClean="0">
                <a:solidFill>
                  <a:schemeClr val="tx1"/>
                </a:solidFill>
                <a:latin typeface="Times New Roman"/>
                <a:ea typeface="Calibri"/>
              </a:rPr>
              <a:t>]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74" y="2204864"/>
            <a:ext cx="3385188" cy="45135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04864"/>
            <a:ext cx="3347402" cy="44632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54861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70106" cy="1143000"/>
          </a:xfrm>
        </p:spPr>
        <p:txBody>
          <a:bodyPr/>
          <a:lstStyle/>
          <a:p>
            <a:pPr algn="ctr"/>
            <a:r>
              <a:rPr lang="ru-RU" dirty="0" smtClean="0"/>
              <a:t>Закрепление словаря по лексической теме «Овощи, фрукты, ягоды»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3429000"/>
            <a:ext cx="2467086" cy="32894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44824"/>
            <a:ext cx="3651250" cy="4870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Рисунок 5" descr="https://fs01.vseosvita.ua/01006yw2-42b9/00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00" y="1583314"/>
            <a:ext cx="2011045" cy="1609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78005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101</TotalTime>
  <Words>115</Words>
  <Application>Microsoft Office PowerPoint</Application>
  <PresentationFormat>Экран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Муниципальное автономное дошкольное  образовательное учреждение  «Детский сад №117 «Капелька», г. Вологды    Выступление на межрегиональной научно-практической конференции  «Современный образовательный процесс: содержание и технологии»    Тема: Использование символьной линейки в индивидуальной коррекционной работе с дошкольниками с общим недоразвитием речи     </vt:lpstr>
      <vt:lpstr>Символьная линейка</vt:lpstr>
      <vt:lpstr>Примерные этапы индивидуальной коррекционной логопедической деятельности:</vt:lpstr>
      <vt:lpstr>       Приветствие </vt:lpstr>
      <vt:lpstr>Артикуляционная гимнастика</vt:lpstr>
      <vt:lpstr>Дыхательная гимнастика</vt:lpstr>
      <vt:lpstr>Самомассаж язычка</vt:lpstr>
      <vt:lpstr>Автоматизация звука [р] в слогах с использованием дидактической игры «Веселая тучка символ [ра]</vt:lpstr>
      <vt:lpstr>Закрепление словаря по лексической теме «Овощи, фрукты, ягоды»</vt:lpstr>
      <vt:lpstr>Формирование и развитие фонематических процессов</vt:lpstr>
      <vt:lpstr>Развитие мелкой моторики.  Пальчиковая гимнастика «Апельсин»</vt:lpstr>
      <vt:lpstr>Подведение итогов</vt:lpstr>
      <vt:lpstr>Вариант использования линейки с прищепкой. 5 этапов</vt:lpstr>
      <vt:lpstr>Контакты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 образовательное учреждение  «Детский сад №117 «Капелька»    Выступление на межрегиональной научно-практической конференции  «Современный образовательный процесс: содержание и технологии»    Тема: Особенности коррекционного процесса в логопедическом сопровождении дошкольников    </dc:title>
  <dc:creator>наталия</dc:creator>
  <cp:lastModifiedBy>наталия</cp:lastModifiedBy>
  <cp:revision>12</cp:revision>
  <dcterms:created xsi:type="dcterms:W3CDTF">2021-10-18T09:51:39Z</dcterms:created>
  <dcterms:modified xsi:type="dcterms:W3CDTF">2021-10-19T15:24:42Z</dcterms:modified>
</cp:coreProperties>
</file>