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83" r:id="rId3"/>
    <p:sldId id="284" r:id="rId4"/>
    <p:sldId id="285" r:id="rId5"/>
    <p:sldId id="257" r:id="rId6"/>
    <p:sldId id="261" r:id="rId7"/>
    <p:sldId id="259" r:id="rId8"/>
    <p:sldId id="262" r:id="rId9"/>
    <p:sldId id="275" r:id="rId10"/>
    <p:sldId id="263" r:id="rId11"/>
    <p:sldId id="264" r:id="rId12"/>
    <p:sldId id="276" r:id="rId13"/>
    <p:sldId id="286" r:id="rId14"/>
    <p:sldId id="287" r:id="rId15"/>
    <p:sldId id="278" r:id="rId16"/>
    <p:sldId id="282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4C45C-E8D4-4152-A5E5-CCEB87E36CBE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FAB1-D151-4050-BB7D-396C7FA75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7FAB1-D151-4050-BB7D-396C7FA75C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7" y="1527858"/>
            <a:ext cx="7272809" cy="340653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«Игровые приемы ТРИЗ –технологии в практической работе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развитию речи дошкольников»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sz="2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Гортрамф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Николаевна, </a:t>
            </a:r>
          </a:p>
          <a:p>
            <a:pPr algn="r"/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БДОУ «Центр развития ребёнка – </a:t>
            </a:r>
            <a:endPara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Нюксенский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60648"/>
            <a:ext cx="5004048" cy="119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Межрегиональная научно-практическая конференция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«Обновление содержания дошкольного образования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условиях реализации ФГОС»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3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381" y="188640"/>
            <a:ext cx="7467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экран»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cer\Downloads\СО-лу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17812"/>
            <a:ext cx="7083381" cy="29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038238"/>
            <a:ext cx="621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   </a:t>
            </a:r>
            <a:endParaRPr lang="ru-RU" sz="2800" b="1" i="1" dirty="0"/>
          </a:p>
          <a:p>
            <a:pPr algn="ctr"/>
            <a:r>
              <a:rPr lang="ru-RU" sz="2800" b="1" i="1" dirty="0" smtClean="0"/>
              <a:t>Горизонтальная </a:t>
            </a:r>
            <a:r>
              <a:rPr lang="ru-RU" sz="2800" b="1" i="1" dirty="0" err="1" smtClean="0"/>
              <a:t>трехэкранка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31243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Система, подсистема, надсистема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cer\Downloads\СО-лисено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4759807" cy="48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7572" y="908720"/>
            <a:ext cx="2880320" cy="562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Использование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приема ТРИЗ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Системный оператор» позволяет рассмотреть объект во времени и пространстве. Регулярное применение такого приема формирует у ребенка «навыки системного анализа, системное мышление, или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многоэкранное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мышление» (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Г.С.Альтшуллер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). 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557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«Системного оператора»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0747"/>
            <a:ext cx="2088232" cy="197221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:\триз\материалы по ТРИЗ\hbkhnvAdZ-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471" y="3792156"/>
            <a:ext cx="2045841" cy="23720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95536" y="836712"/>
            <a:ext cx="7113984" cy="6588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23.02. 2021,  детская игра в режимные моменты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51920" y="2952850"/>
            <a:ext cx="3657600" cy="5527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dirty="0" smtClean="0"/>
              <a:t>14.10.2021,  ООД по развитию речи «Рассказ о ромашке»</a:t>
            </a:r>
            <a:endParaRPr lang="ru-RU" sz="1800" dirty="0"/>
          </a:p>
        </p:txBody>
      </p:sp>
      <p:pic>
        <p:nvPicPr>
          <p:cNvPr id="12" name="Picture 2" descr="H:\триз\материалы по ТРИЗ\Gk1MmOuUL0k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3750485"/>
            <a:ext cx="2088232" cy="243808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 descr="H:\триз\материалы по ТРИЗ\Ve9wVlO7-tU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21538" y="3821838"/>
            <a:ext cx="1863195" cy="234232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kern="0" cap="none" dirty="0" smtClean="0">
                <a:solidFill>
                  <a:srgbClr val="000000"/>
                </a:solidFill>
                <a:latin typeface="Arial"/>
                <a:cs typeface="Arial"/>
              </a:rPr>
              <a:t>Нетрадиционный </a:t>
            </a:r>
            <a:r>
              <a:rPr lang="ru-RU" altLang="ru-RU" sz="2400" kern="0" cap="none" dirty="0">
                <a:solidFill>
                  <a:srgbClr val="000000"/>
                </a:solidFill>
                <a:latin typeface="Arial"/>
                <a:cs typeface="Arial"/>
              </a:rPr>
              <a:t>способ составления </a:t>
            </a:r>
            <a:r>
              <a:rPr lang="ru-RU" altLang="ru-RU" sz="2400" kern="0" cap="none" dirty="0" smtClean="0">
                <a:solidFill>
                  <a:srgbClr val="000000"/>
                </a:solidFill>
                <a:latin typeface="Arial"/>
                <a:cs typeface="Arial"/>
              </a:rPr>
              <a:t>загадок</a:t>
            </a:r>
            <a:r>
              <a:rPr lang="ru-RU" altLang="ru-RU" sz="3200" kern="0" cap="none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altLang="ru-RU" sz="3200" kern="0" cap="none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altLang="ru-RU" sz="3200" kern="0" cap="none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altLang="ru-RU" sz="3200" kern="0" cap="none" dirty="0" smtClean="0">
                <a:solidFill>
                  <a:srgbClr val="000000"/>
                </a:solidFill>
                <a:latin typeface="Arial"/>
                <a:cs typeface="Arial"/>
              </a:rPr>
              <a:t>Ёжик </a:t>
            </a:r>
            <a:r>
              <a:rPr lang="ru-RU" altLang="ru-RU" sz="2000" kern="0" cap="none" dirty="0">
                <a:solidFill>
                  <a:srgbClr val="000000"/>
                </a:solidFill>
                <a:latin typeface="Arial"/>
                <a:cs typeface="Arial"/>
              </a:rPr>
              <a:t>(живой объект)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600200"/>
          <a:ext cx="7313612" cy="3953172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4072027860"/>
                    </a:ext>
                  </a:extLst>
                </a:gridCol>
                <a:gridCol w="3656012">
                  <a:extLst>
                    <a:ext uri="{9D8B030D-6E8A-4147-A177-3AD203B41FA5}">
                      <a16:colId xmlns:a16="http://schemas.microsoft.com/office/drawing/2014/main" val="2264201413"/>
                    </a:ext>
                  </a:extLst>
                </a:gridCol>
              </a:tblGrid>
              <a:tr h="988293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Что делает?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Кто делает также?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453366"/>
                  </a:ext>
                </a:extLst>
              </a:tr>
              <a:tr h="988293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пыхтит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чайник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31131"/>
                  </a:ext>
                </a:extLst>
              </a:tr>
              <a:tr h="988293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собирает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жадина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42764"/>
                  </a:ext>
                </a:extLst>
              </a:tr>
              <a:tr h="988293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семенит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kumimoji="0" sz="25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marL="4572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21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marL="9144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kumimoji="0" sz="20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marL="1371600" algn="l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marL="1828800" algn="l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marL="22860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marL="27432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marL="32004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marL="3657600" algn="l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kumimoji="0" sz="1700" kern="12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старый гном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34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sz="3600" kern="0" cap="none" dirty="0" smtClean="0">
                <a:solidFill>
                  <a:schemeClr val="tx1"/>
                </a:solidFill>
                <a:latin typeface="Arial"/>
                <a:cs typeface="Arial"/>
              </a:rPr>
              <a:t>Загадки про ёжика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347864" y="1217696"/>
            <a:ext cx="2213040" cy="1981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3404167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¡"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«Пыхтит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не сломанный чайник; собирает, но не жадина; семенит, но не старый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гном»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</a:pPr>
            <a:endParaRPr lang="ru-RU" sz="20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0000"/>
              <a:buFont typeface="Wingdings" pitchFamily="2" charset="2"/>
              <a:buChar char="¡"/>
            </a:pP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«Бежит, но не спортсмен; сворачивается, но не змея, фыркает, но не машина»</a:t>
            </a:r>
            <a:endParaRPr lang="ru-RU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4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триз\материалы по ТРИЗ\eLpXDENaK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23" y="683939"/>
            <a:ext cx="2376264" cy="251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триз\материалы по ТРИЗ\tHc_bIn3uZ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9675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:\триз\материалы по ТРИЗ\Cq2j0bc71h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908720"/>
            <a:ext cx="1936608" cy="206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9462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ТРИЗ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речи детей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H:\триз\материалы по ТРИЗ\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8179" y="3722302"/>
            <a:ext cx="3253697" cy="243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H:\триз\материалы по ТРИЗ\CAnJqJj9C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2242642" cy="299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:\триз\материалы по ТРИЗ\qNZfCKPlRSk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356992"/>
            <a:ext cx="242266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09423" y="2969295"/>
            <a:ext cx="2212731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 с признаками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237312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игр ТРИЗ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7824" y="3194075"/>
            <a:ext cx="2736304" cy="450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экран»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2194" y="6021288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24.08.2021,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 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августовском педсовете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6309320"/>
            <a:ext cx="22322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педагогов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2924944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рекомендации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052736"/>
            <a:ext cx="2736304" cy="144016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Вперед к ТРИЗ технологии!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6120" y="3543312"/>
            <a:ext cx="273630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(блоки)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052736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ц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ели, задачи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8396" y="2807016"/>
            <a:ext cx="2952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етрадиционное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игровое оборудование 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0721" y="5075268"/>
            <a:ext cx="30243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Пауза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H:\триз\материалы по ТРИЗ\pause-button-png-windows-media-player-pause-button-24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3888" y="5512400"/>
            <a:ext cx="780182" cy="7801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Стрелка вправо 12"/>
          <p:cNvSpPr/>
          <p:nvPr/>
        </p:nvSpPr>
        <p:spPr>
          <a:xfrm>
            <a:off x="3779912" y="1700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208777" y="2883800"/>
            <a:ext cx="834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946334" y="3648190"/>
            <a:ext cx="12017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982269">
            <a:off x="960394" y="44128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58319" y="5415883"/>
            <a:ext cx="597801" cy="54259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356121" y="5238395"/>
            <a:ext cx="30243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Родители</a:t>
            </a:r>
            <a:endParaRPr lang="ru-RU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1832" y="2492897"/>
            <a:ext cx="64203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54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476672"/>
            <a:ext cx="7467600" cy="6192688"/>
          </a:xfrm>
        </p:spPr>
        <p:txBody>
          <a:bodyPr>
            <a:normAutofit fontScale="92500" lnSpcReduction="10000"/>
          </a:bodyPr>
          <a:lstStyle/>
          <a:p>
            <a:pPr indent="449580"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</a:rPr>
              <a:t>создание благоприятных условий, при которых ребенок будет чувствовать свою успешность, уверенность в своих силах, влияющих на продуктивность образовательного процесса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</a:rPr>
              <a:t>Задачи: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</a:rPr>
              <a:t>- способствовать обогащению словаря и развития связной речи через игровые приемы;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</a:rPr>
              <a:t>-воспитывать культуру речи детей с помощью игровых обучающих ситуаций;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</a:rPr>
              <a:t>- развивать детскую инициативу, самостоятельность, познавательно-речевую мотивацию.</a:t>
            </a:r>
            <a:endParaRPr lang="ru-RU" dirty="0"/>
          </a:p>
          <a:p>
            <a:pPr indent="449580"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14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1722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Актуальность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35696" y="2060848"/>
            <a:ext cx="6840760" cy="2664296"/>
          </a:xfrm>
        </p:spPr>
        <p:txBody>
          <a:bodyPr>
            <a:normAutofit/>
          </a:bodyPr>
          <a:lstStyle/>
          <a:p>
            <a:pPr algn="just"/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научить детей не только фантазировать, но и системно мыслить, понимать закономерности внешнего и внутреннего мира? </a:t>
            </a:r>
            <a:endPara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этом помогут игровые приемы и упражнения ТРИЗ технологии в познавательно-речевом развитии дошкольников </a:t>
            </a:r>
            <a:endParaRPr lang="ru-RU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7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идея: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Игровая форма организации детской деятельности способствует созданию творческой атмосферы, позволяющей активизировать мыслительную деятельность детей, направленную на развитие фантазии, любознательности, творческой активности. В процессе игр ТРИЗ удается обогатить образную лексику дошкольников, совершенствовать грамматический строй речи, воспитывать культуру ведения диалога, дети учатся работать в коллективе.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6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 такое ТРИЗ для </a:t>
            </a:r>
            <a:r>
              <a:rPr lang="ru-RU" dirty="0" smtClean="0">
                <a:solidFill>
                  <a:schemeClr val="tx1"/>
                </a:solidFill>
              </a:rPr>
              <a:t>детей?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Calibri"/>
              </a:rPr>
              <a:t>ТРИЗ </a:t>
            </a:r>
            <a:r>
              <a:rPr lang="ru-RU" dirty="0">
                <a:latin typeface="Times New Roman"/>
                <a:ea typeface="Calibri"/>
              </a:rPr>
              <a:t>для дошкольников - это система коллективных игр, </a:t>
            </a:r>
            <a:r>
              <a:rPr lang="ru-RU" dirty="0" smtClean="0">
                <a:latin typeface="Times New Roman"/>
                <a:ea typeface="Calibri"/>
              </a:rPr>
              <a:t>призванных </a:t>
            </a:r>
            <a:r>
              <a:rPr lang="ru-RU" dirty="0">
                <a:latin typeface="Times New Roman"/>
                <a:ea typeface="Calibri"/>
              </a:rPr>
              <a:t>не изменять основную программу, а максимально увеличить её эффективность. </a:t>
            </a:r>
            <a:endParaRPr lang="ru-RU" dirty="0" smtClean="0">
              <a:latin typeface="Times New Roman"/>
              <a:ea typeface="Calibr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107704" cy="237792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573016"/>
            <a:ext cx="46085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Генрих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Саулович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Альтшуллер</a:t>
            </a:r>
            <a:endParaRPr lang="ru-RU" sz="20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/>
              </a:rPr>
              <a:t>Основоположник ТРИЗ технологии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2855926"/>
            <a:ext cx="746824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15" y="45311"/>
            <a:ext cx="7467600" cy="82344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игровых приемов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–технологии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работе с детьми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cer\Downloads\Growth-Expansi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06" y="1291805"/>
            <a:ext cx="6383296" cy="5218625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7694" y="506259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4-5 лет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32445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5-6</a:t>
            </a:r>
            <a:r>
              <a:rPr lang="ru-RU" dirty="0" smtClean="0"/>
              <a:t> </a:t>
            </a:r>
            <a:r>
              <a:rPr lang="ru-RU" b="1" i="1" dirty="0" smtClean="0"/>
              <a:t>лет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4518" y="350100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6-7 лет </a:t>
            </a:r>
            <a:endParaRPr lang="ru-RU" sz="2000" b="1" i="1" dirty="0"/>
          </a:p>
        </p:txBody>
      </p:sp>
      <p:sp>
        <p:nvSpPr>
          <p:cNvPr id="9" name="TextBox 8"/>
          <p:cNvSpPr txBox="1"/>
          <p:nvPr/>
        </p:nvSpPr>
        <p:spPr>
          <a:xfrm rot="173940">
            <a:off x="2030891" y="46585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Игры и упражнения на развитие и обогащение </a:t>
            </a:r>
            <a:r>
              <a:rPr lang="ru-RU" sz="1600" b="1" i="1" u="sng" dirty="0" smtClean="0"/>
              <a:t>словаря</a:t>
            </a:r>
            <a:endParaRPr lang="ru-RU" sz="16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891066" y="3757070"/>
            <a:ext cx="232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Игры и упражнения </a:t>
            </a:r>
          </a:p>
          <a:p>
            <a:r>
              <a:rPr lang="ru-RU" sz="1600" b="1" i="1" dirty="0" smtClean="0"/>
              <a:t>на развитие</a:t>
            </a:r>
          </a:p>
          <a:p>
            <a:r>
              <a:rPr lang="ru-RU" sz="1600" b="1" i="1" dirty="0" smtClean="0"/>
              <a:t> </a:t>
            </a:r>
            <a:r>
              <a:rPr lang="ru-RU" sz="1600" b="1" i="1" u="sng" dirty="0" smtClean="0"/>
              <a:t>связной речи</a:t>
            </a:r>
            <a:endParaRPr lang="ru-RU" sz="1600" b="1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292607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Фантазирование, Творческое </a:t>
            </a:r>
          </a:p>
          <a:p>
            <a:r>
              <a:rPr lang="ru-RU" sz="1600" b="1" i="1" u="sng" dirty="0" smtClean="0"/>
              <a:t>рассказывание</a:t>
            </a:r>
            <a:endParaRPr lang="ru-RU" sz="1600" b="1" i="1" u="sng" dirty="0"/>
          </a:p>
        </p:txBody>
      </p:sp>
    </p:spTree>
    <p:extLst>
      <p:ext uri="{BB962C8B-B14F-4D97-AF65-F5344CB8AC3E}">
        <p14:creationId xmlns:p14="http://schemas.microsoft.com/office/powerpoint/2010/main" val="241885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1 этап  реализации ТРИЗ технологии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cer\Downloads\hBQ-3meVYj27_1200x0_AybP2us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24744"/>
            <a:ext cx="4626275" cy="327309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cer\Downloads\78fccbc1601c25549fd3e1db70c79d9f103210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212976"/>
            <a:ext cx="3864540" cy="318884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0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Игра «Чудесный мешочек»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cer\Downloads\Bor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20280" cy="244615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657600" cy="3657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3657600" cy="3657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5589240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21.04.2020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Старшая группа, режимный моменты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4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2 этап реализации ТРИЗ технологии </a:t>
            </a:r>
            <a:r>
              <a:rPr lang="ru-RU" b="1" dirty="0" smtClean="0">
                <a:solidFill>
                  <a:schemeClr val="tx1"/>
                </a:solidFill>
              </a:rPr>
              <a:t>«Системный оператор»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(«Волшебный экран»)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350246" cy="4413912"/>
          </a:xfrm>
          <a:prstGeom prst="rect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47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1228</TotalTime>
  <Words>469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Verdana</vt:lpstr>
      <vt:lpstr>Wingdings</vt:lpstr>
      <vt:lpstr>Wingdings 2</vt:lpstr>
      <vt:lpstr>Эркер</vt:lpstr>
      <vt:lpstr>«Игровые приемы ТРИЗ –технологии в практической работе  по развитию речи дошкольников» </vt:lpstr>
      <vt:lpstr>Презентация PowerPoint</vt:lpstr>
      <vt:lpstr>Актуальность </vt:lpstr>
      <vt:lpstr>Ведущая идея:</vt:lpstr>
      <vt:lpstr>Что такое ТРИЗ для детей?</vt:lpstr>
      <vt:lpstr>Модель реализации игровых приемов ТРИЗ –технологии   в практической работе с детьми</vt:lpstr>
      <vt:lpstr>1 этап  реализации ТРИЗ технологии</vt:lpstr>
      <vt:lpstr>                     Игра «Чудесный мешочек»                            </vt:lpstr>
      <vt:lpstr>   2 этап реализации ТРИЗ технологии «Системный оператор» («Волшебный экран») </vt:lpstr>
      <vt:lpstr>  «Волшебный экран»</vt:lpstr>
      <vt:lpstr>Система, подсистема, надсистема</vt:lpstr>
      <vt:lpstr>Применение «Системного оператора»</vt:lpstr>
      <vt:lpstr>Нетрадиционный способ составления загадок  Ёжик (живой объект)</vt:lpstr>
      <vt:lpstr>Загадки про ёжика</vt:lpstr>
      <vt:lpstr>Продукты  применения ТРИЗ технологии  в развитии речи детей</vt:lpstr>
      <vt:lpstr>Практические рекомендации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ТРИЗ технологии в развитии речи детей</dc:title>
  <dc:creator>Acer</dc:creator>
  <cp:lastModifiedBy>Дет.Сад</cp:lastModifiedBy>
  <cp:revision>74</cp:revision>
  <cp:lastPrinted>2021-02-18T11:03:40Z</cp:lastPrinted>
  <dcterms:created xsi:type="dcterms:W3CDTF">2020-05-22T19:22:00Z</dcterms:created>
  <dcterms:modified xsi:type="dcterms:W3CDTF">2021-10-19T12:56:39Z</dcterms:modified>
</cp:coreProperties>
</file>