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1" r:id="rId4"/>
    <p:sldId id="259" r:id="rId5"/>
    <p:sldId id="260" r:id="rId6"/>
    <p:sldId id="272" r:id="rId7"/>
    <p:sldId id="263" r:id="rId8"/>
    <p:sldId id="266" r:id="rId9"/>
    <p:sldId id="261" r:id="rId10"/>
    <p:sldId id="262" r:id="rId11"/>
    <p:sldId id="264" r:id="rId12"/>
    <p:sldId id="273" r:id="rId13"/>
    <p:sldId id="265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47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hyperlink" Target="https://www.labirint.ru/child-now/dopolnennaya-realnost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5435" y="2409111"/>
            <a:ext cx="8051165" cy="24214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Дополненная реальность как средство повышения эффективности образовательного процесса с детьми дошкольного возраста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61155" y="4954143"/>
            <a:ext cx="7881348" cy="140546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Сабурова С.Б.</a:t>
            </a:r>
          </a:p>
          <a:p>
            <a:r>
              <a:rPr lang="ru-RU" dirty="0" smtClean="0"/>
              <a:t>Калашникова Н.С.</a:t>
            </a:r>
          </a:p>
          <a:p>
            <a:r>
              <a:rPr lang="ru-RU" dirty="0" smtClean="0"/>
              <a:t>Муниципальное дошкольное образовательное учреждение «Детский сад комбинированного вида № 89 «Зоренька»</a:t>
            </a:r>
          </a:p>
          <a:p>
            <a:r>
              <a:rPr lang="ru-RU" dirty="0" smtClean="0"/>
              <a:t>Г. Вологда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8949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1103_110428.jpg"/>
          <p:cNvPicPr>
            <a:picLocks noChangeAspect="1"/>
          </p:cNvPicPr>
          <p:nvPr/>
        </p:nvPicPr>
        <p:blipFill>
          <a:blip r:embed="rId2">
            <a:lum contrast="30000"/>
          </a:blip>
          <a:srcRect l="1149" t="22682" r="1149" b="16628"/>
          <a:stretch>
            <a:fillRect/>
          </a:stretch>
        </p:blipFill>
        <p:spPr>
          <a:xfrm>
            <a:off x="809295" y="924912"/>
            <a:ext cx="10467879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1103_111015.jpg"/>
          <p:cNvPicPr>
            <a:picLocks noChangeAspect="1"/>
          </p:cNvPicPr>
          <p:nvPr/>
        </p:nvPicPr>
        <p:blipFill>
          <a:blip r:embed="rId2"/>
          <a:srcRect r="9908"/>
          <a:stretch>
            <a:fillRect/>
          </a:stretch>
        </p:blipFill>
        <p:spPr>
          <a:xfrm>
            <a:off x="7788166" y="3142593"/>
            <a:ext cx="4109544" cy="3421117"/>
          </a:xfrm>
          <a:prstGeom prst="rect">
            <a:avLst/>
          </a:prstGeom>
        </p:spPr>
      </p:pic>
      <p:pic>
        <p:nvPicPr>
          <p:cNvPr id="3" name="Рисунок 2" descr="20211103_110639.jpg"/>
          <p:cNvPicPr>
            <a:picLocks noChangeAspect="1"/>
          </p:cNvPicPr>
          <p:nvPr/>
        </p:nvPicPr>
        <p:blipFill>
          <a:blip r:embed="rId3"/>
          <a:srcRect l="5287" t="12567" r="9885" b="6360"/>
          <a:stretch>
            <a:fillRect/>
          </a:stretch>
        </p:blipFill>
        <p:spPr>
          <a:xfrm rot="5400000">
            <a:off x="-304895" y="714800"/>
            <a:ext cx="3526409" cy="2527738"/>
          </a:xfrm>
          <a:prstGeom prst="rect">
            <a:avLst/>
          </a:prstGeom>
        </p:spPr>
      </p:pic>
      <p:pic>
        <p:nvPicPr>
          <p:cNvPr id="4" name="Рисунок 3" descr="20211103_110702.jpg"/>
          <p:cNvPicPr>
            <a:picLocks noChangeAspect="1"/>
          </p:cNvPicPr>
          <p:nvPr/>
        </p:nvPicPr>
        <p:blipFill>
          <a:blip r:embed="rId4"/>
          <a:srcRect l="5402" t="10575" r="9310" b="6973"/>
          <a:stretch>
            <a:fillRect/>
          </a:stretch>
        </p:blipFill>
        <p:spPr>
          <a:xfrm rot="5400000">
            <a:off x="1701416" y="2381860"/>
            <a:ext cx="3526219" cy="2556746"/>
          </a:xfrm>
          <a:prstGeom prst="rect">
            <a:avLst/>
          </a:prstGeom>
        </p:spPr>
      </p:pic>
      <p:pic>
        <p:nvPicPr>
          <p:cNvPr id="5" name="Рисунок 4" descr="20211103_110716.jpg"/>
          <p:cNvPicPr>
            <a:picLocks noChangeAspect="1"/>
          </p:cNvPicPr>
          <p:nvPr/>
        </p:nvPicPr>
        <p:blipFill>
          <a:blip r:embed="rId5"/>
          <a:srcRect l="4828" t="11648" r="11149" b="4981"/>
          <a:stretch>
            <a:fillRect/>
          </a:stretch>
        </p:blipFill>
        <p:spPr>
          <a:xfrm rot="5400000">
            <a:off x="4068787" y="3745657"/>
            <a:ext cx="3400095" cy="2530303"/>
          </a:xfrm>
          <a:prstGeom prst="rect">
            <a:avLst/>
          </a:prstGeom>
        </p:spPr>
      </p:pic>
      <p:pic>
        <p:nvPicPr>
          <p:cNvPr id="6" name="Рисунок 5" descr="20211103_110854.jpg"/>
          <p:cNvPicPr>
            <a:picLocks noChangeAspect="1"/>
          </p:cNvPicPr>
          <p:nvPr/>
        </p:nvPicPr>
        <p:blipFill>
          <a:blip r:embed="rId6"/>
          <a:srcRect l="3086" t="8951" r="6636" b="5453"/>
          <a:stretch>
            <a:fillRect/>
          </a:stretch>
        </p:blipFill>
        <p:spPr>
          <a:xfrm>
            <a:off x="5123795" y="276773"/>
            <a:ext cx="5397059" cy="36435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174" y="403195"/>
            <a:ext cx="5159230" cy="290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217" y="3587341"/>
            <a:ext cx="5128470" cy="288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devarscreen_202110201654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631" y="225493"/>
            <a:ext cx="2667699" cy="5310698"/>
          </a:xfrm>
          <a:prstGeom prst="rect">
            <a:avLst/>
          </a:prstGeom>
        </p:spPr>
      </p:pic>
      <p:pic>
        <p:nvPicPr>
          <p:cNvPr id="5" name="Рисунок 4" descr="devarscreen_2021102016085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306" y="1342239"/>
            <a:ext cx="2581077" cy="51382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r="21563"/>
          <a:stretch>
            <a:fillRect/>
          </a:stretch>
        </p:blipFill>
        <p:spPr bwMode="auto">
          <a:xfrm>
            <a:off x="379019" y="497752"/>
            <a:ext cx="5572164" cy="39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8045" t="2951" r="3820" b="5372"/>
          <a:stretch>
            <a:fillRect/>
          </a:stretch>
        </p:blipFill>
        <p:spPr bwMode="auto">
          <a:xfrm>
            <a:off x="5125838" y="2848303"/>
            <a:ext cx="6188656" cy="362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695" t="5109" r="5024" b="5115"/>
          <a:stretch>
            <a:fillRect/>
          </a:stretch>
        </p:blipFill>
        <p:spPr bwMode="auto">
          <a:xfrm>
            <a:off x="515007" y="441435"/>
            <a:ext cx="7010400" cy="387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8485" t="5352" r="4066" b="5845"/>
          <a:stretch>
            <a:fillRect/>
          </a:stretch>
        </p:blipFill>
        <p:spPr bwMode="auto">
          <a:xfrm>
            <a:off x="4708634" y="2354316"/>
            <a:ext cx="7194519" cy="41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6843" t="4379" r="4476" b="3412"/>
          <a:stretch>
            <a:fillRect/>
          </a:stretch>
        </p:blipFill>
        <p:spPr bwMode="auto">
          <a:xfrm>
            <a:off x="536027" y="357351"/>
            <a:ext cx="6810704" cy="398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8332" y="2606567"/>
            <a:ext cx="6997554" cy="393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NFPO08HOO8M0KrKLRZLv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27" y="545388"/>
            <a:ext cx="5536665" cy="4720295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487" y="795712"/>
            <a:ext cx="492168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.Включить сканер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QR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-кода планшета и навести камеру на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QR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-код книги. Книга закачивается автоматически.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2. Камеру планшета навести на страницу и удерживать в поле видимости камеры полностью все изображение, а не его часть.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3. Изображение  «оживает»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97392" y="869976"/>
            <a:ext cx="1018081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ДОПОЛНЕННАЯ РЕАЛЬНОСТЬ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средство мотивации детей, повышения интереса к познавательной деятельности и активности детей;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ДОПОЛНЕННАЯ РЕАЛЬНОСТЬ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средство, оказывающие положительное влияние на общий эмоциональный фон в процессе занятия,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ДОПОЛНЕННАЯ РЕАЛЬНОСТЬ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средство, позволяющее сделать любое занятие развивающим, открывающее детям возможность самостоятельного получения знаний, дающее уверенность в своих силах.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793" y="1485124"/>
            <a:ext cx="99887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entury Gothic (Заголовки)"/>
                <a:cs typeface="Times New Roman" panose="02020603050405020304" pitchFamily="18" charset="0"/>
              </a:rPr>
              <a:t>Дополненная реальность</a:t>
            </a:r>
          </a:p>
          <a:p>
            <a:endParaRPr lang="ru-RU" sz="2400" b="1" dirty="0" smtClean="0">
              <a:latin typeface="Century Gothic (Заголовки)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Century Gothic (Заголовки)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Century Gothic (Заголовки)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Century Gothic (Заголовки)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latin typeface="Century Gothic (Заголовки)"/>
                <a:cs typeface="Times New Roman" panose="02020603050405020304" pitchFamily="18" charset="0"/>
              </a:rPr>
              <a:t>Augmented</a:t>
            </a:r>
            <a:r>
              <a:rPr lang="ru-RU" sz="2400" b="1" dirty="0" smtClean="0">
                <a:latin typeface="Century Gothic (Заголовки)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Century Gothic (Заголовки)"/>
                <a:cs typeface="Times New Roman" panose="02020603050405020304" pitchFamily="18" charset="0"/>
              </a:rPr>
              <a:t>Reality</a:t>
            </a:r>
            <a:r>
              <a:rPr lang="ru-RU" sz="2400" b="1" dirty="0" smtClean="0">
                <a:latin typeface="Century Gothic (Заголовки)"/>
                <a:cs typeface="Times New Roman" panose="02020603050405020304" pitchFamily="18" charset="0"/>
              </a:rPr>
              <a:t> — AR) – </a:t>
            </a:r>
            <a:r>
              <a:rPr lang="ru-RU" sz="2400" dirty="0" smtClean="0">
                <a:latin typeface="Century Gothic (Заголовки)"/>
                <a:cs typeface="Times New Roman" panose="02020603050405020304" pitchFamily="18" charset="0"/>
              </a:rPr>
              <a:t>это технология, которая расширяет наш физический мир, добавляя к нему слои цифровой информации.</a:t>
            </a:r>
            <a:endParaRPr lang="ru-RU" sz="2400" dirty="0">
              <a:latin typeface="Century Gothic (Заголовки)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0194" y="4001589"/>
            <a:ext cx="9988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b="1" dirty="0">
                <a:latin typeface="Century Gothic (Заголовки)"/>
                <a:cs typeface="Times New Roman" panose="02020603050405020304" pitchFamily="18" charset="0"/>
              </a:rPr>
              <a:t>AR </a:t>
            </a:r>
            <a:r>
              <a:rPr lang="ru-RU" sz="2400" dirty="0">
                <a:latin typeface="Century Gothic (Заголовки)"/>
                <a:cs typeface="Times New Roman" pitchFamily="18" charset="0"/>
              </a:rPr>
              <a:t>– результат введения в поле восприятия любых сенсорных данных с целью дополнения сведений об окружении и улучшения восприятия информации, т.е. на объекты реального мира накладывается текстовая, фото- , видео- и другая информация с целью их дополнения.</a:t>
            </a:r>
          </a:p>
        </p:txBody>
      </p:sp>
      <p:pic>
        <p:nvPicPr>
          <p:cNvPr id="4" name="Picture 2" descr="ÐÐ¾Ð¿Ð¾Ð»Ð½ÐµÐ½Ð½Ð°Ñ ÑÐµÐ°Ð»ÑÐ½Ð¾ÑÑÑ Ð² Ð¾Ð±ÑÐ°Ð·Ð¾Ð²Ð°Ð½Ð¸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88" y="596398"/>
            <a:ext cx="3309724" cy="20161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12601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0194" y="1485124"/>
            <a:ext cx="9988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entury Gothic (Заголовки)"/>
                <a:cs typeface="Times New Roman" panose="02020603050405020304" pitchFamily="18" charset="0"/>
              </a:rPr>
              <a:t>Типы дополненной реальности</a:t>
            </a:r>
            <a:endParaRPr lang="ru-RU" sz="3200" dirty="0">
              <a:latin typeface="Century Gothic (Заголовки)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182" y="2207623"/>
            <a:ext cx="99887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b="1" dirty="0">
                <a:latin typeface="Century Gothic (Заголовки)"/>
                <a:cs typeface="Times New Roman" panose="02020603050405020304" pitchFamily="18" charset="0"/>
              </a:rPr>
              <a:t>Маркерная AR</a:t>
            </a:r>
          </a:p>
          <a:p>
            <a:r>
              <a:rPr lang="ru-RU" sz="2400" dirty="0">
                <a:latin typeface="Century Gothic (Заголовки)"/>
                <a:cs typeface="Times New Roman" panose="02020603050405020304" pitchFamily="18" charset="0"/>
              </a:rPr>
              <a:t>Для сканирования требуется специальный </a:t>
            </a:r>
            <a:endParaRPr lang="ru-RU" sz="2400" dirty="0" smtClean="0">
              <a:latin typeface="Century Gothic (Заголовки)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Century Gothic (Заголовки)"/>
                <a:cs typeface="Times New Roman" panose="02020603050405020304" pitchFamily="18" charset="0"/>
              </a:rPr>
              <a:t>визуальный </a:t>
            </a:r>
            <a:r>
              <a:rPr lang="ru-RU" sz="2400" dirty="0">
                <a:latin typeface="Century Gothic (Заголовки)"/>
                <a:cs typeface="Times New Roman" panose="02020603050405020304" pitchFamily="18" charset="0"/>
              </a:rPr>
              <a:t>объект и камера.</a:t>
            </a:r>
          </a:p>
          <a:p>
            <a:endParaRPr lang="ru-RU" sz="2400" dirty="0" smtClean="0">
              <a:latin typeface="Century Gothic (Заголовки)"/>
              <a:cs typeface="Times New Roman" panose="02020603050405020304" pitchFamily="18" charset="0"/>
            </a:endParaRPr>
          </a:p>
          <a:p>
            <a:endParaRPr lang="ru-RU" sz="2400" dirty="0" smtClean="0">
              <a:latin typeface="Century Gothic (Заголовки)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latin typeface="Century Gothic (Заголовки)"/>
                <a:cs typeface="Times New Roman" panose="02020603050405020304" pitchFamily="18" charset="0"/>
              </a:rPr>
              <a:t>Безмаркерная</a:t>
            </a:r>
            <a:r>
              <a:rPr lang="ru-RU" sz="2400" b="1" dirty="0" smtClean="0">
                <a:latin typeface="Century Gothic (Заголовки)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Century Gothic (Заголовки)"/>
                <a:cs typeface="Times New Roman" panose="02020603050405020304" pitchFamily="18" charset="0"/>
              </a:rPr>
              <a:t>AR.</a:t>
            </a:r>
          </a:p>
          <a:p>
            <a:r>
              <a:rPr lang="ru-RU" sz="2400" dirty="0">
                <a:latin typeface="Century Gothic (Заголовки)"/>
                <a:cs typeface="Times New Roman" panose="02020603050405020304" pitchFamily="18" charset="0"/>
              </a:rPr>
              <a:t>В работе пользует GPS, компас, гироскоп и </a:t>
            </a:r>
            <a:endParaRPr lang="ru-RU" sz="2400" dirty="0" smtClean="0">
              <a:latin typeface="Century Gothic (Заголовки)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Century Gothic (Заголовки)"/>
                <a:cs typeface="Times New Roman" panose="02020603050405020304" pitchFamily="18" charset="0"/>
              </a:rPr>
              <a:t>акселерометр </a:t>
            </a:r>
            <a:r>
              <a:rPr lang="ru-RU" sz="2400" dirty="0">
                <a:latin typeface="Century Gothic (Заголовки)"/>
                <a:cs typeface="Times New Roman" panose="02020603050405020304" pitchFamily="18" charset="0"/>
              </a:rPr>
              <a:t>для предоставления данных на </a:t>
            </a:r>
            <a:endParaRPr lang="ru-RU" sz="2400" dirty="0" smtClean="0">
              <a:latin typeface="Century Gothic (Заголовки)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Century Gothic (Заголовки)"/>
                <a:cs typeface="Times New Roman" panose="02020603050405020304" pitchFamily="18" charset="0"/>
              </a:rPr>
              <a:t>основе </a:t>
            </a:r>
            <a:r>
              <a:rPr lang="ru-RU" sz="2400" dirty="0">
                <a:latin typeface="Century Gothic (Заголовки)"/>
                <a:cs typeface="Times New Roman" panose="02020603050405020304" pitchFamily="18" charset="0"/>
              </a:rPr>
              <a:t>местоположения пользователя. </a:t>
            </a:r>
            <a:endParaRPr lang="ru-RU" sz="2400" b="1" dirty="0">
              <a:latin typeface="Century Gothic (Заголовки)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blog.pioneers.com.ua/wp-content/uploads/2018/09/2-1-1024x6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1740" y="1748644"/>
            <a:ext cx="3035263" cy="198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ÐÐ°ÑÑÐ¸Ð½ÐºÐ¸ Ð¿Ð¾ Ð·Ð°Ð¿ÑÐ¾ÑÑ Ð±ÐµÐ·Ð¼Ð°ÑÐºÐµÑÐ½Ð°Ñ AR"/>
          <p:cNvPicPr>
            <a:picLocks noChangeAspect="1" noChangeArrowheads="1"/>
          </p:cNvPicPr>
          <p:nvPr/>
        </p:nvPicPr>
        <p:blipFill>
          <a:blip r:embed="rId3" cstate="print"/>
          <a:srcRect t="8773"/>
          <a:stretch>
            <a:fillRect/>
          </a:stretch>
        </p:blipFill>
        <p:spPr bwMode="auto">
          <a:xfrm>
            <a:off x="7234242" y="4258491"/>
            <a:ext cx="3764684" cy="1887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8469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0194" y="1485124"/>
            <a:ext cx="9988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Century Gothic (Заголовки)"/>
                <a:cs typeface="Times New Roman" panose="02020603050405020304" pitchFamily="18" charset="0"/>
              </a:rPr>
              <a:t>Типы дополненной реальности</a:t>
            </a:r>
            <a:endParaRPr lang="ru-RU" sz="3200" dirty="0">
              <a:latin typeface="Century Gothic (Заголовки)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182" y="2207623"/>
            <a:ext cx="68076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ru-RU" altLang="ru-RU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Проекционная AR. </a:t>
            </a:r>
          </a:p>
          <a:p>
            <a:pPr lvl="0">
              <a:buNone/>
            </a:pPr>
            <a:r>
              <a:rPr lang="ru-RU" altLang="ru-RU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Использует </a:t>
            </a:r>
            <a:r>
              <a:rPr lang="ru-RU" alt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проецирование синтетического света </a:t>
            </a:r>
            <a:endParaRPr lang="ru-RU" altLang="ru-RU" sz="2000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ru-RU" altLang="ru-RU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физические поверхности, а в некоторых случаях </a:t>
            </a:r>
            <a:r>
              <a:rPr lang="ru-RU" altLang="ru-RU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дают </a:t>
            </a:r>
            <a:r>
              <a:rPr lang="ru-RU" alt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 взаимодействовать с </a:t>
            </a:r>
            <a:r>
              <a:rPr lang="ru-RU" altLang="ru-RU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ним. </a:t>
            </a:r>
            <a:endParaRPr lang="ru-RU" altLang="ru-RU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+mj-lt"/>
              <a:cs typeface="Times New Roman" panose="02020603050405020304" pitchFamily="18" charset="0"/>
            </a:endParaRPr>
          </a:p>
          <a:p>
            <a:endParaRPr lang="ru-RU" sz="2000" dirty="0" smtClean="0">
              <a:latin typeface="+mj-lt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 на основе совмещений (наложений).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этом случае происходит полная или частичная </a:t>
            </a:r>
            <a:endParaRPr lang="ru-RU" altLang="ru-RU" sz="2000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alt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исходного представления дополненным.</a:t>
            </a:r>
            <a:endParaRPr lang="ru-RU" sz="2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2" descr="ÐÐ°ÑÑÐ¸Ð½ÐºÐ¸ Ð¿Ð¾ Ð·Ð°Ð¿ÑÐ¾ÑÑ Ð¿ÑÐ¾ÐµÐºÑÐ¸Ð¾Ð½Ð½Ð°Ñ Ð³Ð¾Ð»Ð¾Ð³ÑÐ°Ð¼Ð¼Ð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77" t="1" r="5296" b="25052"/>
          <a:stretch/>
        </p:blipFill>
        <p:spPr bwMode="auto">
          <a:xfrm>
            <a:off x="7704117" y="1297577"/>
            <a:ext cx="4126709" cy="235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blog.pioneers.com.ua/wp-content/uploads/2018/09/33-1024x57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675" y="3943760"/>
            <a:ext cx="4099595" cy="2388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89560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 ÐÐ¾Ð·Ð¼Ð¾Ð¶Ð½Ð¾ÑÑÐ¸ Ð¸ÑÐ¿Ð¾Ð»ÑÐ·Ð¾Ð²Ð°Ð½Ð¸Ñ Ð´Ð¾Ð¿Ð¾Ð»Ð½ÐµÐ½Ð½Ð¾Ð¹ ÑÐµÐ°Ð»ÑÐ½Ð¾ÑÑÐ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83" t="9055" r="16993" b="8837"/>
          <a:stretch/>
        </p:blipFill>
        <p:spPr bwMode="auto">
          <a:xfrm>
            <a:off x="7943850" y="3762719"/>
            <a:ext cx="3741420" cy="2859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s.evtoolbox.ru/DgABAIQAzQHCAcz6_8P7Dw/8E4l7EVV5xycpfr80qGPsQ/sv/image/24/f8/af/16172/338/seasons_screen1.jpg?14816425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08" y="1110343"/>
            <a:ext cx="3819851" cy="2381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09" r="6515" b="-236"/>
          <a:stretch/>
        </p:blipFill>
        <p:spPr bwMode="auto">
          <a:xfrm>
            <a:off x="209006" y="3988304"/>
            <a:ext cx="3222171" cy="2556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ÐÐ¾Ð·Ð¼Ð¾Ð¶Ð½Ð¾ÑÑÐ¸ Ð¸ÑÐ¿Ð¾Ð»ÑÐ·Ð¾Ð²Ð°Ð½Ð¸Ñ Ð´Ð¾Ð¿Ð¾Ð»Ð½ÐµÐ½Ð½Ð¾Ð¹ ÑÐµÐ°Ð»ÑÐ½Ð¾ÑÑ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00" r="14125"/>
          <a:stretch/>
        </p:blipFill>
        <p:spPr bwMode="auto">
          <a:xfrm>
            <a:off x="7943850" y="598911"/>
            <a:ext cx="3741420" cy="2856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ÐÐ°ÑÑÐ¸Ð½ÐºÐ¸ Ð¿Ð¾ Ð·Ð°Ð¿ÑÐ¾ÑÑ Ð´Ð¾Ð¿Ð¾Ð»Ð½ÐµÐ½Ð½Ð°Ñ ÑÐµÐ°Ð»ÑÐ½Ð¾ÑÑÑ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5957" y="4269085"/>
            <a:ext cx="3923113" cy="227540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31177" y="764374"/>
            <a:ext cx="5013416" cy="27277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Использование дополненной реальности в образовательном процессе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6451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76034" y="375313"/>
            <a:ext cx="105526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latin typeface="+mj-lt"/>
              </a:rPr>
              <a:t>WallaMe</a:t>
            </a:r>
            <a:endParaRPr lang="en-US" sz="4400" dirty="0" smtClean="0">
              <a:latin typeface="+mj-lt"/>
            </a:endParaRPr>
          </a:p>
          <a:p>
            <a:r>
              <a:rPr lang="en-US" sz="4400" dirty="0" err="1" smtClean="0">
                <a:latin typeface="+mj-lt"/>
              </a:rPr>
              <a:t>KidArKit</a:t>
            </a:r>
            <a:endParaRPr lang="ru-RU" sz="4400" dirty="0" smtClean="0">
              <a:latin typeface="+mj-lt"/>
            </a:endParaRPr>
          </a:p>
          <a:p>
            <a:r>
              <a:rPr lang="en-US" sz="4400" dirty="0" err="1" smtClean="0">
                <a:latin typeface="+mj-lt"/>
              </a:rPr>
              <a:t>Ubego</a:t>
            </a:r>
            <a:endParaRPr lang="ru-RU" sz="4400" dirty="0" smtClean="0">
              <a:latin typeface="+mj-lt"/>
            </a:endParaRPr>
          </a:p>
          <a:p>
            <a:r>
              <a:rPr lang="en-US" sz="4400" dirty="0" err="1" smtClean="0">
                <a:latin typeface="+mj-lt"/>
              </a:rPr>
              <a:t>Osmo</a:t>
            </a:r>
            <a:endParaRPr lang="ru-RU" sz="4400" dirty="0" smtClean="0">
              <a:latin typeface="+mj-lt"/>
            </a:endParaRPr>
          </a:p>
          <a:p>
            <a:r>
              <a:rPr lang="en-US" sz="4400" dirty="0" err="1" smtClean="0">
                <a:latin typeface="+mj-lt"/>
              </a:rPr>
              <a:t>Devar</a:t>
            </a:r>
            <a:endParaRPr lang="ru-RU" sz="4400" dirty="0" smtClean="0">
              <a:latin typeface="+mj-lt"/>
            </a:endParaRPr>
          </a:p>
          <a:p>
            <a:r>
              <a:rPr lang="en-US" sz="4400" dirty="0" err="1" smtClean="0">
                <a:latin typeface="+mj-lt"/>
              </a:rPr>
              <a:t>KiwiCo</a:t>
            </a:r>
            <a:endParaRPr lang="ru-RU" sz="4400" dirty="0" smtClean="0">
              <a:latin typeface="+mj-lt"/>
            </a:endParaRPr>
          </a:p>
          <a:p>
            <a:r>
              <a:rPr lang="en-US" sz="4400" dirty="0" smtClean="0">
                <a:latin typeface="+mj-lt"/>
              </a:rPr>
              <a:t>LEGO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70903" y="5545261"/>
            <a:ext cx="100616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hlinkClick r:id="rId2"/>
              </a:rPr>
              <a:t>https://www.labirint.ru/child-now/dopolnennaya-realnost/</a:t>
            </a:r>
            <a:endParaRPr lang="ru-RU" sz="3200" dirty="0"/>
          </a:p>
        </p:txBody>
      </p:sp>
      <p:pic>
        <p:nvPicPr>
          <p:cNvPr id="6" name="Рисунок 5" descr="wallame-leave-secret-messages-on-walls-app-snapmu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193" y="559101"/>
            <a:ext cx="2818396" cy="1606568"/>
          </a:xfrm>
          <a:prstGeom prst="rect">
            <a:avLst/>
          </a:prstGeom>
        </p:spPr>
      </p:pic>
      <p:pic>
        <p:nvPicPr>
          <p:cNvPr id="7" name="Рисунок 6" descr="scale_1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058" y="1904999"/>
            <a:ext cx="2806817" cy="1403409"/>
          </a:xfrm>
          <a:prstGeom prst="rect">
            <a:avLst/>
          </a:prstGeom>
        </p:spPr>
      </p:pic>
      <p:pic>
        <p:nvPicPr>
          <p:cNvPr id="8" name="Рисунок 7" descr="Augmented-Reality-in-Travell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654" y="3149169"/>
            <a:ext cx="2448624" cy="1497982"/>
          </a:xfrm>
          <a:prstGeom prst="rect">
            <a:avLst/>
          </a:prstGeom>
        </p:spPr>
      </p:pic>
      <p:pic>
        <p:nvPicPr>
          <p:cNvPr id="9" name="Рисунок 8" descr="IMG_758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1535" y="679278"/>
            <a:ext cx="1551088" cy="2068117"/>
          </a:xfrm>
          <a:prstGeom prst="rect">
            <a:avLst/>
          </a:prstGeom>
        </p:spPr>
      </p:pic>
      <p:pic>
        <p:nvPicPr>
          <p:cNvPr id="10" name="Рисунок 9" descr="unnamed (2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3812" y="2469858"/>
            <a:ext cx="1259048" cy="12590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chips-journal.ru/files/setka/2021-01-18/6009a6c25428b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0867" y="1539107"/>
            <a:ext cx="1816319" cy="183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chips-journal.ru/files/setka/2021-01-18/6009a7ae4424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5023" y="1498272"/>
            <a:ext cx="2002714" cy="18650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91193" y="932058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/>
              <a:t>Big</a:t>
            </a:r>
            <a:r>
              <a:rPr lang="ru-RU" sz="2800" dirty="0" smtClean="0"/>
              <a:t> </a:t>
            </a:r>
            <a:r>
              <a:rPr lang="ru-RU" sz="2800" dirty="0" err="1" smtClean="0"/>
              <a:t>Bang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13726" y="995121"/>
            <a:ext cx="1594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/>
              <a:t>Star</a:t>
            </a:r>
            <a:r>
              <a:rPr lang="ru-RU" sz="2800" dirty="0" smtClean="0"/>
              <a:t> </a:t>
            </a:r>
            <a:r>
              <a:rPr lang="ru-RU" sz="2800" dirty="0" err="1" smtClean="0"/>
              <a:t>walk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9" name="Рисунок 8" descr="https://chips-journal.ru/files/setka/2021-01-18/6009a9b06533b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0510" y="1412984"/>
            <a:ext cx="1952954" cy="201338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347243" y="911037"/>
            <a:ext cx="2640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BBC </a:t>
            </a:r>
            <a:r>
              <a:rPr lang="ru-RU" sz="2800" dirty="0" err="1" smtClean="0"/>
              <a:t>Civilisations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11" name="Рисунок 10" descr="https://chips-journal.ru/files/setka/2021-01-18/6009aaf6c7256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6856" y="4309242"/>
            <a:ext cx="1933904" cy="188398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chips-journal.ru/files/setka/2021-01-18/6009abe602860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3864" y="4288221"/>
            <a:ext cx="1971019" cy="196543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609767" y="3668441"/>
            <a:ext cx="12168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/>
              <a:t>Sketch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14" name="Рисунок 13" descr="https://chips-journal.ru/files/setka/2021-01-18/600a9308cec49.png"/>
          <p:cNvPicPr/>
          <p:nvPr/>
        </p:nvPicPr>
        <p:blipFill>
          <a:blip r:embed="rId7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750" y="4340772"/>
            <a:ext cx="1966091" cy="199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7620000" y="3727811"/>
            <a:ext cx="20040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Froggipedia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507857" y="3654238"/>
            <a:ext cx="1990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/>
              <a:t>Color</a:t>
            </a:r>
            <a:r>
              <a:rPr lang="ru-RU" sz="2800" dirty="0" smtClean="0"/>
              <a:t> </a:t>
            </a:r>
            <a:r>
              <a:rPr lang="ru-RU" sz="2800" dirty="0" err="1" smtClean="0"/>
              <a:t>Quest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6ec741ae057386fb139378f28e1855f_fgraphic.jpg"/>
          <p:cNvPicPr>
            <a:picLocks noChangeAspect="1"/>
          </p:cNvPicPr>
          <p:nvPr/>
        </p:nvPicPr>
        <p:blipFill>
          <a:blip r:embed="rId2"/>
          <a:srcRect t="13310" b="24676"/>
          <a:stretch>
            <a:fillRect/>
          </a:stretch>
        </p:blipFill>
        <p:spPr>
          <a:xfrm>
            <a:off x="977463" y="525518"/>
            <a:ext cx="9753600" cy="2953407"/>
          </a:xfrm>
          <a:prstGeom prst="rect">
            <a:avLst/>
          </a:prstGeom>
        </p:spPr>
      </p:pic>
      <p:pic>
        <p:nvPicPr>
          <p:cNvPr id="3" name="Рисунок 2" descr="ac7555d3e0a6a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772" y="4322707"/>
            <a:ext cx="2721856" cy="1677343"/>
          </a:xfrm>
          <a:prstGeom prst="rect">
            <a:avLst/>
          </a:prstGeom>
        </p:spPr>
      </p:pic>
      <p:pic>
        <p:nvPicPr>
          <p:cNvPr id="4" name="Рисунок 3" descr="d63509ba9e8e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946" y="4274102"/>
            <a:ext cx="2577110" cy="17144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03854" y="4477408"/>
            <a:ext cx="2522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Анна Белова </a:t>
            </a:r>
            <a:endParaRPr lang="ru-RU" sz="1600" dirty="0" smtClean="0"/>
          </a:p>
          <a:p>
            <a:pPr algn="ctr"/>
            <a:r>
              <a:rPr lang="ru-RU" sz="1600" dirty="0" smtClean="0"/>
              <a:t>Андрей Комиссаров  Виталий Аверьянов</a:t>
            </a:r>
            <a:endParaRPr lang="ru-RU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6ec741ae057386fb139378f28e1855f_fgraphic.jpg"/>
          <p:cNvPicPr>
            <a:picLocks noChangeAspect="1"/>
          </p:cNvPicPr>
          <p:nvPr/>
        </p:nvPicPr>
        <p:blipFill>
          <a:blip r:embed="rId2"/>
          <a:srcRect t="13310" b="24676"/>
          <a:stretch>
            <a:fillRect/>
          </a:stretch>
        </p:blipFill>
        <p:spPr>
          <a:xfrm>
            <a:off x="1439918" y="441435"/>
            <a:ext cx="9753600" cy="2953407"/>
          </a:xfrm>
          <a:prstGeom prst="rect">
            <a:avLst/>
          </a:prstGeom>
        </p:spPr>
      </p:pic>
      <p:pic>
        <p:nvPicPr>
          <p:cNvPr id="6" name="Рисунок 5" descr="unnam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66" y="3702268"/>
            <a:ext cx="2596055" cy="2596055"/>
          </a:xfrm>
          <a:prstGeom prst="rect">
            <a:avLst/>
          </a:prstGeom>
        </p:spPr>
      </p:pic>
      <p:pic>
        <p:nvPicPr>
          <p:cNvPr id="7" name="Рисунок 6" descr="a2ef541dcb0be47ec673a6e7ab8d6c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219" y="3752194"/>
            <a:ext cx="4271877" cy="2586488"/>
          </a:xfrm>
          <a:prstGeom prst="rect">
            <a:avLst/>
          </a:prstGeom>
        </p:spPr>
      </p:pic>
      <p:pic>
        <p:nvPicPr>
          <p:cNvPr id="8" name="Рисунок 7" descr="GL001077999_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166" y="3731173"/>
            <a:ext cx="2622331" cy="26223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6634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234</TotalTime>
  <Words>290</Words>
  <Application>Microsoft Office PowerPoint</Application>
  <PresentationFormat>Произвольный</PresentationFormat>
  <Paragraphs>58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Небеса</vt:lpstr>
      <vt:lpstr>Дополненная реальность как средство повышения эффективности образовательного процесса с детьми дошкольного возраста</vt:lpstr>
      <vt:lpstr>Слайд 2</vt:lpstr>
      <vt:lpstr>Слайд 3</vt:lpstr>
      <vt:lpstr>Слайд 4</vt:lpstr>
      <vt:lpstr>Использование дополненной реальности в образовательном процессе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Дополненная реальность как средство повышения эффективности образовательного процесса с детьми дошкольного возраста</dc:title>
  <dc:creator>Светлана</dc:creator>
  <cp:lastModifiedBy>1</cp:lastModifiedBy>
  <cp:revision>12</cp:revision>
  <dcterms:created xsi:type="dcterms:W3CDTF">2021-11-03T09:19:32Z</dcterms:created>
  <dcterms:modified xsi:type="dcterms:W3CDTF">2021-11-09T13:32:27Z</dcterms:modified>
</cp:coreProperties>
</file>