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312" r:id="rId4"/>
    <p:sldId id="313" r:id="rId5"/>
    <p:sldId id="314" r:id="rId6"/>
    <p:sldId id="316" r:id="rId7"/>
    <p:sldId id="315" r:id="rId8"/>
    <p:sldId id="259" r:id="rId9"/>
    <p:sldId id="304" r:id="rId10"/>
    <p:sldId id="324" r:id="rId11"/>
    <p:sldId id="323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19" r:id="rId21"/>
    <p:sldId id="333" r:id="rId22"/>
    <p:sldId id="334" r:id="rId23"/>
    <p:sldId id="320" r:id="rId24"/>
    <p:sldId id="335" r:id="rId25"/>
    <p:sldId id="336" r:id="rId26"/>
    <p:sldId id="337" r:id="rId27"/>
    <p:sldId id="321" r:id="rId28"/>
    <p:sldId id="338" r:id="rId29"/>
    <p:sldId id="322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99CCFF"/>
    <a:srgbClr val="99FF33"/>
    <a:srgbClr val="FFFF66"/>
    <a:srgbClr val="FFCC99"/>
    <a:srgbClr val="CCFF66"/>
    <a:srgbClr val="0033CC"/>
    <a:srgbClr val="FF7C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1" autoAdjust="0"/>
  </p:normalViewPr>
  <p:slideViewPr>
    <p:cSldViewPr>
      <p:cViewPr>
        <p:scale>
          <a:sx n="66" d="100"/>
          <a:sy n="66" d="100"/>
        </p:scale>
        <p:origin x="-1930" y="-4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F6818-2385-43FC-8D2B-01D768E1F1F2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10BF3-EF8E-4F6B-8B22-0B2B2F59D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F3AE7-5C8C-4A73-A800-85B28D7F076A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8DC08-BCDE-465F-8812-134BD3EC49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151112" y="1412776"/>
            <a:ext cx="79928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buClr>
                <a:schemeClr val="tx2"/>
              </a:buClr>
              <a:buFont typeface="Wingdings" pitchFamily="2" charset="2"/>
              <a:buNone/>
            </a:pP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1"/>
          <p:cNvSpPr>
            <a:spLocks/>
          </p:cNvSpPr>
          <p:nvPr/>
        </p:nvSpPr>
        <p:spPr bwMode="auto">
          <a:xfrm>
            <a:off x="2500298" y="4786322"/>
            <a:ext cx="6408712" cy="113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16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16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Педагог-психолог: Елена Владимировна Насека.</a:t>
            </a:r>
          </a:p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2000" b="1" dirty="0">
              <a:solidFill>
                <a:srgbClr val="003300"/>
              </a:solidFill>
              <a:latin typeface="Tahoma" pitchFamily="34" charset="0"/>
            </a:endParaRPr>
          </a:p>
        </p:txBody>
      </p:sp>
      <p:sp>
        <p:nvSpPr>
          <p:cNvPr id="9" name="Rectangle 21"/>
          <p:cNvSpPr>
            <a:spLocks/>
          </p:cNvSpPr>
          <p:nvPr/>
        </p:nvSpPr>
        <p:spPr bwMode="auto">
          <a:xfrm>
            <a:off x="2304008" y="4000504"/>
            <a:ext cx="68399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buClr>
                <a:schemeClr val="tx2"/>
              </a:buClr>
              <a:buFont typeface="Wingdings" pitchFamily="2" charset="2"/>
              <a:buNone/>
            </a:pPr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buClr>
                <a:schemeClr val="tx2"/>
              </a:buClr>
              <a:buFont typeface="Wingdings" pitchFamily="2" charset="2"/>
              <a:buNone/>
            </a:pP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2000" dirty="0">
              <a:solidFill>
                <a:srgbClr val="003300"/>
              </a:solidFill>
              <a:latin typeface="Tahoma" pitchFamily="34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63688" y="2403756"/>
            <a:ext cx="68580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Социализация детей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особыми возможностями здоровья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деятельность инклюзивного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волонтёрского отряда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«Луч добра»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F:\ВОЛОНТЁРСКОЕ ДВИЖЕНИЕ\КАРТИНКИ для проекта ЛУЧ ДОБРА\two-hearts-logo-vector-4957587.jpg"/>
          <p:cNvPicPr>
            <a:picLocks noChangeAspect="1" noChangeArrowheads="1"/>
          </p:cNvPicPr>
          <p:nvPr/>
        </p:nvPicPr>
        <p:blipFill>
          <a:blip r:embed="rId3" cstate="print"/>
          <a:srcRect b="26470"/>
          <a:stretch>
            <a:fillRect/>
          </a:stretch>
        </p:blipFill>
        <p:spPr bwMode="auto">
          <a:xfrm>
            <a:off x="7092280" y="1172939"/>
            <a:ext cx="2051720" cy="1683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1611952114_25-p-belie-foni-s-solnishkom-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0302" y="908720"/>
            <a:ext cx="2223698" cy="222369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691680" y="260648"/>
            <a:ext cx="547260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бюджетное дошкольное образовательное учреждение Сокольского муниципального района  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№5 «Берёзка».</a:t>
            </a:r>
            <a:endParaRPr lang="ru-RU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1"/>
          <p:cNvSpPr>
            <a:spLocks/>
          </p:cNvSpPr>
          <p:nvPr/>
        </p:nvSpPr>
        <p:spPr bwMode="auto">
          <a:xfrm>
            <a:off x="2699792" y="6309320"/>
            <a:ext cx="4608512" cy="31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13 декабря, 2022 год</a:t>
            </a:r>
            <a:endParaRPr lang="ru-RU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85720" y="214290"/>
            <a:ext cx="3643338" cy="7858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</a:t>
            </a:r>
            <a:r>
              <a:rPr lang="ru-RU" sz="2800" dirty="0" err="1" smtClean="0">
                <a:solidFill>
                  <a:srgbClr val="FF0000"/>
                </a:solidFill>
                <a:latin typeface="Monotype Corsiva" pitchFamily="66" charset="0"/>
              </a:rPr>
              <a:t>Книжкина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больница»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3372" y="2142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создать условия для формирования у обучающихся бережного отношения к книгам.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35857" r="11110" b="37017"/>
          <a:stretch>
            <a:fillRect/>
          </a:stretch>
        </p:blipFill>
        <p:spPr bwMode="auto">
          <a:xfrm>
            <a:off x="1571604" y="1785926"/>
            <a:ext cx="6289906" cy="4176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25938" b="28437"/>
          <a:stretch>
            <a:fillRect/>
          </a:stretch>
        </p:blipFill>
        <p:spPr bwMode="auto">
          <a:xfrm>
            <a:off x="2214546" y="214290"/>
            <a:ext cx="6335380" cy="642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4282" y="214290"/>
            <a:ext cx="3857652" cy="92869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«Чистый двор, чистая улица»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формирование у детей чувства сопричастности к окружающей  среде и стремление проявлять заботу о сохранении чистоты своего участка, сада и города.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28125" b="28125"/>
          <a:stretch>
            <a:fillRect/>
          </a:stretch>
        </p:blipFill>
        <p:spPr bwMode="auto">
          <a:xfrm>
            <a:off x="1785918" y="1224342"/>
            <a:ext cx="5794580" cy="563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4282" y="142852"/>
            <a:ext cx="5000660" cy="12144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«Международный день переработки вторсырья»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t="28125" b="28437"/>
          <a:stretch>
            <a:fillRect/>
          </a:stretch>
        </p:blipFill>
        <p:spPr bwMode="auto">
          <a:xfrm>
            <a:off x="3083143" y="1214422"/>
            <a:ext cx="5846543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4282" y="214290"/>
            <a:ext cx="3571900" cy="14287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«Птицам будем помогать нашу зиму зимовать»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003747" y="285728"/>
            <a:ext cx="51402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заботливого отношения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птицам,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желание помогать им в трудных зимних условиях.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Рабочий стол\Ь\20221209_10160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500166" y="1714488"/>
            <a:ext cx="6858015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4282" y="214290"/>
            <a:ext cx="3571900" cy="14287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«Птицам будем помогать нашу зиму зимовать»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t="28125" b="28125"/>
          <a:stretch>
            <a:fillRect/>
          </a:stretch>
        </p:blipFill>
        <p:spPr bwMode="auto">
          <a:xfrm>
            <a:off x="3286115" y="1214422"/>
            <a:ext cx="5804783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429124" y="214290"/>
            <a:ext cx="4500562" cy="12144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Проект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 «Новогодний </a:t>
            </a:r>
            <a:r>
              <a:rPr lang="ru-RU" sz="2400" dirty="0" err="1" smtClean="0">
                <a:solidFill>
                  <a:srgbClr val="FF0000"/>
                </a:solidFill>
                <a:latin typeface="Monotype Corsiva" pitchFamily="66" charset="0"/>
              </a:rPr>
              <a:t>адвент-календарь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добрых дел» 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4062" b="36713"/>
          <a:stretch>
            <a:fillRect/>
          </a:stretch>
        </p:blipFill>
        <p:spPr bwMode="auto">
          <a:xfrm>
            <a:off x="0" y="0"/>
            <a:ext cx="4214842" cy="5547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26773" t="34062" b="33237"/>
          <a:stretch>
            <a:fillRect/>
          </a:stretch>
        </p:blipFill>
        <p:spPr bwMode="auto">
          <a:xfrm>
            <a:off x="4286248" y="1928802"/>
            <a:ext cx="4607171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786050" y="214290"/>
            <a:ext cx="5286412" cy="11430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Проект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 «Новогодний </a:t>
            </a:r>
            <a:r>
              <a:rPr lang="ru-RU" sz="2400" dirty="0" err="1" smtClean="0">
                <a:solidFill>
                  <a:srgbClr val="FF0000"/>
                </a:solidFill>
                <a:latin typeface="Monotype Corsiva" pitchFamily="66" charset="0"/>
              </a:rPr>
              <a:t>адвент-календарь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добрых дел» 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33438" b="33749"/>
          <a:stretch>
            <a:fillRect/>
          </a:stretch>
        </p:blipFill>
        <p:spPr bwMode="auto">
          <a:xfrm>
            <a:off x="1571604" y="1596853"/>
            <a:ext cx="7215238" cy="526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4282" y="142852"/>
            <a:ext cx="4143404" cy="8572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«Вместе веселее»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786314" y="142852"/>
            <a:ext cx="388067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научить друга выкладывать фасоль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контуру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t="27500" b="28750"/>
          <a:stretch>
            <a:fillRect/>
          </a:stretch>
        </p:blipFill>
        <p:spPr bwMode="auto">
          <a:xfrm>
            <a:off x="2000232" y="1142984"/>
            <a:ext cx="5878261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4282" y="214290"/>
            <a:ext cx="4071934" cy="92869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«Снежный  десант»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714876" y="214290"/>
            <a:ext cx="3968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двигательной активности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 время прогулки.</a:t>
            </a:r>
            <a:endParaRPr kumimoji="0" lang="ru-RU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t="28125" b="28124"/>
          <a:stretch>
            <a:fillRect/>
          </a:stretch>
        </p:blipFill>
        <p:spPr bwMode="auto">
          <a:xfrm>
            <a:off x="1928794" y="1142984"/>
            <a:ext cx="5878262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151112" y="404664"/>
            <a:ext cx="79928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buClr>
                <a:schemeClr val="tx2"/>
              </a:buClr>
              <a:buFont typeface="Wingdings" pitchFamily="2" charset="2"/>
              <a:buNone/>
            </a:pPr>
            <a:endParaRPr lang="ru-RU" sz="3200" b="1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8959273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500042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 Если постараться, можно всех увлечь,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Добрыми делами радугу зажечь.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Пусть радуга сияет людям с высоты,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Все на свете сможем вместе – Я и Ты! »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5362" name="Picture 2" descr="F:\ВОЛОНТЁРСКОЕ ДВИЖЕНИЕ\КАРТИНКИ для проекта ЛУЧ ДОБРА\Новая папка (2)\unna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500306"/>
            <a:ext cx="414340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Рабочий стол\Новая папка (3)\20221130_10492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5000" r="7895"/>
          <a:stretch>
            <a:fillRect/>
          </a:stretch>
        </p:blipFill>
        <p:spPr bwMode="auto">
          <a:xfrm rot="5400000">
            <a:off x="4460363" y="-248403"/>
            <a:ext cx="4222821" cy="471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Рабочий стол\Новая папка (3)\20221130_105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359070" y="-11072914"/>
            <a:ext cx="3500462" cy="2625347"/>
          </a:xfrm>
          <a:prstGeom prst="rect">
            <a:avLst/>
          </a:prstGeom>
          <a:noFill/>
        </p:spPr>
      </p:pic>
      <p:pic>
        <p:nvPicPr>
          <p:cNvPr id="8" name="Picture 2" descr="E:\Рабочий стол\Ь\20221130_113137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1331640" y="2852936"/>
            <a:ext cx="4857752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42844" y="142852"/>
            <a:ext cx="4000496" cy="7858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«Прочитай мне, мама, сказку»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27500" b="29062"/>
          <a:stretch>
            <a:fillRect/>
          </a:stretch>
        </p:blipFill>
        <p:spPr bwMode="auto">
          <a:xfrm>
            <a:off x="2714612" y="1071546"/>
            <a:ext cx="5994558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214290"/>
            <a:ext cx="3786182" cy="7858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«День добрых сердец»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2142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воспитания толерантного отношения к людям с ограниченными возможностями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357290" y="6286520"/>
            <a:ext cx="700089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разные, но мы равные ! И мы вместе!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 descr="E:\Рабочий стол\Ь\1670085123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214422"/>
            <a:ext cx="5143536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E:\Рабочий стол\Ь\1670243075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14290"/>
            <a:ext cx="6429420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4282" y="214290"/>
            <a:ext cx="4214810" cy="7858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«Ёлочка-красавица»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3314" name="Picture 2" descr="E:\Рабочий стол\Ь\20221207_110806.jpg"/>
          <p:cNvPicPr>
            <a:picLocks noChangeAspect="1" noChangeArrowheads="1"/>
          </p:cNvPicPr>
          <p:nvPr/>
        </p:nvPicPr>
        <p:blipFill>
          <a:blip r:embed="rId3" cstate="print"/>
          <a:srcRect l="13265" t="13265" r="11224" b="7823"/>
          <a:stretch>
            <a:fillRect/>
          </a:stretch>
        </p:blipFill>
        <p:spPr bwMode="auto">
          <a:xfrm>
            <a:off x="1643042" y="1142984"/>
            <a:ext cx="7291572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85720" y="357166"/>
            <a:ext cx="4643438" cy="12144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«Ёлочка-красавица»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4338" name="Picture 2" descr="E:\Рабочий стол\Ь\20221209_084444.jpg"/>
          <p:cNvPicPr>
            <a:picLocks noChangeAspect="1" noChangeArrowheads="1"/>
          </p:cNvPicPr>
          <p:nvPr/>
        </p:nvPicPr>
        <p:blipFill>
          <a:blip r:embed="rId3" cstate="print"/>
          <a:srcRect l="12030" t="9626" b="11537"/>
          <a:stretch>
            <a:fillRect/>
          </a:stretch>
        </p:blipFill>
        <p:spPr bwMode="auto">
          <a:xfrm rot="5400000">
            <a:off x="4075458" y="1282336"/>
            <a:ext cx="5643602" cy="379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E:\Рабочий стол\Ь\IMG_20221210_213759_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000240"/>
            <a:ext cx="3482603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85720" y="285728"/>
            <a:ext cx="4643438" cy="12144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«Ёлочка-красавица»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5362" name="Picture 2" descr="E:\Рабочий стол\Ь\20221209_10102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143108" y="1821621"/>
            <a:ext cx="6715172" cy="503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22984" b="22983"/>
          <a:stretch>
            <a:fillRect/>
          </a:stretch>
        </p:blipFill>
        <p:spPr bwMode="auto">
          <a:xfrm>
            <a:off x="3286116" y="285728"/>
            <a:ext cx="2974779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342184" y="4214818"/>
            <a:ext cx="75375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ероприятия проводятся при поддержке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правительства Вологодской области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рамках реализации проекта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«Детский инклюзивный волонтёрский отряд «Огонёк»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 rot="16200000" flipV="1">
            <a:off x="-1365289" y="3008307"/>
            <a:ext cx="5929354" cy="912824"/>
            <a:chOff x="624" y="1152"/>
            <a:chExt cx="4080" cy="720"/>
          </a:xfrm>
        </p:grpSpPr>
        <p:sp>
          <p:nvSpPr>
            <p:cNvPr id="10" name="Rectangle 8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ru-RU" sz="2400" b="1">
                  <a:solidFill>
                    <a:schemeClr val="bg1"/>
                  </a:solidFill>
                </a:rPr>
                <a:t>4</a:t>
              </a:r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1292" y="1296"/>
              <a:ext cx="623" cy="96"/>
              <a:chOff x="2003" y="3439"/>
              <a:chExt cx="468" cy="244"/>
            </a:xfrm>
          </p:grpSpPr>
          <p:sp>
            <p:nvSpPr>
              <p:cNvPr id="25" name="Oval 1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" name="Rectangle 1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" name="Oval 1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" name="Oval 1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" name="Rectangle 14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ru-RU" sz="2400" b="1">
                  <a:solidFill>
                    <a:schemeClr val="bg1"/>
                  </a:solidFill>
                </a:rPr>
                <a:t>3</a:t>
              </a:r>
            </a:p>
          </p:txBody>
        </p: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444" y="1296"/>
              <a:ext cx="623" cy="96"/>
              <a:chOff x="2003" y="3439"/>
              <a:chExt cx="468" cy="244"/>
            </a:xfrm>
          </p:grpSpPr>
          <p:sp>
            <p:nvSpPr>
              <p:cNvPr id="21" name="Oval 16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" name="Rectangle 17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Oval 18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" name="Oval 19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4" name="Rectangle 20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ru-RU" sz="2400" b="1">
                  <a:solidFill>
                    <a:schemeClr val="bg1"/>
                  </a:solidFill>
                </a:rPr>
                <a:t>2</a:t>
              </a:r>
            </a:p>
          </p:txBody>
        </p: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3605" y="1296"/>
              <a:ext cx="817" cy="96"/>
              <a:chOff x="2003" y="3439"/>
              <a:chExt cx="468" cy="244"/>
            </a:xfrm>
          </p:grpSpPr>
          <p:sp>
            <p:nvSpPr>
              <p:cNvPr id="17" name="Oval 22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Rectangle 23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Oval 24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Oval 25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" name="Rectangle 26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9" name="AutoShape 55"/>
          <p:cNvSpPr>
            <a:spLocks noChangeArrowheads="1"/>
          </p:cNvSpPr>
          <p:nvPr/>
        </p:nvSpPr>
        <p:spPr bwMode="auto">
          <a:xfrm rot="16200000">
            <a:off x="5000628" y="-2214602"/>
            <a:ext cx="1285884" cy="6286544"/>
          </a:xfrm>
          <a:prstGeom prst="roundRect">
            <a:avLst>
              <a:gd name="adj" fmla="val 13745"/>
            </a:avLst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AutoShape 55"/>
          <p:cNvSpPr>
            <a:spLocks noChangeArrowheads="1"/>
          </p:cNvSpPr>
          <p:nvPr/>
        </p:nvSpPr>
        <p:spPr bwMode="auto">
          <a:xfrm rot="16200000">
            <a:off x="5036347" y="-678685"/>
            <a:ext cx="1214446" cy="6286544"/>
          </a:xfrm>
          <a:prstGeom prst="roundRect">
            <a:avLst>
              <a:gd name="adj" fmla="val 13745"/>
            </a:avLst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lvl="0"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AutoShape 55"/>
          <p:cNvSpPr>
            <a:spLocks noChangeArrowheads="1"/>
          </p:cNvSpPr>
          <p:nvPr/>
        </p:nvSpPr>
        <p:spPr bwMode="auto">
          <a:xfrm rot="16200000">
            <a:off x="5107785" y="821513"/>
            <a:ext cx="1143008" cy="6215106"/>
          </a:xfrm>
          <a:prstGeom prst="roundRect">
            <a:avLst>
              <a:gd name="adj" fmla="val 13745"/>
            </a:avLst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lvl="0"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AutoShape 55"/>
          <p:cNvSpPr>
            <a:spLocks noChangeArrowheads="1"/>
          </p:cNvSpPr>
          <p:nvPr/>
        </p:nvSpPr>
        <p:spPr bwMode="auto">
          <a:xfrm rot="16200000">
            <a:off x="4786314" y="2571742"/>
            <a:ext cx="1785951" cy="6215107"/>
          </a:xfrm>
          <a:prstGeom prst="roundRect">
            <a:avLst>
              <a:gd name="adj" fmla="val 13745"/>
            </a:avLst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2500298" y="500042"/>
            <a:ext cx="6285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Высокие показатели социально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коммуникативных компетентностей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дошкольников: готовность прийти на помощь, милосердие,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внимательность, волевые качества, инициатива.</a:t>
            </a:r>
            <a:endParaRPr kumimoji="0" lang="ru-RU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786050" y="2000240"/>
            <a:ext cx="55203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умения детей ориентироваться 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продуктивно взаимодействовать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информационной средой и окружающим социумом.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286116" y="35004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Расширение связи с родителями и социальными партнёрами города в совместной деятельности в рамках проекта.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786050" y="4857760"/>
            <a:ext cx="603742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Социальная адаптация детей с ограниченными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возможностями здоровья,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вовлечение детей с ограниченными возможностями 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инвалидностью в</a:t>
            </a:r>
            <a:r>
              <a:rPr kumimoji="0" lang="ru-RU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совместную деятельность со здоровыми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сверстниками, развития добровольческого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движения и культуры социальной помощи.</a:t>
            </a:r>
            <a:endParaRPr kumimoji="0" lang="ru-RU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357290" y="1071546"/>
            <a:ext cx="750968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Список литературы: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1.Амирова Р. И.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Волонтерство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как инновационная практика в России //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Научная мысль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XXI века: результаты фундаментальных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прикладныхисследований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материалы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науч.-практ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конф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–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Самара, 2017. –С. 80-81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2.Гришаева Н.. П. Анализ социальных проблем дошкольного воспитания//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Управление в дошкольном образовании. 2002 № 5.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3.Микляева В.Н. Нравственно-патриотическое и духовное воспитание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дошкольников.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М.: ТЦ Сфера, 2013г.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4.Хулин А. А. Добровольчество как вид благотворительности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 А. А.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Хулин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Социальная работа. - 2003. - №3. - С. 51-54.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151112" y="404664"/>
            <a:ext cx="79928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buClr>
                <a:schemeClr val="tx2"/>
              </a:buClr>
              <a:buFont typeface="Wingdings" pitchFamily="2" charset="2"/>
              <a:buNone/>
            </a:pPr>
            <a:endParaRPr lang="ru-RU" sz="3200" b="1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8959273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07678" y="285728"/>
            <a:ext cx="678839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Волонтёр </a:t>
            </a: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это синоним слова 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«доброволец».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Волонтёр</a:t>
            </a: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это человек,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несущий 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веру</a:t>
            </a: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доброе,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надежду</a:t>
            </a: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будущее 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любовь</a:t>
            </a: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окружающим!</a:t>
            </a:r>
            <a:endParaRPr kumimoji="0" lang="ru-RU" sz="2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F:\ВОЛОНТЁРСКОЕ ДВИЖЕНИЕ\КАРТИНКИ для проекта ЛУЧ ДОБРА\05aac6b4-7073-597f-84f3-87f551401f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928670"/>
            <a:ext cx="4340373" cy="3807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gray">
          <a:xfrm>
            <a:off x="1500166" y="2285992"/>
            <a:ext cx="7072362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СПАСИБО</a:t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ЗА    ВНИМАНИЕ   !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151112" y="1412776"/>
            <a:ext cx="79928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buClr>
                <a:schemeClr val="tx2"/>
              </a:buClr>
              <a:buFont typeface="Wingdings" pitchFamily="2" charset="2"/>
              <a:buNone/>
            </a:pP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1"/>
          <p:cNvSpPr>
            <a:spLocks/>
          </p:cNvSpPr>
          <p:nvPr/>
        </p:nvSpPr>
        <p:spPr bwMode="auto">
          <a:xfrm>
            <a:off x="2500298" y="4786322"/>
            <a:ext cx="6408712" cy="113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16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16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1"/>
          <p:cNvSpPr>
            <a:spLocks/>
          </p:cNvSpPr>
          <p:nvPr/>
        </p:nvSpPr>
        <p:spPr bwMode="auto">
          <a:xfrm>
            <a:off x="2304008" y="4000504"/>
            <a:ext cx="68399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buClr>
                <a:schemeClr val="tx2"/>
              </a:buClr>
              <a:buFont typeface="Wingdings" pitchFamily="2" charset="2"/>
              <a:buNone/>
            </a:pPr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buClr>
                <a:schemeClr val="tx2"/>
              </a:buClr>
              <a:buFont typeface="Wingdings" pitchFamily="2" charset="2"/>
              <a:buNone/>
            </a:pP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2000" dirty="0">
              <a:solidFill>
                <a:srgbClr val="003300"/>
              </a:solidFill>
              <a:latin typeface="Tahoma" pitchFamily="34" charset="0"/>
            </a:endParaRPr>
          </a:p>
        </p:txBody>
      </p:sp>
      <p:pic>
        <p:nvPicPr>
          <p:cNvPr id="16388" name="Picture 4" descr="F:\ВОЛОНТЁРСКОЕ ДВИЖЕНИЕ\КАРТИНКИ для проекта ЛУЧ ДОБРА\two-hearts-logo-vector-4957587.jpg"/>
          <p:cNvPicPr>
            <a:picLocks noChangeAspect="1" noChangeArrowheads="1"/>
          </p:cNvPicPr>
          <p:nvPr/>
        </p:nvPicPr>
        <p:blipFill>
          <a:blip r:embed="rId3" cstate="print"/>
          <a:srcRect b="26470"/>
          <a:stretch>
            <a:fillRect/>
          </a:stretch>
        </p:blipFill>
        <p:spPr bwMode="auto">
          <a:xfrm>
            <a:off x="3000364" y="1714488"/>
            <a:ext cx="4271570" cy="350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1611952114_25-p-belie-foni-s-solnishkom-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428736"/>
            <a:ext cx="3975105" cy="3975104"/>
          </a:xfrm>
          <a:prstGeom prst="rect">
            <a:avLst/>
          </a:prstGeom>
          <a:noFill/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 rot="-611040">
            <a:off x="2065134" y="2819880"/>
            <a:ext cx="6153395" cy="12824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4000" b="1" i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611040" scaled="1"/>
                </a:gradFill>
                <a:effectLst/>
                <a:latin typeface="Times New Roman"/>
                <a:cs typeface="Times New Roman"/>
              </a:rPr>
              <a:t>"Луч   добра"</a:t>
            </a:r>
            <a:endParaRPr lang="ru-RU" sz="4000" b="1" i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611040" scaled="1"/>
              </a:gradFill>
              <a:effectLst/>
              <a:latin typeface="Times New Roman"/>
              <a:cs typeface="Times New Roman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000364" y="357166"/>
            <a:ext cx="4119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волонтёрский отряд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151112" y="1412776"/>
            <a:ext cx="79928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buClr>
                <a:schemeClr val="tx2"/>
              </a:buClr>
              <a:buFont typeface="Wingdings" pitchFamily="2" charset="2"/>
              <a:buNone/>
            </a:pP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1"/>
          <p:cNvSpPr>
            <a:spLocks/>
          </p:cNvSpPr>
          <p:nvPr/>
        </p:nvSpPr>
        <p:spPr bwMode="auto">
          <a:xfrm>
            <a:off x="2500298" y="4786322"/>
            <a:ext cx="6408712" cy="113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16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16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1"/>
          <p:cNvSpPr>
            <a:spLocks/>
          </p:cNvSpPr>
          <p:nvPr/>
        </p:nvSpPr>
        <p:spPr bwMode="auto">
          <a:xfrm>
            <a:off x="2304008" y="4000504"/>
            <a:ext cx="68399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buClr>
                <a:schemeClr val="tx2"/>
              </a:buClr>
              <a:buFont typeface="Wingdings" pitchFamily="2" charset="2"/>
              <a:buNone/>
            </a:pPr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buClr>
                <a:schemeClr val="tx2"/>
              </a:buClr>
              <a:buFont typeface="Wingdings" pitchFamily="2" charset="2"/>
              <a:buNone/>
            </a:pP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2000" dirty="0">
              <a:solidFill>
                <a:srgbClr val="003300"/>
              </a:solidFill>
              <a:latin typeface="Tahoma" pitchFamily="34" charset="0"/>
            </a:endParaRPr>
          </a:p>
        </p:txBody>
      </p:sp>
      <p:pic>
        <p:nvPicPr>
          <p:cNvPr id="10" name="Picture 1" descr="F:\ВОЛОНТЁРСКОЕ ДВИЖЕНИЕ\КАРТИНКИ для проекта ЛУЧ ДОБРА\hello_html_m727c0a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0"/>
            <a:ext cx="6357982" cy="684983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429256" y="1142984"/>
            <a:ext cx="1952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трудолюбие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1643050"/>
            <a:ext cx="2884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доброжелательность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00892" y="1643050"/>
            <a:ext cx="1024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забота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6314" y="2928934"/>
            <a:ext cx="2956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бережное отношение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 природе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2285992"/>
            <a:ext cx="2050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отзывчивость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72330" y="2285992"/>
            <a:ext cx="1745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милосердие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151112" y="1412776"/>
            <a:ext cx="79928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buClr>
                <a:schemeClr val="tx2"/>
              </a:buClr>
              <a:buFont typeface="Wingdings" pitchFamily="2" charset="2"/>
              <a:buNone/>
            </a:pP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1"/>
          <p:cNvSpPr>
            <a:spLocks/>
          </p:cNvSpPr>
          <p:nvPr/>
        </p:nvSpPr>
        <p:spPr bwMode="auto">
          <a:xfrm>
            <a:off x="2500298" y="4786322"/>
            <a:ext cx="6408712" cy="113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16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16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1"/>
          <p:cNvSpPr>
            <a:spLocks/>
          </p:cNvSpPr>
          <p:nvPr/>
        </p:nvSpPr>
        <p:spPr bwMode="auto">
          <a:xfrm>
            <a:off x="2304008" y="4000504"/>
            <a:ext cx="68399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buClr>
                <a:schemeClr val="tx2"/>
              </a:buClr>
              <a:buFont typeface="Wingdings" pitchFamily="2" charset="2"/>
              <a:buNone/>
            </a:pPr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buClr>
                <a:schemeClr val="tx2"/>
              </a:buClr>
              <a:buFont typeface="Wingdings" pitchFamily="2" charset="2"/>
              <a:buNone/>
            </a:pP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2000" dirty="0">
              <a:solidFill>
                <a:srgbClr val="003300"/>
              </a:solidFill>
              <a:latin typeface="Tahoma" pitchFamily="34" charset="0"/>
            </a:endParaRPr>
          </a:p>
        </p:txBody>
      </p:sp>
      <p:pic>
        <p:nvPicPr>
          <p:cNvPr id="32770" name="Picture 2" descr="F:\ВОЛОНТЁРСКОЕ ДВИЖЕНИЕ\КАРТИНКИ для проекта ЛУЧ ДОБРА\2ac90c97-d014-524c-96e5-40912a6148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214554"/>
            <a:ext cx="7500958" cy="37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14546" y="500042"/>
            <a:ext cx="604158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</a:t>
            </a: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рок реализации проекта: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01.12. 2021 г. по 31.12. 2022 г.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</a:t>
            </a: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частники проекта: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педагог-психолог, воспитатели групп,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дети, родители.</a:t>
            </a: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AutoShape 7"/>
          <p:cNvSpPr>
            <a:spLocks noChangeArrowheads="1"/>
          </p:cNvSpPr>
          <p:nvPr/>
        </p:nvSpPr>
        <p:spPr bwMode="ltGray">
          <a:xfrm rot="5400000">
            <a:off x="-2759040" y="1138522"/>
            <a:ext cx="5400600" cy="4652963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ltGray">
          <a:xfrm rot="5400000" flipH="1">
            <a:off x="-2124138" y="1588342"/>
            <a:ext cx="4248275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33CC33">
              <a:alpha val="36000"/>
            </a:srgb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gray">
          <a:xfrm>
            <a:off x="857224" y="571480"/>
            <a:ext cx="6000792" cy="72008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lvl="0" indent="-342900" algn="ctr" eaLnBrk="0" hangingPunct="0"/>
            <a:endParaRPr lang="en-US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1714480" y="1428736"/>
            <a:ext cx="6336704" cy="928694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0" hangingPunct="0"/>
            <a:endParaRPr lang="en-US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gray">
          <a:xfrm>
            <a:off x="2143108" y="2500306"/>
            <a:ext cx="6732240" cy="107157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0" hangingPunct="0"/>
            <a:endParaRPr lang="en-US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2143108" y="3714752"/>
            <a:ext cx="6357982" cy="114300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0" hangingPunct="0"/>
            <a:endParaRPr lang="en-US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1643042" y="4929198"/>
            <a:ext cx="6357982" cy="85725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0" hangingPunct="0"/>
            <a:endParaRPr lang="en-US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571472" y="785794"/>
            <a:ext cx="381000" cy="381000"/>
            <a:chOff x="2078" y="1680"/>
            <a:chExt cx="1615" cy="1615"/>
          </a:xfrm>
        </p:grpSpPr>
        <p:sp>
          <p:nvSpPr>
            <p:cNvPr id="31" name="Oval 2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Oval 2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Oval 2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4" name="Oval 2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5" name="Oval 2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6" name="Oval 2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1571604" y="1714488"/>
            <a:ext cx="381000" cy="381000"/>
            <a:chOff x="2078" y="1680"/>
            <a:chExt cx="1615" cy="1615"/>
          </a:xfrm>
        </p:grpSpPr>
        <p:sp>
          <p:nvSpPr>
            <p:cNvPr id="15" name="Oval 1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1928794" y="2928934"/>
            <a:ext cx="381000" cy="381000"/>
            <a:chOff x="2078" y="1680"/>
            <a:chExt cx="1615" cy="1615"/>
          </a:xfrm>
        </p:grpSpPr>
        <p:sp>
          <p:nvSpPr>
            <p:cNvPr id="49" name="Oval 3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Oval 3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Oval 3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2" name="Oval 3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3" name="Oval 4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54" name="Oval 4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1428728" y="5143512"/>
            <a:ext cx="355600" cy="381000"/>
            <a:chOff x="2078" y="1680"/>
            <a:chExt cx="1615" cy="1615"/>
          </a:xfrm>
        </p:grpSpPr>
        <p:sp>
          <p:nvSpPr>
            <p:cNvPr id="56" name="Oval 4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Oval 4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Oval 4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9" name="Oval 4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0" name="Oval 4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1" name="Oval 4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1928794" y="4071942"/>
            <a:ext cx="381000" cy="381000"/>
            <a:chOff x="2078" y="1680"/>
            <a:chExt cx="1615" cy="1615"/>
          </a:xfrm>
        </p:grpSpPr>
        <p:sp>
          <p:nvSpPr>
            <p:cNvPr id="63" name="Oval 1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Oval 1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" name="Oval 1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6" name="Oval 1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7" name="Oval 1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8" name="Oval 2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84" name="Rectangle 70"/>
          <p:cNvSpPr txBox="1">
            <a:spLocks noChangeArrowheads="1"/>
          </p:cNvSpPr>
          <p:nvPr/>
        </p:nvSpPr>
        <p:spPr>
          <a:xfrm>
            <a:off x="1643042" y="0"/>
            <a:ext cx="6000760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Задачи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: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428860" y="2571744"/>
            <a:ext cx="61954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Формировать у воспитанников чувство собственного достоинства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как представителя своего народа.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Способствовать повышению значения семейных ценностей.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143108" y="3714752"/>
            <a:ext cx="618701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Создать условия для возможностей детям, родителям и педагогам</a:t>
            </a:r>
          </a:p>
          <a:p>
            <a:pPr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приобретать новые знания,</a:t>
            </a:r>
          </a:p>
          <a:p>
            <a:pPr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полноценно развивать свой творческий потенциал</a:t>
            </a:r>
          </a:p>
          <a:p>
            <a:pPr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уверенность в себе.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" name="Picture 6" descr="C:\Documents and Settings\Admin\Рабочий стол\f806252045a28179caaf0ec8f0b5f29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348052" y="5357825"/>
            <a:ext cx="1795948" cy="1500175"/>
          </a:xfrm>
          <a:prstGeom prst="rect">
            <a:avLst/>
          </a:prstGeom>
          <a:noFill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214414" y="642918"/>
            <a:ext cx="55007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Расширить представления о волонтерском движении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воспитанников, педагогов, родителей детского сада.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000232" y="1428736"/>
            <a:ext cx="55796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коммуникативные способности дошкольников,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навыки сотрудничества,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позитивные установки на добровольческую деятельность.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000232" y="5072074"/>
            <a:ext cx="60117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толерантное отношение к другим людям независимо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культурной среды и этнической принадлежности.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AutoShape 5"/>
          <p:cNvSpPr>
            <a:spLocks noChangeArrowheads="1"/>
          </p:cNvSpPr>
          <p:nvPr/>
        </p:nvSpPr>
        <p:spPr bwMode="gray">
          <a:xfrm>
            <a:off x="571472" y="5857892"/>
            <a:ext cx="5976664" cy="72008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0" hangingPunct="0"/>
            <a:endParaRPr lang="en-US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1" name="Group 21"/>
          <p:cNvGrpSpPr>
            <a:grpSpLocks/>
          </p:cNvGrpSpPr>
          <p:nvPr/>
        </p:nvGrpSpPr>
        <p:grpSpPr bwMode="auto">
          <a:xfrm>
            <a:off x="357158" y="5857892"/>
            <a:ext cx="381000" cy="381000"/>
            <a:chOff x="2078" y="1680"/>
            <a:chExt cx="1615" cy="1615"/>
          </a:xfrm>
        </p:grpSpPr>
        <p:sp>
          <p:nvSpPr>
            <p:cNvPr id="72" name="Oval 2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" name="Oval 2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" name="Oval 2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5" name="Oval 2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6" name="Oval 2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7" name="Oval 2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071538" y="5780782"/>
            <a:ext cx="483119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в детях такие качества,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как милосердие, внимательность, заботу о ближнем,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желание помогать другим людям.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971600" y="0"/>
            <a:ext cx="7992888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buClr>
                <a:schemeClr val="tx2"/>
              </a:buClr>
              <a:buFont typeface="Wingdings" pitchFamily="2" charset="2"/>
              <a:buNone/>
            </a:pP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3000364" y="214290"/>
            <a:ext cx="3571900" cy="1571636"/>
            <a:chOff x="1997" y="1314"/>
            <a:chExt cx="1889" cy="1009"/>
          </a:xfrm>
        </p:grpSpPr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12" name="Oval 11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8" name="Oval 13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0" name="Oval 15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solidFill>
              <a:srgbClr val="CCFF99">
                <a:alpha val="48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1" name="Oval 16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3857620" y="3429000"/>
            <a:ext cx="2000264" cy="17859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18900000" scaled="1"/>
          </a:gradFill>
          <a:ln w="38100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17" name="AutoShape 21"/>
          <p:cNvSpPr>
            <a:spLocks noChangeArrowheads="1"/>
          </p:cNvSpPr>
          <p:nvPr/>
        </p:nvSpPr>
        <p:spPr bwMode="auto">
          <a:xfrm>
            <a:off x="1428728" y="5715016"/>
            <a:ext cx="7391744" cy="739981"/>
          </a:xfrm>
          <a:prstGeom prst="flowChartAlternateProcess">
            <a:avLst/>
          </a:prstGeom>
          <a:gradFill rotWithShape="1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18900000" scaled="1"/>
          </a:gradFill>
          <a:ln w="38100" cmpd="dbl">
            <a:solidFill>
              <a:srgbClr val="66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2021-2022 учебный год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3143240" y="500042"/>
            <a:ext cx="32390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реализации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3491880" y="2708920"/>
            <a:ext cx="1872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342900" algn="ctr" eaLnBrk="0" hangingPunct="0"/>
            <a:r>
              <a:rPr lang="ru-RU" b="1" dirty="0"/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AutoShape 2" descr="https://i.pinimg.com/originals/c8/4d/44/c84d441e37dcf3c645e860c68bd479c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5" name="AutoShape 5" descr="https://www.libkids51.ru/img/site/mladshiy/podborki/ropaac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1571604" y="2143116"/>
            <a:ext cx="2000264" cy="17859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18900000" scaled="1"/>
          </a:gradFill>
          <a:ln w="38100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19822885" flipH="1">
            <a:off x="1809026" y="1511454"/>
            <a:ext cx="10081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16200000" flipH="1">
            <a:off x="4443424" y="2186142"/>
            <a:ext cx="851971" cy="369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50" name="AutoShape 2" descr="https://free-images.com/or/24c3/arrow_left_direction_curv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13177721" flipH="1">
            <a:off x="6714124" y="1494544"/>
            <a:ext cx="10081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AutoShape 3"/>
          <p:cNvSpPr>
            <a:spLocks noChangeArrowheads="1"/>
          </p:cNvSpPr>
          <p:nvPr/>
        </p:nvSpPr>
        <p:spPr bwMode="auto">
          <a:xfrm>
            <a:off x="6072198" y="2143116"/>
            <a:ext cx="2000264" cy="17859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18900000" scaled="1"/>
          </a:gradFill>
          <a:ln w="38100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571604" y="2428868"/>
            <a:ext cx="1928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этап —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подготовительный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(декабрь, 2021 г.)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43372" y="3571876"/>
            <a:ext cx="15177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этап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практический,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нварь, 2021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ноябрь, 2022г.)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286512" y="2500306"/>
            <a:ext cx="17054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этап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итоговый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(декабрь, 2022г.)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4282" y="214290"/>
            <a:ext cx="3571900" cy="5000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акция   «Мы рядом»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прививать желание заботиться о людях старшего поколения, оказывать помощь в делах, уметь своими поступками приносить радость.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27193" b="26754"/>
          <a:stretch>
            <a:fillRect/>
          </a:stretch>
        </p:blipFill>
        <p:spPr bwMode="auto">
          <a:xfrm>
            <a:off x="8858280" y="23503078"/>
            <a:ext cx="467690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t="26887" b="27358"/>
          <a:stretch>
            <a:fillRect/>
          </a:stretch>
        </p:blipFill>
        <p:spPr bwMode="auto">
          <a:xfrm>
            <a:off x="1785918" y="1142984"/>
            <a:ext cx="5620697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680</Words>
  <Application>Microsoft Office PowerPoint</Application>
  <PresentationFormat>Экран (4:3)</PresentationFormat>
  <Paragraphs>156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!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156</cp:revision>
  <dcterms:created xsi:type="dcterms:W3CDTF">2019-05-11T18:15:11Z</dcterms:created>
  <dcterms:modified xsi:type="dcterms:W3CDTF">2022-12-14T07:41:52Z</dcterms:modified>
</cp:coreProperties>
</file>