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notesMasterIdLst>
    <p:notesMasterId r:id="rId17"/>
  </p:notesMasterIdLst>
  <p:sldIdLst>
    <p:sldId id="256" r:id="rId2"/>
    <p:sldId id="257" r:id="rId3"/>
    <p:sldId id="285" r:id="rId4"/>
    <p:sldId id="273" r:id="rId5"/>
    <p:sldId id="284" r:id="rId6"/>
    <p:sldId id="283" r:id="rId7"/>
    <p:sldId id="259" r:id="rId8"/>
    <p:sldId id="278" r:id="rId9"/>
    <p:sldId id="279" r:id="rId10"/>
    <p:sldId id="282" r:id="rId11"/>
    <p:sldId id="280" r:id="rId12"/>
    <p:sldId id="286" r:id="rId13"/>
    <p:sldId id="281" r:id="rId14"/>
    <p:sldId id="268" r:id="rId15"/>
    <p:sldId id="269" r:id="rId16"/>
  </p:sldIdLst>
  <p:sldSz cx="12192000" cy="6858000"/>
  <p:notesSz cx="6735763" cy="986948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C4ED"/>
    <a:srgbClr val="F3F74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1" autoAdjust="0"/>
    <p:restoredTop sz="94660"/>
  </p:normalViewPr>
  <p:slideViewPr>
    <p:cSldViewPr snapToGrid="0">
      <p:cViewPr varScale="1">
        <p:scale>
          <a:sx n="63" d="100"/>
          <a:sy n="63" d="100"/>
        </p:scale>
        <p:origin x="-42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BDEE587-335F-44E7-AD5F-B720D967BF2E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749800"/>
            <a:ext cx="5389563" cy="3886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930B427-392A-4CBB-AC3F-BFF5250EE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8578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021B45-A891-48B2-AEE1-0F3C61DF9A6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126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660F80-79DA-46EC-AF84-261B7B2FF91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806328-4FBC-41E1-A0A3-55B245823A3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sp>
          <p:nvSpPr>
            <p:cNvPr id="5" name="Freeform 14"/>
            <p:cNvSpPr/>
            <p:nvPr/>
          </p:nvSpPr>
          <p:spPr>
            <a:xfrm>
              <a:off x="0" y="-8467"/>
              <a:ext cx="863600" cy="569797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18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49F59-926F-4C85-9F5D-A061A71DD43E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91DCF-16EC-4DC8-B23B-1466F9203D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076F9-25A6-4056-8C73-9E9D142727EF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76B56-222F-4405-A0D5-EA0D9C4333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6F6AC-52D5-4260-B5B3-3387121C6BCF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38D09-E973-4658-990C-A216C81AD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6E958-323D-488A-9977-F2310662232C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0DF1D-C668-4ACE-A865-716C8C06A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E5E8F-558F-4FB5-8D77-4B6CE1F47129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0DAE1-1F81-4571-BD6E-C02CB6DC4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958FE-9626-467A-BD1C-DF38A3833D4B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58E68-3452-48B4-AC9D-23F7BC9AA6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FD8A4-A8BF-4240-B4D4-916EC0EA2FD7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190B6-91B8-41FF-8ECB-3318F6BDB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0E8C7-2A29-40F8-8ABD-9E321BD6DBBD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128D2-7FE4-42F1-87C1-CDF883CB3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7D2BA-D7C3-4FDD-86CD-6D3031DBD99B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1BEFB-52E9-4B84-A932-76A1E02AB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4DE9-9A10-4E07-BDF2-4D0AC764B225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CE66D-6CE1-4677-94A2-407F8D2E3C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8E98A-E2D3-410E-8EBC-C84C2A097763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42E1C-356C-42AD-881F-CB5091CCCC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3C749-81CF-4C8D-AAFC-3190FFB8E209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C330E-6B54-487A-8B88-4BFE8C8E5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AAB89-702C-42AC-A2EF-C1AD3561F2E5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61CAC-E0EC-4BB9-B771-8882C9FFE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D8A81-5006-487A-AFBE-E349865196D0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F6230-C6F7-4D3A-A154-694C2C1BD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0EFC2-6725-44A8-832D-64CF3B57BAB0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B9499-02A4-43AE-B7D6-6A8CAABF1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8FF54-830A-4014-94F2-5D2B8690866D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39567-57E5-4CBA-BEA9-221F315BD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3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C02A11-F758-48DB-9EEC-614FE458C52A}" type="datetimeFigureOut">
              <a:rPr lang="ru-RU"/>
              <a:pPr>
                <a:defRPr/>
              </a:pPr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D63FBE-029C-4862-9941-5C7B953D89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9" r:id="rId2"/>
    <p:sldLayoutId id="2147483778" r:id="rId3"/>
    <p:sldLayoutId id="2147483777" r:id="rId4"/>
    <p:sldLayoutId id="2147483776" r:id="rId5"/>
    <p:sldLayoutId id="2147483775" r:id="rId6"/>
    <p:sldLayoutId id="2147483774" r:id="rId7"/>
    <p:sldLayoutId id="2147483773" r:id="rId8"/>
    <p:sldLayoutId id="2147483772" r:id="rId9"/>
    <p:sldLayoutId id="2147483771" r:id="rId10"/>
    <p:sldLayoutId id="2147483781" r:id="rId11"/>
    <p:sldLayoutId id="2147483770" r:id="rId12"/>
    <p:sldLayoutId id="2147483782" r:id="rId13"/>
    <p:sldLayoutId id="2147483769" r:id="rId14"/>
    <p:sldLayoutId id="2147483768" r:id="rId15"/>
    <p:sldLayoutId id="2147483767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44880" y="0"/>
            <a:ext cx="1063752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методический день </a:t>
            </a:r>
          </a:p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</a:t>
            </a:r>
          </a:p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«Актуальные вопросы реализации современной образовательной практики в системе  дошкольного образования»</a:t>
            </a:r>
            <a:endParaRPr lang="ru-RU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41960" y="2404534"/>
            <a:ext cx="11551920" cy="2060786"/>
          </a:xfrm>
        </p:spPr>
        <p:txBody>
          <a:bodyPr/>
          <a:lstStyle/>
          <a:p>
            <a:pPr lvl="0"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Консультационный центр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современная форма   открытого  взаимодействия образовательной организации с родителями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990600" y="4177412"/>
            <a:ext cx="95859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МДОУ «Детский сад «Сосенка», г. Устюжна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45080" y="4920734"/>
            <a:ext cx="6217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Учитель-логопед: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Кристина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Александровна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Зуева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20.04.2023 г.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590309"/>
            <a:ext cx="8596668" cy="4797539"/>
          </a:xfrm>
        </p:spPr>
        <p:txBody>
          <a:bodyPr/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Педагог-психолог: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-определяет </a:t>
            </a:r>
            <a:r>
              <a:rPr lang="ru-RU" dirty="0">
                <a:solidFill>
                  <a:srgbClr val="002060"/>
                </a:solidFill>
              </a:rPr>
              <a:t>степень отклонений в развитии дошкольника, а также различного рода нарушений социального развития</a:t>
            </a:r>
            <a:r>
              <a:rPr lang="ru-RU" dirty="0" smtClean="0">
                <a:solidFill>
                  <a:srgbClr val="002060"/>
                </a:solidFill>
              </a:rPr>
              <a:t>,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- проводит </a:t>
            </a:r>
            <a:r>
              <a:rPr lang="ru-RU" dirty="0">
                <a:solidFill>
                  <a:srgbClr val="002060"/>
                </a:solidFill>
              </a:rPr>
              <a:t>их психолого-педагогическую коррекцию;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- контролирует</a:t>
            </a:r>
            <a:r>
              <a:rPr lang="ru-RU" dirty="0">
                <a:solidFill>
                  <a:srgbClr val="002060"/>
                </a:solidFill>
              </a:rPr>
              <a:t>, диагностирует психическое развитие ребенка</a:t>
            </a:r>
            <a:r>
              <a:rPr lang="ru-RU" dirty="0" smtClean="0">
                <a:solidFill>
                  <a:srgbClr val="002060"/>
                </a:solidFill>
              </a:rPr>
              <a:t>,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- оказывает </a:t>
            </a:r>
            <a:r>
              <a:rPr lang="ru-RU" dirty="0">
                <a:solidFill>
                  <a:srgbClr val="002060"/>
                </a:solidFill>
              </a:rPr>
              <a:t>консультативную и методическую помощь родителям (законным представителям) по вопросам воспитания, обучения и развития детей дошкольного возраста;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- оказывает </a:t>
            </a:r>
            <a:r>
              <a:rPr lang="ru-RU" dirty="0">
                <a:solidFill>
                  <a:srgbClr val="002060"/>
                </a:solidFill>
              </a:rPr>
              <a:t>родителям (законным представителям) помощь в решении задач психологической готовности детей к обучению в школе;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- составляет </a:t>
            </a:r>
            <a:r>
              <a:rPr lang="ru-RU" dirty="0">
                <a:solidFill>
                  <a:srgbClr val="002060"/>
                </a:solidFill>
              </a:rPr>
              <a:t>индивидуальные программы развития ребенка с подбором игровых упражнений для использования их в условиях семьи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r>
              <a:rPr lang="ru-RU" dirty="0"/>
              <a:t> </a:t>
            </a:r>
            <a:endParaRPr lang="ru-RU" dirty="0" smtClean="0"/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- направляет детей со сложной структурой дефекта на ПМПК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48485" y="0"/>
            <a:ext cx="2843515" cy="369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5722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059" y="663723"/>
            <a:ext cx="8596668" cy="4845826"/>
          </a:xfrm>
        </p:spPr>
        <p:txBody>
          <a:bodyPr/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Учитель-дефектолог</a:t>
            </a:r>
            <a:r>
              <a:rPr lang="ru-RU" sz="2000" b="1" dirty="0" smtClean="0">
                <a:solidFill>
                  <a:srgbClr val="002060"/>
                </a:solidFill>
              </a:rPr>
              <a:t>: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- п</a:t>
            </a:r>
            <a:r>
              <a:rPr lang="ru-RU" sz="2000" dirty="0" smtClean="0">
                <a:solidFill>
                  <a:srgbClr val="002060"/>
                </a:solidFill>
              </a:rPr>
              <a:t>роводит </a:t>
            </a:r>
            <a:r>
              <a:rPr lang="ru-RU" sz="2000" dirty="0">
                <a:solidFill>
                  <a:srgbClr val="002060"/>
                </a:solidFill>
              </a:rPr>
              <a:t>диагностику интеллектуального развития детей дошкольного </a:t>
            </a:r>
            <a:r>
              <a:rPr lang="ru-RU" sz="2000" dirty="0" smtClean="0">
                <a:solidFill>
                  <a:srgbClr val="002060"/>
                </a:solidFill>
              </a:rPr>
              <a:t>возраста,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- устанавливает </a:t>
            </a:r>
            <a:r>
              <a:rPr lang="ru-RU" sz="2000" dirty="0">
                <a:solidFill>
                  <a:srgbClr val="002060"/>
                </a:solidFill>
              </a:rPr>
              <a:t>причины проблемных форм развития в результате диагностического обследования и </a:t>
            </a:r>
            <a:r>
              <a:rPr lang="ru-RU" sz="2000" dirty="0" smtClean="0">
                <a:solidFill>
                  <a:srgbClr val="002060"/>
                </a:solidFill>
              </a:rPr>
              <a:t>анамнестических </a:t>
            </a:r>
            <a:r>
              <a:rPr lang="ru-RU" sz="2000" dirty="0">
                <a:solidFill>
                  <a:srgbClr val="002060"/>
                </a:solidFill>
              </a:rPr>
              <a:t>данных по заключению психиатра и врача </a:t>
            </a:r>
            <a:r>
              <a:rPr lang="ru-RU" sz="2000" dirty="0" smtClean="0">
                <a:solidFill>
                  <a:srgbClr val="002060"/>
                </a:solidFill>
              </a:rPr>
              <a:t>невролога,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- организует </a:t>
            </a:r>
            <a:r>
              <a:rPr lang="ru-RU" sz="2000" dirty="0">
                <a:solidFill>
                  <a:srgbClr val="002060"/>
                </a:solidFill>
              </a:rPr>
              <a:t>и проводит индивидуальные занятия с детьми в присутствии родителей (законных </a:t>
            </a:r>
            <a:r>
              <a:rPr lang="ru-RU" sz="2000" dirty="0" smtClean="0">
                <a:solidFill>
                  <a:srgbClr val="002060"/>
                </a:solidFill>
              </a:rPr>
              <a:t>представителей),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- консультирует </a:t>
            </a:r>
            <a:r>
              <a:rPr lang="ru-RU" sz="2000" dirty="0">
                <a:solidFill>
                  <a:srgbClr val="002060"/>
                </a:solidFill>
              </a:rPr>
              <a:t>родителей о возможных путях коррекции отклонений в интеллектуальном развитии </a:t>
            </a:r>
            <a:r>
              <a:rPr lang="ru-RU" sz="2000" dirty="0" smtClean="0">
                <a:solidFill>
                  <a:srgbClr val="002060"/>
                </a:solidFill>
              </a:rPr>
              <a:t>ребёнка,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- направляет </a:t>
            </a:r>
            <a:r>
              <a:rPr lang="ru-RU" sz="2000" dirty="0">
                <a:solidFill>
                  <a:srgbClr val="002060"/>
                </a:solidFill>
              </a:rPr>
              <a:t>детей со сложной структурой дефекта на ПМПК</a:t>
            </a: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s://sun9-33.userapi.com/impf/GFGjxy1C8h6gD6MYZOq8pP_9HaU6XaKn1-TE6A/88P9weOzLHA.jpg?size=810x1080&amp;quality=96&amp;sign=a7fc5b2dc90073f45bfbfbe4d5b3c249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50045" y="0"/>
            <a:ext cx="2518178" cy="34376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2795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Заместитель заведующего</a:t>
            </a:r>
            <a:r>
              <a:rPr lang="ru-RU" sz="2400" dirty="0" smtClean="0">
                <a:solidFill>
                  <a:srgbClr val="002060"/>
                </a:solidFill>
              </a:rPr>
              <a:t>: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 - оказывает консультативную поддержку родителям (законным представителям) по вопросам развития и воспитания ребенка;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-  разрабатывает методические рекомендации и проводит консультации для родителей (законных представителей) детей, не посещающих Учреждение;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- организует педагогическое просвещение родителей (законных представителей), направленное на обучение по организации воспитательного процесса в условиях семьи;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-  определяет задачи, формы, методы педагогической работы с воспитанниками, используя современные образовательные технологии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s://sun9-73.userapi.com/impg/4XF5iWAFwuF5migBNOdRdXf4kM1MMiV2hW8JkA/ij6mYeaGD74.jpg?size=902x723&amp;quality=95&amp;sign=591cee25e79ce8cfa9a9de530c9a7e18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50462" y="3211973"/>
            <a:ext cx="3125166" cy="3183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4033308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Порядок оказания помощи, включает в себя следующий алгоритм: 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- поступление </a:t>
            </a:r>
            <a:r>
              <a:rPr lang="ru-RU" sz="2000" dirty="0">
                <a:solidFill>
                  <a:srgbClr val="002060"/>
                </a:solidFill>
              </a:rPr>
              <a:t>запроса любым удобным способом, по телефону, лично в устной или письменной форме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- занесение запроса в журнал регистрации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- оформление согласия на обработку персональных данных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- занесение сведений о семье в журнал учета семей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-заключение договора между образовательной организацией и родителями (законными представителями) в случае возникновения необходимости в длительном (более трех обращений) сотрудничестве для оказания помощи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-непосредственно осуществление консультирования в различных формах определенных запросом.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98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799" y="196850"/>
            <a:ext cx="9242425" cy="651351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Деятельность Консультационного центра вносит вклад в развитие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системы дополнительных бесплатных услуг, обеспечивающих индивидуальное развитие и воспитание детей, не посещающих дошкольные образовательные организации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228" y="2615878"/>
            <a:ext cx="11088064" cy="126164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513" y="285750"/>
            <a:ext cx="10112375" cy="1320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Законодательная, нормативно-правовая база деятельности Консультационного центра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677863" y="1416050"/>
            <a:ext cx="9188450" cy="5265738"/>
          </a:xfrm>
        </p:spPr>
        <p:txBody>
          <a:bodyPr/>
          <a:lstStyle/>
          <a:p>
            <a:pPr lvl="0"/>
            <a:r>
              <a:rPr lang="ru-RU" dirty="0" smtClean="0"/>
              <a:t>Федеральный </a:t>
            </a:r>
            <a:r>
              <a:rPr lang="ru-RU" dirty="0"/>
              <a:t>закон от 29.12.2012 № 273-ФЗ «Об образовании» в РФ </a:t>
            </a:r>
            <a:r>
              <a:rPr lang="ru-RU" b="1" dirty="0"/>
              <a:t>статья 64</a:t>
            </a:r>
            <a:r>
              <a:rPr lang="ru-RU" dirty="0"/>
              <a:t>. Дошкольное образование </a:t>
            </a:r>
            <a:r>
              <a:rPr lang="ru-RU" b="1" dirty="0"/>
              <a:t>пункт 3</a:t>
            </a:r>
            <a:r>
              <a:rPr lang="ru-RU" dirty="0"/>
              <a:t>. </a:t>
            </a:r>
          </a:p>
          <a:p>
            <a:r>
              <a:rPr lang="ru-RU" i="1" dirty="0" smtClean="0"/>
              <a:t>Письмо </a:t>
            </a:r>
            <a:r>
              <a:rPr lang="ru-RU" i="1" dirty="0"/>
              <a:t>Министерства образования и науки Российской Федерации от 15.11.2013 № НТ-1139/08 «Об организации получения образования в семейной форме»</a:t>
            </a:r>
            <a:endParaRPr lang="ru-RU" dirty="0"/>
          </a:p>
          <a:p>
            <a:pPr lvl="0"/>
            <a:r>
              <a:rPr lang="ru-RU" dirty="0"/>
              <a:t>Семейный кодекс Российской Федерации от 29.12.1995 № 223- ФЗ (ред. от 02.07.2013) </a:t>
            </a:r>
          </a:p>
          <a:p>
            <a:pPr lvl="0"/>
            <a:r>
              <a:rPr lang="ru-RU" dirty="0"/>
              <a:t>Конституция Российской Федерации от 12.12.1993 (с учетом поправок, внесенных Законом РФ о поправках к Конституции РФ от 30.12.2008 № 6- ФКЗ, от 30.12.2008 №7-ФКЗ) </a:t>
            </a:r>
          </a:p>
          <a:p>
            <a:pPr lvl="0"/>
            <a:r>
              <a:rPr lang="ru-RU" dirty="0"/>
              <a:t>Федеральный закон от 21.07.1998 №124 ФЗ «Об основных гарантиях прав ребенка в Российской Федерации» </a:t>
            </a:r>
          </a:p>
          <a:p>
            <a:pPr lvl="0"/>
            <a:r>
              <a:rPr lang="ru-RU" dirty="0" smtClean="0"/>
              <a:t>Положение   о консультационном центре МДОУ «Детский сад «Сосенка» от 31.08.2017 №1</a:t>
            </a:r>
            <a:endParaRPr lang="ru-RU" dirty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</a:rPr>
              <a:t>Документы, регламентирующие работу консультационного центра 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ru-RU" sz="2000" dirty="0" smtClean="0"/>
              <a:t>Положение </a:t>
            </a:r>
            <a:r>
              <a:rPr lang="ru-RU" sz="2000" dirty="0"/>
              <a:t>о </a:t>
            </a:r>
            <a:r>
              <a:rPr lang="ru-RU" sz="2000" dirty="0" smtClean="0"/>
              <a:t>консультационном центре</a:t>
            </a:r>
            <a:endParaRPr lang="ru-RU" sz="2000" dirty="0"/>
          </a:p>
          <a:p>
            <a:pPr lvl="0"/>
            <a:r>
              <a:rPr lang="ru-RU" sz="2000" dirty="0" smtClean="0"/>
              <a:t>Заявление </a:t>
            </a:r>
            <a:r>
              <a:rPr lang="ru-RU" sz="2000" dirty="0"/>
              <a:t>родителей (законных представителей) </a:t>
            </a:r>
          </a:p>
          <a:p>
            <a:pPr lvl="0"/>
            <a:r>
              <a:rPr lang="ru-RU" sz="2000" dirty="0" smtClean="0"/>
              <a:t>Журнал регистрации личных заявлений</a:t>
            </a:r>
          </a:p>
          <a:p>
            <a:pPr lvl="0"/>
            <a:r>
              <a:rPr lang="ru-RU" sz="2000" dirty="0" smtClean="0"/>
              <a:t>Журнал учета работы специалистов</a:t>
            </a:r>
          </a:p>
          <a:p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ru-RU" sz="2000" dirty="0" smtClean="0"/>
              <a:t>Журнал посещаемости, </a:t>
            </a:r>
            <a:r>
              <a:rPr lang="ru-RU" sz="2000" dirty="0"/>
              <a:t>консультаций, занятий и т.д. </a:t>
            </a:r>
          </a:p>
          <a:p>
            <a:pPr lvl="0"/>
            <a:r>
              <a:rPr lang="ru-RU" sz="2000" dirty="0"/>
              <a:t>Договор между родителем и </a:t>
            </a:r>
            <a:r>
              <a:rPr lang="ru-RU" sz="2000" dirty="0" smtClean="0"/>
              <a:t>ДОУ</a:t>
            </a:r>
          </a:p>
          <a:p>
            <a:r>
              <a:rPr lang="ru-RU" sz="2000" dirty="0"/>
              <a:t>Ежегодные отчеты о работе консультационного центра</a:t>
            </a:r>
          </a:p>
          <a:p>
            <a:pPr lvl="0"/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435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356658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Консультационный </a:t>
            </a:r>
            <a:r>
              <a:rPr lang="ru-RU" b="1" dirty="0">
                <a:solidFill>
                  <a:srgbClr val="002060"/>
                </a:solidFill>
              </a:rPr>
              <a:t>центр создан с целью </a:t>
            </a:r>
            <a:r>
              <a:rPr lang="ru-RU" dirty="0" smtClean="0">
                <a:solidFill>
                  <a:srgbClr val="002060"/>
                </a:solidFill>
              </a:rPr>
              <a:t>повышения </a:t>
            </a:r>
            <a:r>
              <a:rPr lang="ru-RU" dirty="0">
                <a:solidFill>
                  <a:srgbClr val="002060"/>
                </a:solidFill>
              </a:rPr>
              <a:t>психолого-педагогической компетентности родителей (законных представителей), воспитывающих детей дошкольного возраста в форме семейного образования.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6860" y="4556023"/>
            <a:ext cx="8596668" cy="860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 descr="https://sun9-26.userapi.com/impg/NojHVCcbBn9iUJvSl0PclqoWW_jhrRtv6OgfSA/ChVOyXN1nCs.jpg?size=810x1080&amp;quality=95&amp;sign=1d29d03fc93b3c64d41c6ad5aee5a6d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0850" y="329356"/>
            <a:ext cx="2906401" cy="4115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4147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A12D09-6AAB-40E7-ABCB-BFDF04042D58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111619" name="Прямоугольник 3"/>
          <p:cNvSpPr>
            <a:spLocks noChangeArrowheads="1"/>
          </p:cNvSpPr>
          <p:nvPr/>
        </p:nvSpPr>
        <p:spPr bwMode="auto">
          <a:xfrm>
            <a:off x="510118" y="97368"/>
            <a:ext cx="10562167" cy="609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Основные задачи Консультационного центра: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  <a:p>
            <a:pPr lvl="0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 оказание помощи родителям (законным представителям) по вопросам воспитания, обучения и развития детей раннего и дошкольного возраста</a:t>
            </a:r>
          </a:p>
          <a:p>
            <a:pPr lvl="0">
              <a:buFontTx/>
              <a:buChar char="-"/>
            </a:pPr>
            <a:endParaRPr lang="ru-RU" sz="2000" dirty="0" smtClean="0">
              <a:solidFill>
                <a:srgbClr val="002060"/>
              </a:solidFill>
            </a:endParaRPr>
          </a:p>
          <a:p>
            <a:pPr lvl="0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 оказания содействия родителям (законным представителям) в социализации детей дошкольного возраста, получающих дошкольное образование в форме семейного образования</a:t>
            </a:r>
          </a:p>
          <a:p>
            <a:pPr lvl="0">
              <a:buFontTx/>
              <a:buChar char="-"/>
            </a:pPr>
            <a:endParaRPr lang="ru-RU" sz="2000" dirty="0" smtClean="0">
              <a:solidFill>
                <a:srgbClr val="002060"/>
              </a:solidFill>
            </a:endParaRPr>
          </a:p>
          <a:p>
            <a:pPr lvl="0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 проведение (с согласия родителей (законных представителей) психолого-педагогической диагностики развития детей раннего и дошкольного возраста и на ее основе коррекции и комплексной профилактики различных отклонений в физическом, психическом и социальном развитии детей раннего и дошкольного возраста</a:t>
            </a:r>
          </a:p>
          <a:p>
            <a:pPr lvl="0">
              <a:buFontTx/>
              <a:buChar char="-"/>
            </a:pPr>
            <a:endParaRPr lang="ru-RU" sz="2000" dirty="0" smtClean="0">
              <a:solidFill>
                <a:srgbClr val="002060"/>
              </a:solidFill>
            </a:endParaRPr>
          </a:p>
          <a:p>
            <a:pPr lvl="0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 проведение (с согласия родителей (законных представителей) психолого-педагогической диагностики детей старшего дошкольного возраста по определению их готовности к обучению в школе и консультирования родителей с целью обеспечения равных стартовых возможностей детей при поступлении в школу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b="1" dirty="0"/>
              <a:t> 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Основные направления деятельности Консультационного центра </a:t>
            </a:r>
            <a:r>
              <a:rPr lang="ru-RU" sz="2800" dirty="0" smtClean="0">
                <a:solidFill>
                  <a:srgbClr val="002060"/>
                </a:solidFill>
              </a:rPr>
              <a:t>ДОУ: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 - диагностическое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 - консультационное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-коррекционно-развивающее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- профилактическое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-просветительское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ttps://sun9-77.userapi.com/impg/-k64P4rvzbt8RPaRlH-3_CVbX-EjLJOe6Id3Dw/16uoUgUUVuU.jpg?size=453x604&amp;quality=95&amp;sign=ba424c004119c2a55cf2b2245377f028&amp;c_uniq_tag=9inzPIb-NbFWrFS9g_GViRUW55ftB9fWOEt3x5yyhzo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1946" y="182054"/>
            <a:ext cx="3247382" cy="43298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3956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3" y="285750"/>
            <a:ext cx="11242675" cy="7810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Потребители услуг Консультационного центра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17463" y="1066799"/>
            <a:ext cx="12174537" cy="2905125"/>
          </a:xfrm>
        </p:spPr>
        <p:txBody>
          <a:bodyPr/>
          <a:lstStyle/>
          <a:p>
            <a:pPr algn="ctr"/>
            <a:r>
              <a:rPr lang="ru-RU" sz="2800" dirty="0" smtClean="0"/>
              <a:t>Родители (законные представители), обеспечивающие получение</a:t>
            </a:r>
          </a:p>
          <a:p>
            <a:pPr marL="0" indent="0" algn="ctr">
              <a:buNone/>
            </a:pPr>
            <a:r>
              <a:rPr lang="ru-RU" sz="2800" dirty="0" smtClean="0"/>
              <a:t> детьми дошкольного образования в форме семейного</a:t>
            </a:r>
          </a:p>
          <a:p>
            <a:pPr marL="0" indent="0" algn="ctr">
              <a:buNone/>
            </a:pPr>
            <a:endParaRPr lang="ru-RU" sz="2800" dirty="0" smtClean="0"/>
          </a:p>
          <a:p>
            <a:pPr algn="ctr"/>
            <a:r>
              <a:rPr lang="ru-RU" sz="2800" dirty="0" smtClean="0"/>
              <a:t>Родители с детьми дошкольного возраста, в том числе от 0 до 3 лет, </a:t>
            </a:r>
          </a:p>
          <a:p>
            <a:pPr marL="0" indent="0" algn="ctr">
              <a:buNone/>
            </a:pPr>
            <a:r>
              <a:rPr lang="ru-RU" sz="2800" dirty="0" smtClean="0"/>
              <a:t>не посещающих дошкольные образовательные организации</a:t>
            </a:r>
          </a:p>
          <a:p>
            <a:pPr marL="0" indent="0" algn="ctr">
              <a:buNone/>
            </a:pPr>
            <a:endParaRPr lang="ru-RU" sz="2800" dirty="0" smtClean="0"/>
          </a:p>
          <a:p>
            <a:pPr algn="ctr"/>
            <a:r>
              <a:rPr lang="ru-RU" sz="2800" dirty="0" smtClean="0"/>
              <a:t>Родители с детьми дошкольного возраста </a:t>
            </a:r>
          </a:p>
          <a:p>
            <a:pPr marL="0" indent="0" algn="ctr">
              <a:buNone/>
            </a:pPr>
            <a:r>
              <a:rPr lang="ru-RU" sz="2800" dirty="0" smtClean="0"/>
              <a:t>с особыми образовательными потребностями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3680883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Организация психолого-педагогической помощи родителям и детям в Консультационном центре строится на основе интеграции деятельности </a:t>
            </a:r>
            <a:r>
              <a:rPr lang="ru-RU" sz="2400" dirty="0" smtClean="0">
                <a:solidFill>
                  <a:srgbClr val="002060"/>
                </a:solidFill>
              </a:rPr>
              <a:t>специалистов</a:t>
            </a:r>
            <a:r>
              <a:rPr lang="ru-RU" sz="2400" dirty="0">
                <a:solidFill>
                  <a:srgbClr val="002060"/>
                </a:solidFill>
              </a:rPr>
              <a:t>:  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- педагога-психолога</a:t>
            </a:r>
            <a:r>
              <a:rPr lang="ru-RU" sz="2400" dirty="0">
                <a:solidFill>
                  <a:srgbClr val="002060"/>
                </a:solidFill>
              </a:rPr>
              <a:t>,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- учителя-логопеда</a:t>
            </a:r>
            <a:r>
              <a:rPr lang="ru-RU" sz="2400" dirty="0">
                <a:solidFill>
                  <a:srgbClr val="002060"/>
                </a:solidFill>
              </a:rPr>
              <a:t>,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- учителя-дефектолога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- заместитель заведующего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s://sun9-15.userapi.com/impg/BalwEJ3lbCc7P3_npdFPipi2h8zdLHMYc_uJGQ/0ksH2nRxf6c.jpg?size=810x1080&amp;quality=96&amp;sign=84c0c4aec7025253ce12922234195353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2117" y="2824224"/>
            <a:ext cx="3102016" cy="3814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2098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574420"/>
            <a:ext cx="8223597" cy="178803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/>
            </a:r>
            <a:br>
              <a:rPr lang="en-US" sz="28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Учитель-логопед: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- выявляет </a:t>
            </a:r>
            <a:r>
              <a:rPr lang="ru-RU" sz="2000" dirty="0">
                <a:solidFill>
                  <a:srgbClr val="002060"/>
                </a:solidFill>
              </a:rPr>
              <a:t>уровень речевого развития ребёнка и информирует взрослых о том, как помочь малышу избавиться от речевых недостатков, какие речевые игры и упражнения </a:t>
            </a:r>
            <a:r>
              <a:rPr lang="ru-RU" sz="2000" dirty="0" smtClean="0">
                <a:solidFill>
                  <a:srgbClr val="002060"/>
                </a:solidFill>
              </a:rPr>
              <a:t>использовать</a:t>
            </a:r>
            <a:r>
              <a:rPr lang="ru-RU" sz="2000" dirty="0">
                <a:solidFill>
                  <a:srgbClr val="002060"/>
                </a:solidFill>
              </a:rPr>
              <a:t> 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 - дает </a:t>
            </a:r>
            <a:r>
              <a:rPr lang="ru-RU" sz="2000" dirty="0">
                <a:solidFill>
                  <a:srgbClr val="002060"/>
                </a:solidFill>
              </a:rPr>
              <a:t>рекомендации по проведению развивающих речевых  игр в домашних </a:t>
            </a:r>
            <a:r>
              <a:rPr lang="ru-RU" sz="2000" dirty="0" smtClean="0">
                <a:solidFill>
                  <a:srgbClr val="002060"/>
                </a:solidFill>
              </a:rPr>
              <a:t>условиях -организует </a:t>
            </a:r>
            <a:r>
              <a:rPr lang="ru-RU" sz="2000" dirty="0">
                <a:solidFill>
                  <a:srgbClr val="002060"/>
                </a:solidFill>
              </a:rPr>
              <a:t>и проводит индивидуальные занятия с детьми в присутствии родителей (законных представителей</a:t>
            </a:r>
            <a:r>
              <a:rPr lang="ru-RU" sz="2000" dirty="0" smtClean="0">
                <a:solidFill>
                  <a:srgbClr val="002060"/>
                </a:solidFill>
              </a:rPr>
              <a:t>)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- осуществляет коррекционно-развивающую деятельность </a:t>
            </a:r>
            <a:r>
              <a:rPr lang="ru-RU" sz="2000" dirty="0">
                <a:solidFill>
                  <a:srgbClr val="002060"/>
                </a:solidFill>
              </a:rPr>
              <a:t>с целью развития артикуляционного аппарата, мелкой моторики, слуха и речи </a:t>
            </a:r>
            <a:r>
              <a:rPr lang="ru-RU" sz="2000" dirty="0" smtClean="0">
                <a:solidFill>
                  <a:srgbClr val="002060"/>
                </a:solidFill>
              </a:rPr>
              <a:t>ребёнка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- проводит </a:t>
            </a:r>
            <a:r>
              <a:rPr lang="ru-RU" sz="2000" dirty="0">
                <a:solidFill>
                  <a:srgbClr val="002060"/>
                </a:solidFill>
              </a:rPr>
              <a:t>индивидуальные и подгрупповые консультации для </a:t>
            </a:r>
            <a:r>
              <a:rPr lang="ru-RU" sz="2000" dirty="0" smtClean="0">
                <a:solidFill>
                  <a:srgbClr val="002060"/>
                </a:solidFill>
              </a:rPr>
              <a:t>родителей </a:t>
            </a:r>
            <a:r>
              <a:rPr lang="ru-RU" sz="2000" dirty="0">
                <a:solidFill>
                  <a:srgbClr val="002060"/>
                </a:solidFill>
              </a:rPr>
              <a:t>(законных представителей) с </a:t>
            </a:r>
            <a:r>
              <a:rPr lang="ru-RU" sz="2000" dirty="0" smtClean="0">
                <a:solidFill>
                  <a:srgbClr val="002060"/>
                </a:solidFill>
              </a:rPr>
              <a:t>целью </a:t>
            </a:r>
            <a:r>
              <a:rPr lang="ru-RU" sz="2000" dirty="0">
                <a:solidFill>
                  <a:srgbClr val="002060"/>
                </a:solidFill>
              </a:rPr>
              <a:t>обучения </a:t>
            </a:r>
            <a:r>
              <a:rPr lang="ru-RU" sz="2000" dirty="0" smtClean="0">
                <a:solidFill>
                  <a:srgbClr val="002060"/>
                </a:solidFill>
              </a:rPr>
              <a:t>приёмам </a:t>
            </a:r>
            <a:r>
              <a:rPr lang="ru-RU" sz="2000" dirty="0">
                <a:solidFill>
                  <a:srgbClr val="002060"/>
                </a:solidFill>
              </a:rPr>
              <a:t>постановки звуков, развития грамматического строя речи, связной </a:t>
            </a:r>
            <a:r>
              <a:rPr lang="ru-RU" sz="2000" dirty="0" smtClean="0">
                <a:solidFill>
                  <a:srgbClr val="002060"/>
                </a:solidFill>
              </a:rPr>
              <a:t>речи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- направляет </a:t>
            </a:r>
            <a:r>
              <a:rPr lang="ru-RU" sz="2000" dirty="0">
                <a:solidFill>
                  <a:srgbClr val="002060"/>
                </a:solidFill>
              </a:rPr>
              <a:t>детей со сложной структурой дефекта на </a:t>
            </a:r>
            <a:r>
              <a:rPr lang="ru-RU" sz="2000" dirty="0" smtClean="0">
                <a:solidFill>
                  <a:srgbClr val="002060"/>
                </a:solidFill>
              </a:rPr>
              <a:t>ПМПК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/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/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6885" y="5518048"/>
            <a:ext cx="8596668" cy="8604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7172" name="Picture 4" descr="https://sun9-30.userapi.com/impg/5iRcYbt23YoFHm88KQirWNbIgKGNIUZwvbQm1g/SnihecneIS4.jpg?size=810x1080&amp;quality=95&amp;sign=85636dbefb5fb01d78bf56e1ac8d13f1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6046" y="1131667"/>
            <a:ext cx="2654460" cy="35734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6523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563</TotalTime>
  <Words>543</Words>
  <Application>Microsoft Office PowerPoint</Application>
  <PresentationFormat>Произвольный</PresentationFormat>
  <Paragraphs>71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Консультационный центр - современная форма   открытого  взаимодействия образовательной организации с родителями.  </vt:lpstr>
      <vt:lpstr>Законодательная, нормативно-правовая база деятельности Консультационного центра</vt:lpstr>
      <vt:lpstr>Документы, регламентирующие работу консультационного центра . </vt:lpstr>
      <vt:lpstr>      Консультационный центр создан с целью повышения психолого-педагогической компетентности родителей (законных представителей), воспитывающих детей дошкольного возраста в форме семейного образования. </vt:lpstr>
      <vt:lpstr>Слайд 5</vt:lpstr>
      <vt:lpstr>Основные направления деятельности Консультационного центра ДОУ:   - диагностическое  - консультационное -коррекционно-развивающее - профилактическое -просветительское</vt:lpstr>
      <vt:lpstr>Потребители услуг Консультационного центра</vt:lpstr>
      <vt:lpstr>Организация психолого-педагогической помощи родителям и детям в Консультационном центре строится на основе интеграции деятельности специалистов:    - педагога-психолога, - учителя-логопеда, - учителя-дефектолога - заместитель заведующего   </vt:lpstr>
      <vt:lpstr>                                        Учитель-логопед:  - выявляет уровень речевого развития ребёнка и информирует взрослых о том, как помочь малышу избавиться от речевых недостатков, какие речевые игры и упражнения использовать   - дает рекомендации по проведению развивающих речевых  игр в домашних условиях -организует и проводит индивидуальные занятия с детьми в присутствии родителей (законных представителей) - осуществляет коррекционно-развивающую деятельность с целью развития артикуляционного аппарата, мелкой моторики, слуха и речи ребёнка - проводит индивидуальные и подгрупповые консультации для родителей (законных представителей) с целью обучения приёмам постановки звуков, развития грамматического строя речи, связной речи - направляет детей со сложной структурой дефекта на ПМПК.      </vt:lpstr>
      <vt:lpstr>Слайд 10</vt:lpstr>
      <vt:lpstr>  Учитель-дефектолог:   - проводит диагностику интеллектуального развития детей дошкольного возраста,  - устанавливает причины проблемных форм развития в результате диагностического обследования и анамнестических данных по заключению психиатра и врача невролога,  - организует и проводит индивидуальные занятия с детьми в присутствии родителей (законных представителей),  - консультирует родителей о возможных путях коррекции отклонений в интеллектуальном развитии ребёнка,  - направляет детей со сложной структурой дефекта на ПМПК  </vt:lpstr>
      <vt:lpstr>Заместитель заведующего:   - оказывает консультативную поддержку родителям (законным представителям) по вопросам развития и воспитания ребенка; -  разрабатывает методические рекомендации и проводит консультации для родителей (законных представителей) детей, не посещающих Учреждение;  - организует педагогическое просвещение родителей (законных представителей), направленное на обучение по организации воспитательного процесса в условиях семьи; -  определяет задачи, формы, методы педагогической работы с воспитанниками, используя современные образовательные технологии</vt:lpstr>
      <vt:lpstr>   Порядок оказания помощи, включает в себя следующий алгоритм:   - поступление запроса любым удобным способом, по телефону, лично в устной или письменной форме - занесение запроса в журнал регистрации - оформление согласия на обработку персональных данных - занесение сведений о семье в журнал учета семей -заключение договора между образовательной организацией и родителями (законными представителями) в случае возникновения необходимости в длительном (более трех обращений) сотрудничестве для оказания помощи -непосредственно осуществление консультирования в различных формах определенных запросом. </vt:lpstr>
      <vt:lpstr>Деятельность Консультационного центра вносит вклад в развитие системы дополнительных бесплатных услуг, обеспечивающих индивидуальное развитие и воспитание детей, не посещающих дошкольные образовательные организации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УСЛОВИЙ ДЛЯ ОКАЗАНИЯ ПОМОЩИ РОДИТЕЛЯМ С ДЕТЬМИ ДОШКОЛЬНОГО ВОЗРАСТА, В ТОМ ЧИСЛЕ ОТ 0 ДО 3 ЛЕТ  В УСЛОВИЯХ КОНСУЛЬТАЦИОННОГО ЦЕНТРА</dc:title>
  <dc:creator>Леонид (Админ)</dc:creator>
  <cp:lastModifiedBy>USER</cp:lastModifiedBy>
  <cp:revision>82</cp:revision>
  <dcterms:created xsi:type="dcterms:W3CDTF">2018-08-05T14:12:55Z</dcterms:created>
  <dcterms:modified xsi:type="dcterms:W3CDTF">2023-04-19T06:21:58Z</dcterms:modified>
</cp:coreProperties>
</file>