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82" r:id="rId5"/>
    <p:sldId id="279" r:id="rId6"/>
    <p:sldId id="278" r:id="rId7"/>
    <p:sldId id="283" r:id="rId8"/>
    <p:sldId id="269" r:id="rId9"/>
    <p:sldId id="270" r:id="rId10"/>
    <p:sldId id="272" r:id="rId11"/>
    <p:sldId id="271" r:id="rId12"/>
    <p:sldId id="273" r:id="rId13"/>
    <p:sldId id="284" r:id="rId14"/>
    <p:sldId id="274" r:id="rId15"/>
    <p:sldId id="275" r:id="rId16"/>
    <p:sldId id="28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768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Начало, Ответы "ДА"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Лист1!$A$2:$A$15</c:f>
              <c:strCache>
                <c:ptCount val="14"/>
                <c:pt idx="0">
                  <c:v>Обучались ли вы на курсах ПК</c:v>
                </c:pt>
                <c:pt idx="1">
                  <c:v>Оказывается ли в ДОО методическая помощь педагогам по вопросам использования ИКТ в работе</c:v>
                </c:pt>
                <c:pt idx="2">
                  <c:v>Часто ли вы используете ИКТ в своей работе</c:v>
                </c:pt>
                <c:pt idx="3">
                  <c:v>Используете ли вы ИКТ для подготовки и проведения непосредственно образовательной деятельности с детьми?</c:v>
                </c:pt>
                <c:pt idx="4">
                  <c:v>Считаете ли вы, что использование ИКТ позволяет эффективно подготовиться к непосредственно образовательной деятельности с детьми, делает ее наиболее информативной и интересной для воспитанников?</c:v>
                </c:pt>
                <c:pt idx="5">
                  <c:v>Используете ли вы проектор, готовые цифровые образовательные ресурсы в воспитательно-образовательном процессе?</c:v>
                </c:pt>
                <c:pt idx="6">
                  <c:v>Используете ли вы интернет-ресурсы для поиска и подбора необходимой информации для подготовки и проведения непосредственно образовательной деятельности с детьми?</c:v>
                </c:pt>
                <c:pt idx="7">
                  <c:v>Используете ли вы интернет-ресурсы для самообразования?</c:v>
                </c:pt>
                <c:pt idx="8">
                  <c:v>Используете ли вы ИКТ для взаимодействия с коллегами или родителями воспитанников</c:v>
                </c:pt>
                <c:pt idx="9">
                  <c:v>Уеете ли вы самостоятельно создавать игры</c:v>
                </c:pt>
                <c:pt idx="10">
                  <c:v>Испытываете ли вы трудности при использовании ИКТ</c:v>
                </c:pt>
                <c:pt idx="11">
                  <c:v>. Нужна ли вам методическая помощь по вопросам использования ИКТ</c:v>
                </c:pt>
                <c:pt idx="12">
                  <c:v>Считаете ли вы, что уровень ИКТ-компетентности необходимо постоянно повышать</c:v>
                </c:pt>
                <c:pt idx="13">
                  <c:v>Хотели бы вы повысить уровень своей ИКТ-компетентности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7.7</c:v>
                </c:pt>
                <c:pt idx="1">
                  <c:v>23.1</c:v>
                </c:pt>
                <c:pt idx="2">
                  <c:v>46.2</c:v>
                </c:pt>
                <c:pt idx="3">
                  <c:v>46.2</c:v>
                </c:pt>
                <c:pt idx="4">
                  <c:v>92.3</c:v>
                </c:pt>
                <c:pt idx="5">
                  <c:v>38.5</c:v>
                </c:pt>
                <c:pt idx="6">
                  <c:v>84.6</c:v>
                </c:pt>
                <c:pt idx="7">
                  <c:v>92.3</c:v>
                </c:pt>
                <c:pt idx="8">
                  <c:v>38.5</c:v>
                </c:pt>
                <c:pt idx="9">
                  <c:v>16.7</c:v>
                </c:pt>
                <c:pt idx="10">
                  <c:v>69.2</c:v>
                </c:pt>
                <c:pt idx="11">
                  <c:v>92.3</c:v>
                </c:pt>
                <c:pt idx="12">
                  <c:v>92.3</c:v>
                </c:pt>
                <c:pt idx="13">
                  <c:v>92.3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E-4E9C-84F8-5230E6867F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 Ответы "ДА"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Лист1!$A$2:$A$15</c:f>
              <c:strCache>
                <c:ptCount val="14"/>
                <c:pt idx="0">
                  <c:v>Обучались ли вы на курсах ПК</c:v>
                </c:pt>
                <c:pt idx="1">
                  <c:v>Оказывается ли в ДОО методическая помощь педагогам по вопросам использования ИКТ в работе</c:v>
                </c:pt>
                <c:pt idx="2">
                  <c:v>Часто ли вы используете ИКТ в своей работе</c:v>
                </c:pt>
                <c:pt idx="3">
                  <c:v>Используете ли вы ИКТ для подготовки и проведения непосредственно образовательной деятельности с детьми?</c:v>
                </c:pt>
                <c:pt idx="4">
                  <c:v>Считаете ли вы, что использование ИКТ позволяет эффективно подготовиться к непосредственно образовательной деятельности с детьми, делает ее наиболее информативной и интересной для воспитанников?</c:v>
                </c:pt>
                <c:pt idx="5">
                  <c:v>Используете ли вы проектор, готовые цифровые образовательные ресурсы в воспитательно-образовательном процессе?</c:v>
                </c:pt>
                <c:pt idx="6">
                  <c:v>Используете ли вы интернет-ресурсы для поиска и подбора необходимой информации для подготовки и проведения непосредственно образовательной деятельности с детьми?</c:v>
                </c:pt>
                <c:pt idx="7">
                  <c:v>Используете ли вы интернет-ресурсы для самообразования?</c:v>
                </c:pt>
                <c:pt idx="8">
                  <c:v>Используете ли вы ИКТ для взаимодействия с коллегами или родителями воспитанников</c:v>
                </c:pt>
                <c:pt idx="9">
                  <c:v>Уеете ли вы самостоятельно создавать игры</c:v>
                </c:pt>
                <c:pt idx="10">
                  <c:v>Испытываете ли вы трудности при использовании ИКТ</c:v>
                </c:pt>
                <c:pt idx="11">
                  <c:v>. Нужна ли вам методическая помощь по вопросам использования ИКТ</c:v>
                </c:pt>
                <c:pt idx="12">
                  <c:v>Считаете ли вы, что уровень ИКТ-компетентности необходимо постоянно повышать</c:v>
                </c:pt>
                <c:pt idx="13">
                  <c:v>Хотели бы вы повысить уровень своей ИКТ-компетентности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84.6</c:v>
                </c:pt>
                <c:pt idx="1">
                  <c:v>100</c:v>
                </c:pt>
                <c:pt idx="2">
                  <c:v>92.3</c:v>
                </c:pt>
                <c:pt idx="3">
                  <c:v>84.6</c:v>
                </c:pt>
                <c:pt idx="4">
                  <c:v>92.3</c:v>
                </c:pt>
                <c:pt idx="5">
                  <c:v>76.900000000000006</c:v>
                </c:pt>
                <c:pt idx="6">
                  <c:v>92.3</c:v>
                </c:pt>
                <c:pt idx="7">
                  <c:v>92.3</c:v>
                </c:pt>
                <c:pt idx="8">
                  <c:v>92.3</c:v>
                </c:pt>
                <c:pt idx="9">
                  <c:v>92.3</c:v>
                </c:pt>
                <c:pt idx="10">
                  <c:v>92.3</c:v>
                </c:pt>
                <c:pt idx="11">
                  <c:v>83.3</c:v>
                </c:pt>
                <c:pt idx="12">
                  <c:v>92.3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7E-4E9C-84F8-5230E6867F13}"/>
            </c:ext>
          </c:extLst>
        </c:ser>
        <c:dLbls/>
        <c:marker val="1"/>
        <c:axId val="99971456"/>
        <c:axId val="99972992"/>
      </c:lineChart>
      <c:catAx>
        <c:axId val="99971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972992"/>
        <c:crosses val="autoZero"/>
        <c:auto val="1"/>
        <c:lblAlgn val="ctr"/>
        <c:lblOffset val="100"/>
      </c:catAx>
      <c:valAx>
        <c:axId val="999729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97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2019-2020 учебный год</c:v>
                </c:pt>
                <c:pt idx="1">
                  <c:v>2020-2021 учебный год</c:v>
                </c:pt>
                <c:pt idx="2">
                  <c:v>2021-2022 учебный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</c:v>
                </c:pt>
                <c:pt idx="1">
                  <c:v>41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6F-4979-A1A8-2A6A6E386A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2019-2020 учебный год</c:v>
                </c:pt>
                <c:pt idx="1">
                  <c:v>2020-2021 учебный год</c:v>
                </c:pt>
                <c:pt idx="2">
                  <c:v>2021-2022 учебный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24</c:v>
                </c:pt>
                <c:pt idx="1">
                  <c:v>28</c:v>
                </c:pt>
                <c:pt idx="2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6F-4979-A1A8-2A6A6E386A1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2019-2020 учебный год</c:v>
                </c:pt>
                <c:pt idx="1">
                  <c:v>2020-2021 учебный год</c:v>
                </c:pt>
                <c:pt idx="2">
                  <c:v>2021-2022 учебный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</c:v>
                </c:pt>
                <c:pt idx="1">
                  <c:v>31</c:v>
                </c:pt>
                <c:pt idx="2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6F-4979-A1A8-2A6A6E386A11}"/>
            </c:ext>
          </c:extLst>
        </c:ser>
        <c:dLbls/>
        <c:gapWidth val="219"/>
        <c:overlap val="-27"/>
        <c:axId val="100168448"/>
        <c:axId val="100169984"/>
      </c:barChart>
      <c:catAx>
        <c:axId val="100168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69984"/>
        <c:crosses val="autoZero"/>
        <c:auto val="1"/>
        <c:lblAlgn val="ctr"/>
        <c:lblOffset val="100"/>
      </c:catAx>
      <c:valAx>
        <c:axId val="1001699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6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B3418-2C83-487B-AAD8-2BD7EABB3A7C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C57978B-6356-4296-B3F5-4112D448D7E6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организации методической службы ДОУ.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A76630-D7E7-4E7E-89E4-C3DB668E678E}" type="parTrans" cxnId="{124CB249-3714-47BC-9788-033345BAA1FA}">
      <dgm:prSet/>
      <dgm:spPr/>
      <dgm:t>
        <a:bodyPr/>
        <a:lstStyle/>
        <a:p>
          <a:endParaRPr lang="ru-RU"/>
        </a:p>
      </dgm:t>
    </dgm:pt>
    <dgm:pt modelId="{8FE73849-6B2B-4C13-BAE4-BC344AC61791}" type="sibTrans" cxnId="{124CB249-3714-47BC-9788-033345BAA1FA}">
      <dgm:prSet/>
      <dgm:spPr/>
      <dgm:t>
        <a:bodyPr/>
        <a:lstStyle/>
        <a:p>
          <a:endParaRPr lang="ru-RU"/>
        </a:p>
      </dgm:t>
    </dgm:pt>
    <dgm:pt modelId="{78C5A4B7-4877-4BA1-969A-DAF2A4E2329E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консультативной методической поддержки.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5E9831-9F0B-415F-973D-EC17627B9955}" type="parTrans" cxnId="{FB9E4926-C617-4BF6-AEF5-A59F8A9486C5}">
      <dgm:prSet/>
      <dgm:spPr/>
      <dgm:t>
        <a:bodyPr/>
        <a:lstStyle/>
        <a:p>
          <a:endParaRPr lang="ru-RU"/>
        </a:p>
      </dgm:t>
    </dgm:pt>
    <dgm:pt modelId="{ECB11839-A934-47A5-8E29-48B3BAC740CA}" type="sibTrans" cxnId="{FB9E4926-C617-4BF6-AEF5-A59F8A9486C5}">
      <dgm:prSet/>
      <dgm:spPr/>
      <dgm:t>
        <a:bodyPr/>
        <a:lstStyle/>
        <a:p>
          <a:endParaRPr lang="ru-RU"/>
        </a:p>
      </dgm:t>
    </dgm:pt>
    <dgm:pt modelId="{6F27F75A-5590-45B9-89D4-12B85A48F965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Обучение педагогов на курсах по ИКТ.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C1FC5E-9225-459B-80A4-92C8F95FDBF8}" type="parTrans" cxnId="{10130F30-6AED-46BD-A52C-EBD856EEAFB9}">
      <dgm:prSet/>
      <dgm:spPr/>
      <dgm:t>
        <a:bodyPr/>
        <a:lstStyle/>
        <a:p>
          <a:endParaRPr lang="ru-RU"/>
        </a:p>
      </dgm:t>
    </dgm:pt>
    <dgm:pt modelId="{1DA20379-EFE9-40B6-9A2A-AFCD433D2C21}" type="sibTrans" cxnId="{10130F30-6AED-46BD-A52C-EBD856EEAFB9}">
      <dgm:prSet/>
      <dgm:spPr/>
      <dgm:t>
        <a:bodyPr/>
        <a:lstStyle/>
        <a:p>
          <a:endParaRPr lang="ru-RU"/>
        </a:p>
      </dgm:t>
    </dgm:pt>
    <dgm:pt modelId="{DA448DDC-9B11-4810-8C24-C312B81FA474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Участие педагогов в конкурсах различного уровня с применением ИКТ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783532-07D9-4C52-AD41-DCC4331BE012}" type="parTrans" cxnId="{D913107D-DD3B-47D9-818D-13910CDBB08F}">
      <dgm:prSet/>
      <dgm:spPr/>
      <dgm:t>
        <a:bodyPr/>
        <a:lstStyle/>
        <a:p>
          <a:endParaRPr lang="ru-RU"/>
        </a:p>
      </dgm:t>
    </dgm:pt>
    <dgm:pt modelId="{3649FC38-2254-4DA7-ACDB-6CDED6CC083C}" type="sibTrans" cxnId="{D913107D-DD3B-47D9-818D-13910CDBB08F}">
      <dgm:prSet/>
      <dgm:spPr/>
      <dgm:t>
        <a:bodyPr/>
        <a:lstStyle/>
        <a:p>
          <a:endParaRPr lang="ru-RU"/>
        </a:p>
      </dgm:t>
    </dgm:pt>
    <dgm:pt modelId="{B18E0D38-FD12-4BD2-89B3-3ECB15532928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Трансляции лучшего опыта педагогов.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CE29E-0025-48CC-B2BF-2631FF98A656}" type="parTrans" cxnId="{181C3E1B-F3F0-470B-89BA-6210B0AB51E4}">
      <dgm:prSet/>
      <dgm:spPr/>
      <dgm:t>
        <a:bodyPr/>
        <a:lstStyle/>
        <a:p>
          <a:endParaRPr lang="ru-RU"/>
        </a:p>
      </dgm:t>
    </dgm:pt>
    <dgm:pt modelId="{3A0E5FB2-B5ED-4A7A-8E91-19611D0A0BB3}" type="sibTrans" cxnId="{181C3E1B-F3F0-470B-89BA-6210B0AB51E4}">
      <dgm:prSet/>
      <dgm:spPr/>
      <dgm:t>
        <a:bodyPr/>
        <a:lstStyle/>
        <a:p>
          <a:endParaRPr lang="ru-RU"/>
        </a:p>
      </dgm:t>
    </dgm:pt>
    <dgm:pt modelId="{23738F70-66E2-48BA-9881-67A49DA3A2D4}" type="pres">
      <dgm:prSet presAssocID="{919B3418-2C83-487B-AAD8-2BD7EABB3A7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0BFEA6-C66E-4755-8ACF-00F63072D0B4}" type="pres">
      <dgm:prSet presAssocID="{919B3418-2C83-487B-AAD8-2BD7EABB3A7C}" presName="arrow" presStyleLbl="bgShp" presStyleIdx="0" presStyleCnt="1"/>
      <dgm:spPr/>
    </dgm:pt>
    <dgm:pt modelId="{F945E2F1-7E3E-49D3-99C9-F6FEF480588F}" type="pres">
      <dgm:prSet presAssocID="{919B3418-2C83-487B-AAD8-2BD7EABB3A7C}" presName="linearProcess" presStyleCnt="0"/>
      <dgm:spPr/>
    </dgm:pt>
    <dgm:pt modelId="{1028107A-1E79-4D93-B87C-DBA0F1A94F15}" type="pres">
      <dgm:prSet presAssocID="{3C57978B-6356-4296-B3F5-4112D448D7E6}" presName="textNode" presStyleLbl="node1" presStyleIdx="0" presStyleCnt="5" custScaleX="157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C26C2-BFCD-4F09-8BF1-B941CA6AF89E}" type="pres">
      <dgm:prSet presAssocID="{8FE73849-6B2B-4C13-BAE4-BC344AC61791}" presName="sibTrans" presStyleCnt="0"/>
      <dgm:spPr/>
    </dgm:pt>
    <dgm:pt modelId="{8B551D13-ED3C-4265-B0D5-28C4B968810D}" type="pres">
      <dgm:prSet presAssocID="{78C5A4B7-4877-4BA1-969A-DAF2A4E2329E}" presName="textNode" presStyleLbl="node1" presStyleIdx="1" presStyleCnt="5" custScaleX="123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B9C93-B7C7-473D-AA7B-4D0AA9DD43C5}" type="pres">
      <dgm:prSet presAssocID="{ECB11839-A934-47A5-8E29-48B3BAC740CA}" presName="sibTrans" presStyleCnt="0"/>
      <dgm:spPr/>
    </dgm:pt>
    <dgm:pt modelId="{9BBD6D13-2A73-4BBC-88E5-2BC1DD7B7415}" type="pres">
      <dgm:prSet presAssocID="{6F27F75A-5590-45B9-89D4-12B85A48F965}" presName="textNode" presStyleLbl="node1" presStyleIdx="2" presStyleCnt="5" custScaleX="123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D69F6-4C54-48BC-9DC9-232D15349C70}" type="pres">
      <dgm:prSet presAssocID="{1DA20379-EFE9-40B6-9A2A-AFCD433D2C21}" presName="sibTrans" presStyleCnt="0"/>
      <dgm:spPr/>
    </dgm:pt>
    <dgm:pt modelId="{407CE5A8-FC5E-4638-936C-CCDCFAF216B9}" type="pres">
      <dgm:prSet presAssocID="{DA448DDC-9B11-4810-8C24-C312B81FA474}" presName="textNode" presStyleLbl="node1" presStyleIdx="3" presStyleCnt="5" custScaleX="123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CFCA8-2E10-4350-A644-2D184BFAA596}" type="pres">
      <dgm:prSet presAssocID="{3649FC38-2254-4DA7-ACDB-6CDED6CC083C}" presName="sibTrans" presStyleCnt="0"/>
      <dgm:spPr/>
    </dgm:pt>
    <dgm:pt modelId="{5FF9D530-4586-4B09-B4FA-4DB7571C74A7}" type="pres">
      <dgm:prSet presAssocID="{B18E0D38-FD12-4BD2-89B3-3ECB15532928}" presName="textNode" presStyleLbl="node1" presStyleIdx="4" presStyleCnt="5" custScaleX="123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8257B4-02A8-4B36-AE58-8E8D819C69F0}" type="presOf" srcId="{3C57978B-6356-4296-B3F5-4112D448D7E6}" destId="{1028107A-1E79-4D93-B87C-DBA0F1A94F15}" srcOrd="0" destOrd="0" presId="urn:microsoft.com/office/officeart/2005/8/layout/hProcess9"/>
    <dgm:cxn modelId="{10130F30-6AED-46BD-A52C-EBD856EEAFB9}" srcId="{919B3418-2C83-487B-AAD8-2BD7EABB3A7C}" destId="{6F27F75A-5590-45B9-89D4-12B85A48F965}" srcOrd="2" destOrd="0" parTransId="{B7C1FC5E-9225-459B-80A4-92C8F95FDBF8}" sibTransId="{1DA20379-EFE9-40B6-9A2A-AFCD433D2C21}"/>
    <dgm:cxn modelId="{124CB249-3714-47BC-9788-033345BAA1FA}" srcId="{919B3418-2C83-487B-AAD8-2BD7EABB3A7C}" destId="{3C57978B-6356-4296-B3F5-4112D448D7E6}" srcOrd="0" destOrd="0" parTransId="{8BA76630-D7E7-4E7E-89E4-C3DB668E678E}" sibTransId="{8FE73849-6B2B-4C13-BAE4-BC344AC61791}"/>
    <dgm:cxn modelId="{181C3E1B-F3F0-470B-89BA-6210B0AB51E4}" srcId="{919B3418-2C83-487B-AAD8-2BD7EABB3A7C}" destId="{B18E0D38-FD12-4BD2-89B3-3ECB15532928}" srcOrd="4" destOrd="0" parTransId="{1E8CE29E-0025-48CC-B2BF-2631FF98A656}" sibTransId="{3A0E5FB2-B5ED-4A7A-8E91-19611D0A0BB3}"/>
    <dgm:cxn modelId="{8CA5AC79-1F47-4086-8A47-92A7F872FE7D}" type="presOf" srcId="{919B3418-2C83-487B-AAD8-2BD7EABB3A7C}" destId="{23738F70-66E2-48BA-9881-67A49DA3A2D4}" srcOrd="0" destOrd="0" presId="urn:microsoft.com/office/officeart/2005/8/layout/hProcess9"/>
    <dgm:cxn modelId="{FB9E4926-C617-4BF6-AEF5-A59F8A9486C5}" srcId="{919B3418-2C83-487B-AAD8-2BD7EABB3A7C}" destId="{78C5A4B7-4877-4BA1-969A-DAF2A4E2329E}" srcOrd="1" destOrd="0" parTransId="{F75E9831-9F0B-415F-973D-EC17627B9955}" sibTransId="{ECB11839-A934-47A5-8E29-48B3BAC740CA}"/>
    <dgm:cxn modelId="{D913107D-DD3B-47D9-818D-13910CDBB08F}" srcId="{919B3418-2C83-487B-AAD8-2BD7EABB3A7C}" destId="{DA448DDC-9B11-4810-8C24-C312B81FA474}" srcOrd="3" destOrd="0" parTransId="{16783532-07D9-4C52-AD41-DCC4331BE012}" sibTransId="{3649FC38-2254-4DA7-ACDB-6CDED6CC083C}"/>
    <dgm:cxn modelId="{DB3E132D-881F-43CB-9F9D-8AE3E8EDBB4E}" type="presOf" srcId="{B18E0D38-FD12-4BD2-89B3-3ECB15532928}" destId="{5FF9D530-4586-4B09-B4FA-4DB7571C74A7}" srcOrd="0" destOrd="0" presId="urn:microsoft.com/office/officeart/2005/8/layout/hProcess9"/>
    <dgm:cxn modelId="{C19A7E23-1C56-4EE1-9ED0-3862E27A00EC}" type="presOf" srcId="{DA448DDC-9B11-4810-8C24-C312B81FA474}" destId="{407CE5A8-FC5E-4638-936C-CCDCFAF216B9}" srcOrd="0" destOrd="0" presId="urn:microsoft.com/office/officeart/2005/8/layout/hProcess9"/>
    <dgm:cxn modelId="{22283633-ECE9-40B9-B8C1-3DE72DDA7D40}" type="presOf" srcId="{78C5A4B7-4877-4BA1-969A-DAF2A4E2329E}" destId="{8B551D13-ED3C-4265-B0D5-28C4B968810D}" srcOrd="0" destOrd="0" presId="urn:microsoft.com/office/officeart/2005/8/layout/hProcess9"/>
    <dgm:cxn modelId="{27CEE091-886B-4069-8D9F-64718C749D0C}" type="presOf" srcId="{6F27F75A-5590-45B9-89D4-12B85A48F965}" destId="{9BBD6D13-2A73-4BBC-88E5-2BC1DD7B7415}" srcOrd="0" destOrd="0" presId="urn:microsoft.com/office/officeart/2005/8/layout/hProcess9"/>
    <dgm:cxn modelId="{A1A70FA4-E5A6-4DB2-B5A9-2B55DF25E2C4}" type="presParOf" srcId="{23738F70-66E2-48BA-9881-67A49DA3A2D4}" destId="{260BFEA6-C66E-4755-8ACF-00F63072D0B4}" srcOrd="0" destOrd="0" presId="urn:microsoft.com/office/officeart/2005/8/layout/hProcess9"/>
    <dgm:cxn modelId="{087F4992-266E-47AE-992F-A9F4E46FF58D}" type="presParOf" srcId="{23738F70-66E2-48BA-9881-67A49DA3A2D4}" destId="{F945E2F1-7E3E-49D3-99C9-F6FEF480588F}" srcOrd="1" destOrd="0" presId="urn:microsoft.com/office/officeart/2005/8/layout/hProcess9"/>
    <dgm:cxn modelId="{A4262986-6A98-40EB-8B9F-1B91D94E939F}" type="presParOf" srcId="{F945E2F1-7E3E-49D3-99C9-F6FEF480588F}" destId="{1028107A-1E79-4D93-B87C-DBA0F1A94F15}" srcOrd="0" destOrd="0" presId="urn:microsoft.com/office/officeart/2005/8/layout/hProcess9"/>
    <dgm:cxn modelId="{853CCD79-9D46-46A0-BB5D-03BFF113A87A}" type="presParOf" srcId="{F945E2F1-7E3E-49D3-99C9-F6FEF480588F}" destId="{326C26C2-BFCD-4F09-8BF1-B941CA6AF89E}" srcOrd="1" destOrd="0" presId="urn:microsoft.com/office/officeart/2005/8/layout/hProcess9"/>
    <dgm:cxn modelId="{59F2E79E-8E82-4068-9506-F83751F1507A}" type="presParOf" srcId="{F945E2F1-7E3E-49D3-99C9-F6FEF480588F}" destId="{8B551D13-ED3C-4265-B0D5-28C4B968810D}" srcOrd="2" destOrd="0" presId="urn:microsoft.com/office/officeart/2005/8/layout/hProcess9"/>
    <dgm:cxn modelId="{2F92DF9E-7FA0-4319-8179-B00DB32CD9A3}" type="presParOf" srcId="{F945E2F1-7E3E-49D3-99C9-F6FEF480588F}" destId="{9C2B9C93-B7C7-473D-AA7B-4D0AA9DD43C5}" srcOrd="3" destOrd="0" presId="urn:microsoft.com/office/officeart/2005/8/layout/hProcess9"/>
    <dgm:cxn modelId="{6085536C-DA01-41F4-B22D-AE80DEF02074}" type="presParOf" srcId="{F945E2F1-7E3E-49D3-99C9-F6FEF480588F}" destId="{9BBD6D13-2A73-4BBC-88E5-2BC1DD7B7415}" srcOrd="4" destOrd="0" presId="urn:microsoft.com/office/officeart/2005/8/layout/hProcess9"/>
    <dgm:cxn modelId="{C150C394-7C1C-4AEA-A32E-DCC73CD340FC}" type="presParOf" srcId="{F945E2F1-7E3E-49D3-99C9-F6FEF480588F}" destId="{B6DD69F6-4C54-48BC-9DC9-232D15349C70}" srcOrd="5" destOrd="0" presId="urn:microsoft.com/office/officeart/2005/8/layout/hProcess9"/>
    <dgm:cxn modelId="{3E67EC79-D264-4226-9A53-79478E2D4391}" type="presParOf" srcId="{F945E2F1-7E3E-49D3-99C9-F6FEF480588F}" destId="{407CE5A8-FC5E-4638-936C-CCDCFAF216B9}" srcOrd="6" destOrd="0" presId="urn:microsoft.com/office/officeart/2005/8/layout/hProcess9"/>
    <dgm:cxn modelId="{C7BA5EBB-A1E9-4DEC-87F8-8E98BAF450FA}" type="presParOf" srcId="{F945E2F1-7E3E-49D3-99C9-F6FEF480588F}" destId="{92ACFCA8-2E10-4350-A644-2D184BFAA596}" srcOrd="7" destOrd="0" presId="urn:microsoft.com/office/officeart/2005/8/layout/hProcess9"/>
    <dgm:cxn modelId="{2298BE23-055F-4B9A-9763-968BCB37A8FB}" type="presParOf" srcId="{F945E2F1-7E3E-49D3-99C9-F6FEF480588F}" destId="{5FF9D530-4586-4B09-B4FA-4DB7571C74A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BFEA6-C66E-4755-8ACF-00F63072D0B4}">
      <dsp:nvSpPr>
        <dsp:cNvPr id="0" name=""/>
        <dsp:cNvSpPr/>
      </dsp:nvSpPr>
      <dsp:spPr>
        <a:xfrm>
          <a:off x="879327" y="0"/>
          <a:ext cx="9965706" cy="4935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8107A-1E79-4D93-B87C-DBA0F1A94F15}">
      <dsp:nvSpPr>
        <dsp:cNvPr id="0" name=""/>
        <dsp:cNvSpPr/>
      </dsp:nvSpPr>
      <dsp:spPr>
        <a:xfrm>
          <a:off x="405" y="1480576"/>
          <a:ext cx="2563717" cy="1974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организации методической службы ДОУ.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773" y="1576944"/>
        <a:ext cx="2370981" cy="1781365"/>
      </dsp:txXfrm>
    </dsp:sp>
    <dsp:sp modelId="{8B551D13-ED3C-4265-B0D5-28C4B968810D}">
      <dsp:nvSpPr>
        <dsp:cNvPr id="0" name=""/>
        <dsp:cNvSpPr/>
      </dsp:nvSpPr>
      <dsp:spPr>
        <a:xfrm>
          <a:off x="2835477" y="1480576"/>
          <a:ext cx="2018603" cy="1974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консультативной методической поддержки.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1845" y="1576944"/>
        <a:ext cx="1825867" cy="1781365"/>
      </dsp:txXfrm>
    </dsp:sp>
    <dsp:sp modelId="{9BBD6D13-2A73-4BBC-88E5-2BC1DD7B7415}">
      <dsp:nvSpPr>
        <dsp:cNvPr id="0" name=""/>
        <dsp:cNvSpPr/>
      </dsp:nvSpPr>
      <dsp:spPr>
        <a:xfrm>
          <a:off x="5125435" y="1480576"/>
          <a:ext cx="2018603" cy="1974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Обучение педагогов на курсах по ИКТ.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21803" y="1576944"/>
        <a:ext cx="1825867" cy="1781365"/>
      </dsp:txXfrm>
    </dsp:sp>
    <dsp:sp modelId="{407CE5A8-FC5E-4638-936C-CCDCFAF216B9}">
      <dsp:nvSpPr>
        <dsp:cNvPr id="0" name=""/>
        <dsp:cNvSpPr/>
      </dsp:nvSpPr>
      <dsp:spPr>
        <a:xfrm>
          <a:off x="7415393" y="1480576"/>
          <a:ext cx="2018603" cy="1974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Участие педагогов в конкурсах различного уровня с применением ИКТ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1761" y="1576944"/>
        <a:ext cx="1825867" cy="1781365"/>
      </dsp:txXfrm>
    </dsp:sp>
    <dsp:sp modelId="{5FF9D530-4586-4B09-B4FA-4DB7571C74A7}">
      <dsp:nvSpPr>
        <dsp:cNvPr id="0" name=""/>
        <dsp:cNvSpPr/>
      </dsp:nvSpPr>
      <dsp:spPr>
        <a:xfrm>
          <a:off x="9705351" y="1480576"/>
          <a:ext cx="2018603" cy="1974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Трансляции лучшего опыта педагогов.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01719" y="1576944"/>
        <a:ext cx="1825867" cy="1781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005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34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969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905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98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46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72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368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105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802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301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CCA38-28A4-4198-8F8E-4C702AEB35A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9661A-1D3D-4201-B11D-2C2CC8E21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322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wall.net/" TargetMode="External"/><Relationship Id="rId4" Type="http://schemas.openxmlformats.org/officeDocument/2006/relationships/hyperlink" Target="https://www.tinytap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24505" y="4405428"/>
            <a:ext cx="7436285" cy="1600200"/>
          </a:xfrm>
        </p:spPr>
        <p:txBody>
          <a:bodyPr>
            <a:normAutofit fontScale="85000" lnSpcReduction="20000"/>
          </a:bodyPr>
          <a:lstStyle/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Заведующий: Аксенова Татьяна Георгиевна;</a:t>
            </a: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воспитатель: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Нефедовская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Валентиновна.</a:t>
            </a: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№56».</a:t>
            </a: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Вологда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Информационно-образовательная среда – что это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6" y="3319397"/>
            <a:ext cx="4550437" cy="345074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52603" y="871911"/>
            <a:ext cx="95824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ИКТ для повышения</a:t>
            </a:r>
            <a:endParaRPr lang="ru-RU" sz="36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</a:t>
            </a:r>
            <a:endParaRPr lang="ru-RU" sz="36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 ДОО в условиях внедрения ФГОС</a:t>
            </a:r>
            <a:endParaRPr lang="ru-RU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7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6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12012460" cy="975159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повышение ИКТ –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компетентности.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7798013"/>
              </p:ext>
            </p:extLst>
          </p:nvPr>
        </p:nvGraphicFramePr>
        <p:xfrm>
          <a:off x="228599" y="1234354"/>
          <a:ext cx="11693141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6861">
                  <a:extLst>
                    <a:ext uri="{9D8B030D-6E8A-4147-A177-3AD203B41FA5}">
                      <a16:colId xmlns="" xmlns:a16="http://schemas.microsoft.com/office/drawing/2014/main" val="1922294638"/>
                    </a:ext>
                  </a:extLst>
                </a:gridCol>
                <a:gridCol w="8196280">
                  <a:extLst>
                    <a:ext uri="{9D8B030D-6E8A-4147-A177-3AD203B41FA5}">
                      <a16:colId xmlns="" xmlns:a16="http://schemas.microsoft.com/office/drawing/2014/main" val="2524719477"/>
                    </a:ext>
                  </a:extLst>
                </a:gridCol>
              </a:tblGrid>
              <a:tr h="2748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Дистанционные конкурсы как средство развития интеллектуальных и творческих способностей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 в профессиональной 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самореализации педагогов.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 в конкурном движении (Г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ородской конкурс профессионального мастерства по созданию цифровых образовательных ресурсов «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воспитатель»;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конкурс «Информационные технологии в образовании» ИТО – 2020,</a:t>
                      </a:r>
                      <a:r>
                        <a:rPr lang="ru-RU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2021; 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конкурс методических разработок с использованием ИКТ при ознакомлении воспитанников с достопримечательностями родного города «Моя Вологда»;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</a:t>
                      </a: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ородской (заочный) конкурс профессионального мастерства по созданию цифровых образовательных ресурсов «IT -воспитатель»</a:t>
                      </a:r>
                      <a:endParaRPr lang="ru-RU" sz="1800" b="0" i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128984"/>
                  </a:ext>
                </a:extLst>
              </a:tr>
              <a:tr h="1719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возможности для профессионального общения, обобщения и трансляции лучшего опыта педагогов.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 открытых мероприятий с применением ИКТ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технологии на уровне ДОУ;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педагогов в методических мероприятиях ДОУ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городских мероприятиях: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 чтения «Использование авторских компьютерных дидактических игр и программ в работе с дошкольниками как условие повышения качества образовательного процесса в ДОУ» «Использование цифровой дидактики для знакомства детей с народно-прикладным искусством»;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549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4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676" y="89553"/>
            <a:ext cx="11523945" cy="987686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повышение ИКТ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компетентности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7971104"/>
              </p:ext>
            </p:extLst>
          </p:nvPr>
        </p:nvGraphicFramePr>
        <p:xfrm>
          <a:off x="294032" y="1349635"/>
          <a:ext cx="11599102" cy="50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4901">
                  <a:extLst>
                    <a:ext uri="{9D8B030D-6E8A-4147-A177-3AD203B41FA5}">
                      <a16:colId xmlns="" xmlns:a16="http://schemas.microsoft.com/office/drawing/2014/main" val="3536591076"/>
                    </a:ext>
                  </a:extLst>
                </a:gridCol>
                <a:gridCol w="7364201">
                  <a:extLst>
                    <a:ext uri="{9D8B030D-6E8A-4147-A177-3AD203B41FA5}">
                      <a16:colId xmlns="" xmlns:a16="http://schemas.microsoft.com/office/drawing/2014/main" val="3550177511"/>
                    </a:ext>
                  </a:extLst>
                </a:gridCol>
              </a:tblGrid>
              <a:tr h="4389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Обучение</a:t>
                      </a:r>
                      <a:r>
                        <a:rPr lang="ru-RU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педагогов на курсах по ИКТ</a:t>
                      </a:r>
                      <a:endParaRPr lang="ru-RU" sz="1800" b="0" i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Всероссийский форум «Педагоги России: инновации в образовании»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Образовательный курс «ИКТ технологии в образовании: базовый 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уровень»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Форум «Педагоги России»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«Современные цифровые образовательные инструменты педагогов дошкольных образовательных учреждений»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"ИКТ - компетентность педагога и практические вопросы внедрения и эксплуатации информационной системы образовательного учреждения в соответствии с требованиями ФГОС»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онлайн-обучения Всероссийского форума «Педагоги России»: инновации в образовании» программа дополнительного образования  «ИКТ технологии в образовании: базовый уровень»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«Технология создания электронных дидактических игр»</a:t>
                      </a:r>
                      <a:r>
                        <a:rPr lang="ru-RU" sz="1600" b="0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Форум «Педагоги России» Участие в образовательном курсе Цикл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вебинаров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«Современные образовательные технологии в ДОО».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«Практика компьютерного 3 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моделирования в </a:t>
                      </a:r>
                      <a:r>
                        <a:rPr lang="en-US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LiqroGame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организуем «конструкторское бюро» «дизайнерское бюро» в условиях группы детского сада.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центр «Урок» Участие в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вебинаре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«Технология создания электронных дидактических игр».</a:t>
                      </a:r>
                      <a:endParaRPr lang="ru-RU" sz="1600" b="0" i="0" baseline="30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9626441"/>
                  </a:ext>
                </a:extLst>
              </a:tr>
              <a:tr h="410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Индивидуальная работа с педагогами (по запросам педагогов) </a:t>
                      </a: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91387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33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370" y="228600"/>
            <a:ext cx="10515600" cy="97516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46" y="1449844"/>
            <a:ext cx="11874674" cy="5013586"/>
          </a:xfrm>
        </p:spPr>
        <p:txBody>
          <a:bodyPr>
            <a:noAutofit/>
          </a:bodyPr>
          <a:lstStyle/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применение информационно-коммуникационных технологий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образовательном процессе ДОУ. (слайд 11. 3;4;6;7;8;9;10 пункты анкетирования педагогов)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воспитателей знаний и навыков проектирования и грамотной реализации занятий с использованием средств информационно-коммуникационных технологий.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образовательного уровня детей (в том числе развитие компьютерной грамотности, расширение кругозора, словарного запаса, повышение уровня развития внимания, памяти, восприятия, мышления), проявление детьми заинтересованности при восприятии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-развивающего материала. (слайд 12)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процесса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циркулирования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 между сотрудниками ДОУ и родительским сообществом. (слайд 11. 9 пункт анкетирования педагогов)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3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6" y="0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370" y="228600"/>
            <a:ext cx="10515600" cy="97516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14" descr="грамоты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950705" y="1300818"/>
            <a:ext cx="1913558" cy="2653016"/>
          </a:xfrm>
        </p:spPr>
      </p:pic>
      <p:pic>
        <p:nvPicPr>
          <p:cNvPr id="7" name="Picture 5" descr="C:\Users\user\Desktop\грамоты3.jpg"/>
          <p:cNvPicPr>
            <a:picLocks noChangeAspect="1" noChangeArrowheads="1"/>
          </p:cNvPicPr>
          <p:nvPr/>
        </p:nvPicPr>
        <p:blipFill>
          <a:blip r:embed="rId4" cstate="print"/>
          <a:srcRect r="5056" b="51044"/>
          <a:stretch>
            <a:fillRect/>
          </a:stretch>
        </p:blipFill>
        <p:spPr bwMode="auto">
          <a:xfrm>
            <a:off x="7436894" y="1321839"/>
            <a:ext cx="3525931" cy="2520000"/>
          </a:xfrm>
          <a:prstGeom prst="rect">
            <a:avLst/>
          </a:prstGeom>
          <a:noFill/>
        </p:spPr>
      </p:pic>
      <p:pic>
        <p:nvPicPr>
          <p:cNvPr id="10" name="Picture 4" descr="C:\Users\user\Desktop\грамоты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4040" y="3482236"/>
            <a:ext cx="2094406" cy="2903000"/>
          </a:xfrm>
          <a:prstGeom prst="rect">
            <a:avLst/>
          </a:prstGeom>
          <a:noFill/>
        </p:spPr>
      </p:pic>
      <p:pic>
        <p:nvPicPr>
          <p:cNvPr id="11" name="Picture 7" descr="C:\Users\user\Desktop\грамоты6.jpg"/>
          <p:cNvPicPr>
            <a:picLocks noChangeAspect="1" noChangeArrowheads="1"/>
          </p:cNvPicPr>
          <p:nvPr/>
        </p:nvPicPr>
        <p:blipFill>
          <a:blip r:embed="rId6" cstate="print"/>
          <a:srcRect l="8209" b="2501"/>
          <a:stretch>
            <a:fillRect/>
          </a:stretch>
        </p:blipFill>
        <p:spPr bwMode="auto">
          <a:xfrm rot="5400000">
            <a:off x="6919989" y="3752189"/>
            <a:ext cx="2145657" cy="3158983"/>
          </a:xfrm>
          <a:prstGeom prst="rect">
            <a:avLst/>
          </a:prstGeom>
          <a:noFill/>
        </p:spPr>
      </p:pic>
      <p:pic>
        <p:nvPicPr>
          <p:cNvPr id="12" name="Содержимое 7" descr="грамоты5.jpg"/>
          <p:cNvPicPr>
            <a:picLocks noChangeAspect="1"/>
          </p:cNvPicPr>
          <p:nvPr/>
        </p:nvPicPr>
        <p:blipFill>
          <a:blip r:embed="rId7" cstate="print"/>
          <a:srcRect r="-399" b="49267"/>
          <a:stretch>
            <a:fillRect/>
          </a:stretch>
        </p:blipFill>
        <p:spPr>
          <a:xfrm>
            <a:off x="931369" y="1211849"/>
            <a:ext cx="3152116" cy="220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13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7000"/>
              </a:lnSpc>
              <a:spcBef>
                <a:spcPts val="0"/>
              </a:spcBef>
            </a:pP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анкетирование 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выявление уровня ИКТ-компетентности педагога</a:t>
            </a:r>
            <a:r>
              <a:rPr lang="ru-RU" sz="27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трудностей </a:t>
            </a:r>
            <a:r>
              <a:rPr lang="ru-RU" sz="2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использовании ИКТ в образовательном процессе.</a:t>
            </a:r>
            <a:r>
              <a:rPr lang="ru-RU" sz="18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49587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2290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диагностики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контрольной группы детей.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Критерии по которым оценивались дети: познание, наглядно-образное мышление, волевые качества.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5889334"/>
              </p:ext>
            </p:extLst>
          </p:nvPr>
        </p:nvGraphicFramePr>
        <p:xfrm>
          <a:off x="1242646" y="182721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9661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5677" y="2295611"/>
            <a:ext cx="114112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развивающейся информационной образовательной среды дошкольного образования осуществляется интенсификация всех уровней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-образовательного процесса, повышается эффективность и качество процесса обучения за счет возможностей, предоставляемых информационной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информационно-образовательной среды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применения информационно-коммуникационных технологий является ключевым моментом в создании оптимальных условий для развития и саморазвития педагога ДОУ, совершенствования его учебно-методической деятельности, педагогического творчества и информационной компетентности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Информационно-образовательная среда – что это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62803" y="-133705"/>
            <a:ext cx="2992374" cy="226921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75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528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370" y="114605"/>
            <a:ext cx="10515600" cy="980098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ЭИОС: как выбрать, внедрить и использовать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17906" y="-125260"/>
            <a:ext cx="3799563" cy="213725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77447"/>
            <a:ext cx="12191999" cy="5680553"/>
          </a:xfrm>
        </p:spPr>
        <p:txBody>
          <a:bodyPr>
            <a:normAutofit/>
          </a:bodyPr>
          <a:lstStyle/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ИКТ-технологии являются инновационным ресурсом, обеспечивающие доступность и вариативность обучения детей дошкольного возраста. Компетентность педагогических работников в этой области – важнейшее условие эффективного развития детского сада.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ЕКС, раздел «Квалификационные характеристики должностей работников образования», утв. приказом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26.08.2010 № 761н, предписывает педагогу, занимающему должность воспитателя, знать среди прочего приоритетные направления развития образовательной системы Российской Федерации основы работы с текстовыми редакторами, электронными таблицами, электронной почтой и браузерами, мультимедийным оборудованием.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стандарт. «Педагог (педагогическая деятельность в сфере дошкольного, начального общего, основного общего, среднего общего образования) (воспитатель, учитель)», утв. приказом Минтруда России от 18.10.2013 № 544н, отмечает владение педагогом ИКТ компетентностями, необходимыми и достаточными для планирования, реализации и оценки образовательной работы с детьми раннего и дошкольного возраста.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ИКТ технологий в образовательном процессе ДОО расширяет возможности внедрения новых методических разработок, способствует целенаправленному развитию информационной культуры детей, позволяет повысить уровень взаимодействия педагогов с родителями.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 «Развитие образования» на 2018-2025 годы включает приоритетный проект «Современная цифровая образовательная среда в Российской Федерации», который направлен на создание возможностей для граждан разного возраста и социального статуса получать качественное образование с использованием современных информационных технологий.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2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2720"/>
            <a:ext cx="12192000" cy="685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2471" y="325678"/>
            <a:ext cx="6801633" cy="86429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875" y="876822"/>
            <a:ext cx="11912252" cy="5981178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коммуникативные технологии дают педагогу ДОУ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Оперативность информации:</a:t>
            </a:r>
          </a:p>
          <a:p>
            <a:pPr lvl="0" algn="just" rt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информационные технологии позволяют достаточно быстро получить полную и новую информацию по той или иной образовательной области.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Динамичность хранения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накапливать и сохранять дидактическую базу, решать проблему наглядности. Благодаря информационным технологиям мы любую информацию можем, по мере необходимости, с диска компьютера вывести на экран и использовать в учебном процессе.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0">
              <a:buFont typeface="Wingdings" panose="05000000000000000000" pitchFamily="2" charset="2"/>
              <a:buChar char="q"/>
            </a:pP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Коммуникативность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Дает возможность организации электронных конференций, проектной деятельности, участию в методических объединениях.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rt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Интерактивность:</a:t>
            </a:r>
          </a:p>
          <a:p>
            <a:pPr lvl="0" algn="just" rt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участвовать в виртуальном методическом объединении педагогов России.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38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ЭИОС: как выбрать, внедрить и использовать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92438" y="375780"/>
            <a:ext cx="3799563" cy="213725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6421"/>
            <a:ext cx="11962355" cy="1325563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информационной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 дошкольного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769" y="1813098"/>
            <a:ext cx="11611628" cy="47505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информационную культуру и ИКТ-компетентность педагогов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ДОУ;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ИКТ-технологии во всех сферах образовательной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Способствовать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саморазвитию педагогов и их профессиональному росту посредством овладения новыми умениями: создание презентаций, собственных игр в программе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изучение новых онлайн конструкторов и применение их на практике в образовательной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Совершенствовать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профессиональной компетентности педагогов ДОО в области применения ИКТ (в том числе в условиях дистанционного взаимодействия), как необходимое условие обеспечения эффективности 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Реализовать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для профессионального общения, обобщения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трансляции лучшего опыта педагогов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02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нформационно образовательная среда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Информационно-образовательная среда – что это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2881" y="4516437"/>
            <a:ext cx="4683125" cy="234156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84994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образовательной средой дошкольного образования понимается специально организованный комплекс компонентов, обеспечивающих системную интеграцию новых информационных технологий в педагогическую систему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построения личностно - ориентированной педагогической системы. Информационная образовательная среда не может возникнуть стихийно. Ее формирование – это целенаправленный управленческий процесс.</a:t>
            </a:r>
          </a:p>
        </p:txBody>
      </p:sp>
    </p:spTree>
    <p:extLst>
      <p:ext uri="{BB962C8B-B14F-4D97-AF65-F5344CB8AC3E}">
        <p14:creationId xmlns:p14="http://schemas.microsoft.com/office/powerpoint/2010/main" xmlns="" val="13688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608" y="895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информационной культуры педагога ДОУ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208" y="1265129"/>
            <a:ext cx="11849622" cy="5436296"/>
          </a:xfrm>
        </p:spPr>
        <p:txBody>
          <a:bodyPr>
            <a:noAutofit/>
          </a:bodyPr>
          <a:lstStyle/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информационной культуры педагога ДОУ – залог повышения уровня профессиональной компетенции, как фактора повышения качества образования. Уровень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информационной культуры педагога определяется: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знаниями об информации, информационных процессах, моделях и технологиях;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во-вторых, умениями и навыками применения средств и методов обработки и анализа информации в различных видах деятельности;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умением использовать современные информационные технологии в образовательной деятельности;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в-четвертых, мировоззренческим видением окружающего мира как открытой информационной системы.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rtl="0">
              <a:buFont typeface="Wingdings" panose="05000000000000000000" pitchFamily="2" charset="2"/>
              <a:buChar char="q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занятия в ДОУ с использованием новых информационных технологий и Интернет - ресурсов требует от педагога высокой степени профессиональной компетентности, а именно (и, прежде всего) информационных, аналитических, прогностических и проективных умений на этапе его подготовки, организационных и мобилизационных умений на этапе педагогической реализации.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5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 с педагогами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7734595"/>
              </p:ext>
            </p:extLst>
          </p:nvPr>
        </p:nvGraphicFramePr>
        <p:xfrm>
          <a:off x="300625" y="1528176"/>
          <a:ext cx="11724361" cy="4935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9072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16" y="189760"/>
            <a:ext cx="11661732" cy="1137999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повышение ИКТ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компетентности.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45715914"/>
              </p:ext>
            </p:extLst>
          </p:nvPr>
        </p:nvGraphicFramePr>
        <p:xfrm>
          <a:off x="212942" y="1540701"/>
          <a:ext cx="11761940" cy="5198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449">
                  <a:extLst>
                    <a:ext uri="{9D8B030D-6E8A-4147-A177-3AD203B41FA5}">
                      <a16:colId xmlns="" xmlns:a16="http://schemas.microsoft.com/office/drawing/2014/main" val="3536591076"/>
                    </a:ext>
                  </a:extLst>
                </a:gridCol>
                <a:gridCol w="8126491">
                  <a:extLst>
                    <a:ext uri="{9D8B030D-6E8A-4147-A177-3AD203B41FA5}">
                      <a16:colId xmlns="" xmlns:a16="http://schemas.microsoft.com/office/drawing/2014/main" val="2820831398"/>
                    </a:ext>
                  </a:extLst>
                </a:gridCol>
              </a:tblGrid>
              <a:tr h="372894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8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97421"/>
                  </a:ext>
                </a:extLst>
              </a:tr>
              <a:tr h="928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педагогов.</a:t>
                      </a:r>
                      <a:endParaRPr lang="ru-RU" sz="18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уровня ИКТ-компетентности педагога, трудностей в использовании ИКТ в образовательном процессе.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89626441"/>
                  </a:ext>
                </a:extLst>
              </a:tr>
              <a:tr h="3896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«Возможности ИКТ в обучении дошкольников»</a:t>
                      </a:r>
                      <a:endParaRPr lang="ru-RU" sz="18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класс: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«Создание обучающих игр средствами «</a:t>
                      </a:r>
                      <a:r>
                        <a:rPr lang="ru-RU" sz="180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Рower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»;</a:t>
                      </a:r>
                      <a:r>
                        <a:rPr lang="ru-RU" sz="1800" b="1" i="0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«Создание управляющих кнопок» в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презентации.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еминары </a:t>
                      </a:r>
                      <a:r>
                        <a:rPr lang="ru-RU" sz="1800" i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практикумы: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Условия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реализации </a:t>
                      </a:r>
                      <a:r>
                        <a:rPr lang="en-US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компетентности педагога в процессе образовательной деятельности с детьми дошкольного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возраста: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дошкольного образования в цифровой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среде;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Особенности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использования информационно-компьютерных технологий в образовательном процессе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ДОУ. </a:t>
                      </a:r>
                      <a:endParaRPr lang="ru-RU" sz="18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</a:t>
                      </a:r>
                      <a:r>
                        <a:rPr lang="ru-RU" sz="1800" i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педагогов </a:t>
                      </a:r>
                      <a:r>
                        <a:rPr lang="ru-RU" sz="1800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ДОУ: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интерактивных дидактических игр для детей дошкольного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возраста;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Разработке </a:t>
                      </a:r>
                      <a:r>
                        <a:rPr lang="ru-RU" sz="180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 в онлайн </a:t>
                      </a:r>
                      <a:r>
                        <a:rPr lang="ru-RU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конструкторах:</a:t>
                      </a:r>
                      <a:r>
                        <a:rPr lang="en-US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learningapps.org</a:t>
                      </a:r>
                      <a:r>
                        <a:rPr lang="en-US" sz="180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https://www.tinytap.com/</a:t>
                      </a:r>
                      <a:r>
                        <a:rPr lang="ru-RU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en-US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 </a:t>
                      </a:r>
                      <a:r>
                        <a:rPr lang="en-US" sz="1800" i="0" u="sng" kern="1200" dirty="0" err="1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wordwall</a:t>
                      </a:r>
                      <a:r>
                        <a:rPr lang="ru-RU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i="0" u="sng" kern="1200" dirty="0" smtClean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net</a:t>
                      </a:r>
                      <a:r>
                        <a:rPr lang="ru-RU" sz="1800" b="1" i="0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i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1387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0856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ня\Pictures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835" y="1"/>
            <a:ext cx="121968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786" y="1"/>
            <a:ext cx="11899726" cy="1690687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направленные на повышение ИКТ – компетентности.</a:t>
            </a:r>
            <a: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0124297"/>
              </p:ext>
            </p:extLst>
          </p:nvPr>
        </p:nvGraphicFramePr>
        <p:xfrm>
          <a:off x="228599" y="1298111"/>
          <a:ext cx="11693141" cy="556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236">
                  <a:extLst>
                    <a:ext uri="{9D8B030D-6E8A-4147-A177-3AD203B41FA5}">
                      <a16:colId xmlns="" xmlns:a16="http://schemas.microsoft.com/office/drawing/2014/main" val="3536591076"/>
                    </a:ext>
                  </a:extLst>
                </a:gridCol>
                <a:gridCol w="7423905">
                  <a:extLst>
                    <a:ext uri="{9D8B030D-6E8A-4147-A177-3AD203B41FA5}">
                      <a16:colId xmlns="" xmlns:a16="http://schemas.microsoft.com/office/drawing/2014/main" val="3550177511"/>
                    </a:ext>
                  </a:extLst>
                </a:gridCol>
              </a:tblGrid>
              <a:tr h="10162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«Использование ИКТ для формирования портфолио» </a:t>
                      </a:r>
                      <a:endParaRPr lang="ru-RU" sz="20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1.Создание слайда с диаграммой и таблицей 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2.Мастер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«Создание электронного портфолио в программе </a:t>
                      </a: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Рower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9626441"/>
                  </a:ext>
                </a:extLst>
              </a:tr>
              <a:tr h="4336951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«Возможности ИКТ в социальном партнерстве с родителями воспитанников»</a:t>
                      </a:r>
                      <a:endParaRPr lang="ru-RU" sz="2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20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Publisher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(создание буклетов, визитки для своей группы)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викторины для детей и родителей, размещение в группе ВК.</a:t>
                      </a:r>
                    </a:p>
                    <a:p>
                      <a:pPr lvl="0" algn="just" rtl="0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ZOOM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платформы (для проведения консультаций, родительских собраний)</a:t>
                      </a:r>
                    </a:p>
                    <a:p>
                      <a:pPr lvl="0" algn="just" rtl="0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анкетирования на платформе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Google Forms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rtl="0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и ведение групп для родителей во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ВКонтакте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в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Telegram</a:t>
                      </a:r>
                    </a:p>
                    <a:p>
                      <a:pPr lvl="0" algn="just" rtl="0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челленджей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социальных сетях с использованием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хештегов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rtl="0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Облачные технологии</a:t>
                      </a:r>
                    </a:p>
                    <a:p>
                      <a:pPr lvl="0" algn="just" rtl="0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видеофильмов с использованием программ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InShot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Movie Maker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др.</a:t>
                      </a:r>
                      <a:endParaRPr lang="ru-RU" sz="20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1387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207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1374</Words>
  <Application>Microsoft Office PowerPoint</Application>
  <PresentationFormat>Произвольный</PresentationFormat>
  <Paragraphs>109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Актуальность</vt:lpstr>
      <vt:lpstr>Новизна  </vt:lpstr>
      <vt:lpstr>Цель: Формирование информационной среды дошкольного учреждения</vt:lpstr>
      <vt:lpstr>Информационно образовательная среда</vt:lpstr>
      <vt:lpstr>Формирование информационной культуры педагога ДОУ</vt:lpstr>
      <vt:lpstr>Направления работы с педагогами</vt:lpstr>
      <vt:lpstr>Мероприятия, направленные на повышение ИКТ – компетентности.</vt:lpstr>
      <vt:lpstr>Мероприятия, направленные на повышение ИКТ – компетентности. </vt:lpstr>
      <vt:lpstr>Мероприятия, направленные на повышение ИКТ – компетентности.</vt:lpstr>
      <vt:lpstr>Мероприятия, направленные на повышение ИКТ – компетентности</vt:lpstr>
      <vt:lpstr>Результативность</vt:lpstr>
      <vt:lpstr>Результативность</vt:lpstr>
      <vt:lpstr>Результаты анкетирование педагогов.  Цель: выявление уровня ИКТ-компетентности педагога, трудностей в использовании ИКТ в образовательном процессе. </vt:lpstr>
      <vt:lpstr>Результаты диагностики контрольной группы детей.  Критерии по которым оценивались дети: познание, наглядно-образное мышление, волевые качества.</vt:lpstr>
      <vt:lpstr>Вывод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</dc:creator>
  <cp:lastModifiedBy>user</cp:lastModifiedBy>
  <cp:revision>74</cp:revision>
  <dcterms:created xsi:type="dcterms:W3CDTF">2022-10-16T10:44:58Z</dcterms:created>
  <dcterms:modified xsi:type="dcterms:W3CDTF">2022-10-31T07:37:28Z</dcterms:modified>
</cp:coreProperties>
</file>