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4" r:id="rId3"/>
    <p:sldId id="270" r:id="rId4"/>
    <p:sldId id="307" r:id="rId5"/>
    <p:sldId id="306" r:id="rId6"/>
    <p:sldId id="292" r:id="rId7"/>
    <p:sldId id="300" r:id="rId8"/>
    <p:sldId id="293" r:id="rId9"/>
    <p:sldId id="304" r:id="rId10"/>
    <p:sldId id="305" r:id="rId11"/>
    <p:sldId id="261" r:id="rId12"/>
    <p:sldId id="309" r:id="rId13"/>
    <p:sldId id="310" r:id="rId14"/>
    <p:sldId id="296" r:id="rId15"/>
    <p:sldId id="30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0000"/>
    <a:srgbClr val="FF1D1D"/>
    <a:srgbClr val="960000"/>
    <a:srgbClr val="FFFF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4" autoAdjust="0"/>
    <p:restoredTop sz="94660"/>
  </p:normalViewPr>
  <p:slideViewPr>
    <p:cSldViewPr>
      <p:cViewPr varScale="1">
        <p:scale>
          <a:sx n="69" d="100"/>
          <a:sy n="69" d="100"/>
        </p:scale>
        <p:origin x="142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r>
              <a:rPr lang="ru-RU" sz="16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мониторинга связной речи </a:t>
            </a:r>
            <a:r>
              <a:rPr lang="ru-RU" sz="14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2021-2022 </a:t>
            </a:r>
            <a:r>
              <a:rPr lang="ru-RU" sz="1400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r>
              <a:rPr lang="ru-RU" sz="14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7.235005865621839E-3"/>
          <c:y val="7.2923273424277358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5141138319425703E-2"/>
          <c:y val="0.10145910993269122"/>
          <c:w val="0.96485886168057444"/>
          <c:h val="0.647568063008014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стартовая диагностика</c:v>
                </c:pt>
                <c:pt idx="1">
                  <c:v>итоговая диагностика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22-4771-A2A3-055A205AA8A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стартовая диагностика</c:v>
                </c:pt>
                <c:pt idx="1">
                  <c:v>итоговая диагностика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22-4771-A2A3-055A205AA8A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стартовая диагностика</c:v>
                </c:pt>
                <c:pt idx="1">
                  <c:v>итоговая диагностика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22-4771-A2A3-055A205AA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10"/>
        <c:axId val="131625728"/>
        <c:axId val="131627264"/>
      </c:barChart>
      <c:catAx>
        <c:axId val="13162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1627264"/>
        <c:crosses val="autoZero"/>
        <c:auto val="1"/>
        <c:lblAlgn val="ctr"/>
        <c:lblOffset val="100"/>
        <c:noMultiLvlLbl val="0"/>
      </c:catAx>
      <c:valAx>
        <c:axId val="1316272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162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E7996-4E60-4320-B5E7-0CCBBBD40165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0CEEF-5661-40CF-A5B2-4A4400B19A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341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Крайнем Севере обитает уникальное животное- морж. У моржа длинные белые бивни и очень толстая кожа. Под кожей прячется  большой слой жира. Жир помогает  моржу не замерзнуть в ледяной воде. В воде</a:t>
            </a:r>
            <a:r>
              <a:rPr lang="ru-RU" baseline="0" dirty="0" smtClean="0"/>
              <a:t> морж плавает и ищет питание. Питается он морскими улитками, червями , рыбой.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0CEEF-5661-40CF-A5B2-4A4400B19AB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02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va_nuks@mail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3542" y="245850"/>
            <a:ext cx="8640960" cy="62646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0" name="Picture 6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2" cstate="print"/>
          <a:srcRect l="5560" t="54200"/>
          <a:stretch>
            <a:fillRect/>
          </a:stretch>
        </p:blipFill>
        <p:spPr bwMode="auto">
          <a:xfrm>
            <a:off x="84044" y="3911594"/>
            <a:ext cx="3992841" cy="2563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Горизонтальный свиток 13"/>
          <p:cNvSpPr/>
          <p:nvPr/>
        </p:nvSpPr>
        <p:spPr>
          <a:xfrm>
            <a:off x="3639569" y="3657791"/>
            <a:ext cx="5298606" cy="2657129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АНДРИАНОВСКАЯ ЕЛЕНА ВАЛЕНТИНОВНА</a:t>
            </a:r>
          </a:p>
          <a:p>
            <a:pPr algn="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читель-логопед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89535242165</a:t>
            </a:r>
          </a:p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eva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_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nuks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@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mail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1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ru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БДОУ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Нюксенский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Нюксеница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3568" y="2283614"/>
            <a:ext cx="7962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«Развитие связной речи дошкольников с речевыми нарушениями через составление рассказов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цепной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структуры»</a:t>
            </a:r>
            <a:endParaRPr lang="ru-RU" sz="2400" dirty="0">
              <a:solidFill>
                <a:schemeClr val="accent3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83568" y="571885"/>
            <a:ext cx="7452827" cy="10347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Межрегиональные заочные Педагогические чтения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«ДОШКОЛЬНОЕ ОБРАЗОВАНИЕ :ВЗГЛЯД СОВРЕМЕННОГО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направление:  «Инклюзивные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в дошкольном образовании»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5959198"/>
            <a:ext cx="2956001" cy="35572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985" y="-83974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443" y="3391700"/>
            <a:ext cx="3984098" cy="12000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6400" t="3798" r="8317" b="8648"/>
          <a:stretch/>
        </p:blipFill>
        <p:spPr>
          <a:xfrm>
            <a:off x="261710" y="192272"/>
            <a:ext cx="4345088" cy="6305506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5167141" y="114017"/>
            <a:ext cx="3902909" cy="9476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Последовательность работы с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текстом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492" y="5171035"/>
            <a:ext cx="3935832" cy="111659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179372" y="5205855"/>
            <a:ext cx="43873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с опорой на картинки самостоятельно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пересказывает текст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410" y="1230916"/>
            <a:ext cx="1362538" cy="463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939" y="4884006"/>
            <a:ext cx="1281111" cy="4633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410" y="3045277"/>
            <a:ext cx="1331640" cy="463336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5569948" y="1636183"/>
            <a:ext cx="3500102" cy="11937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читает текст во второй раз. Ребенок следит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опорным картинкам и стрелкам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29039" y="3412987"/>
            <a:ext cx="3964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задает вопросы к каждому предложению по порядку.  Ребенок отвечает полным предложением,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следя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картинкам и стрелкам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69759" y="3021859"/>
            <a:ext cx="100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969759" y="4882689"/>
            <a:ext cx="100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4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390442" y="1234916"/>
            <a:ext cx="1447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 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</a:p>
          <a:p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2919" y="2712487"/>
            <a:ext cx="792549" cy="79254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4779" y="4487642"/>
            <a:ext cx="792549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1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140" y="34271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339752" y="260648"/>
            <a:ext cx="3656342" cy="10081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и упражнения при работе с текстом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8046486" y="5593653"/>
            <a:ext cx="792480" cy="792480"/>
            <a:chOff x="4846320" y="2338832"/>
            <a:chExt cx="792480" cy="79248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2" name="Стрелка вниз 21"/>
            <p:cNvSpPr/>
            <p:nvPr/>
          </p:nvSpPr>
          <p:spPr>
            <a:xfrm>
              <a:off x="4846320" y="2338832"/>
              <a:ext cx="792480" cy="792480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Стрелка вниз 4"/>
            <p:cNvSpPr txBox="1"/>
            <p:nvPr/>
          </p:nvSpPr>
          <p:spPr>
            <a:xfrm>
              <a:off x="5024628" y="2338832"/>
              <a:ext cx="435864" cy="5963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</p:grpSp>
      <p:sp>
        <p:nvSpPr>
          <p:cNvPr id="17" name="Скругленный прямоугольник 16"/>
          <p:cNvSpPr/>
          <p:nvPr/>
        </p:nvSpPr>
        <p:spPr>
          <a:xfrm>
            <a:off x="323527" y="1685305"/>
            <a:ext cx="4175409" cy="47008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Предложить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отобрать из ряда картинок, представленных на доске, только те, которые относятся к данному рассказу.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асположить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 в последовательности содержания рассказа.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Отбирая предметные картинки к каждому предложению, дети восстанавливают сюжет рассказа и составляют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схему.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Восстановить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заданный порядок картинок по памяти ("Предложения "рассыпались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")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исправить ошибку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расположении картинок ("Предложения "перепутались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")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"пропавшей" картинки в ряду других ("Потерялось слово в предложении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")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лишнюю картинку (лишнее слово в предложении).</a:t>
            </a:r>
          </a:p>
          <a:p>
            <a:pPr>
              <a:spcAft>
                <a:spcPts val="0"/>
              </a:spcAft>
            </a:pPr>
            <a:endParaRPr lang="ru-RU" sz="15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32921" y="2215841"/>
            <a:ext cx="4286118" cy="41614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«Будь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внимателен»                   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называет слова. Дети, услышав слово из прочитанного текста, хлопают в ладоши.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Объяснялки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Словарная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уточнению значений сложных или незнакомых слов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словечко» </a:t>
            </a:r>
          </a:p>
          <a:p>
            <a:pPr lvl="0" algn="just"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Вспомнить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 – стрелку в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предложении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глагол)</a:t>
            </a:r>
          </a:p>
          <a:p>
            <a:pPr lvl="0" algn="just"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слово – действие еще можно сказать, подобрать.</a:t>
            </a:r>
          </a:p>
          <a:p>
            <a:pPr marL="285750" lvl="0" indent="-28575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«Замени слово»</a:t>
            </a:r>
          </a:p>
          <a:p>
            <a:pPr lvl="0" algn="just"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Подобрать местоимение или обобщающее слово объекту.( Белка-она, зверек и т.д.)</a:t>
            </a:r>
          </a:p>
          <a:p>
            <a:pPr lvl="0" algn="just">
              <a:lnSpc>
                <a:spcPct val="100000"/>
              </a:lnSpc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152" y="237844"/>
            <a:ext cx="2019506" cy="22998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8589" y="5481603"/>
            <a:ext cx="42816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419" y="-94171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613236" y="277366"/>
            <a:ext cx="4394111" cy="66244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Пособие «Придумай рассказ»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364088" y="1199170"/>
            <a:ext cx="3396319" cy="10819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из картотеки «Сложи фразу», с обратной стороны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липучка.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18589" y="5481603"/>
            <a:ext cx="42816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02410" y="1217175"/>
            <a:ext cx="4006418" cy="12571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Планшет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нарисованными стрелками, которые  обозначают глагольные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слова. Липучки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крепления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карточек с изображением объектов.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28" y="2570598"/>
            <a:ext cx="2762479" cy="3903771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0" y="2950720"/>
            <a:ext cx="2493489" cy="352364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softEdge rad="127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3923" y="4278108"/>
            <a:ext cx="1594594" cy="181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2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140" y="34271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475656" y="476672"/>
            <a:ext cx="4524617" cy="7168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Составление рассказа детьми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878226" y="3430646"/>
            <a:ext cx="3829203" cy="2754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ВАНЯ Ш.(6 лет)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Маме в магазине понравился большой пушистый мишка. Мишку она купила на день рождения в подарок. Подарок мама вручила дочке Маше. Маше понравился мишка и она взяла его в садик. В садике она познакомила мишку со своими друзьями.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465358"/>
            <a:ext cx="2106726" cy="2399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8589" y="5481603"/>
            <a:ext cx="42816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39552" y="1807256"/>
            <a:ext cx="3469163" cy="43774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/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43" y="1994190"/>
            <a:ext cx="2785780" cy="393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1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4792" y="831337"/>
            <a:ext cx="5817368" cy="290312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>
              <a:spcAft>
                <a:spcPts val="500"/>
              </a:spcAft>
              <a:buFont typeface="+mj-lt"/>
              <a:buAutoNum type="arabicPeriod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Дети на вопросы по содержанию текста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отвечают полным, развернутым ответом.</a:t>
            </a:r>
          </a:p>
          <a:p>
            <a:pPr marL="342900" lvl="0" indent="-342900">
              <a:spcAft>
                <a:spcPts val="500"/>
              </a:spcAft>
              <a:buFont typeface="+mj-lt"/>
              <a:buAutoNum type="arabicPeriod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Передают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содержание текста связно, не пропуская предложения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>
              <a:spcAft>
                <a:spcPts val="500"/>
              </a:spcAft>
              <a:buFont typeface="+mj-lt"/>
              <a:buAutoNum type="arabicPeriod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Детям доступно самостоятельное использование знакомых графических схем, расширение предложений за счет прилагательных, использование местоимений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9652" y="160280"/>
            <a:ext cx="3456384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Результативность</a:t>
            </a:r>
            <a:endParaRPr lang="ru-RU" sz="24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0" y="3743615"/>
            <a:ext cx="2577553" cy="3129206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699792" y="4028769"/>
            <a:ext cx="6309540" cy="251827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spcAft>
                <a:spcPts val="500"/>
              </a:spcAf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Применение данной технологии позволяет облегчить и оптимизировать работу по развитию связной речи. 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500"/>
              </a:spcAft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Использование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текстов цепной структуры развивает не только связную речь, но и память, внимание, мышление, что в свою очередь положительно влияет на готовность ребёнка к обучению в школе.</a:t>
            </a:r>
            <a:endParaRPr lang="ru-RU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86497268"/>
              </p:ext>
            </p:extLst>
          </p:nvPr>
        </p:nvGraphicFramePr>
        <p:xfrm>
          <a:off x="6215074" y="285728"/>
          <a:ext cx="3924944" cy="4292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830" y="1377931"/>
            <a:ext cx="292633" cy="384081"/>
          </a:xfrm>
          <a:prstGeom prst="rect">
            <a:avLst/>
          </a:prstGeom>
          <a:solidFill>
            <a:schemeClr val="accent1">
              <a:alpha val="6000"/>
            </a:schemeClr>
          </a:solidFill>
        </p:spPr>
      </p:pic>
      <p:sp>
        <p:nvSpPr>
          <p:cNvPr id="20" name="Скругленный прямоугольник 19"/>
          <p:cNvSpPr/>
          <p:nvPr/>
        </p:nvSpPr>
        <p:spPr>
          <a:xfrm>
            <a:off x="310792" y="2655947"/>
            <a:ext cx="288031" cy="403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60000">
                <a:alpha val="98039"/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10792" y="2006551"/>
            <a:ext cx="294671" cy="3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9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95536" y="1556792"/>
            <a:ext cx="7920880" cy="48313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Бардышева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Т.Ю. Связанные одной цепью. Логопедический материал. Рассказы цепной структуры. – М.  Карапуз, 2003.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Воробьёва В.К. Методика развития связной речи у детей с системным недоразвитием речи: учеб пособие  - М.: АСТ: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Астрель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Транзиткнига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2006.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Глухов В.П. Формирование связной речи детей дошкольного возраста с общим речевым недоразвитием.- М.: АРКТИ, 2002.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Дорошенко О.Ю.,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Комиссарова С.А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«Развитие связной речи дошкольников на материале текстов цепной структуры» - СПб Детство-Пресс, 2016.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Комиссарова С.А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«Развитие связной речи дошкольников на материале текстов цепной структуры» - СПб Детство-пресс, 2017.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Филичева Т.Б. Особенности формирования речи детей дошкольного возраста.- М., Айрис-Пресс 1999</a:t>
            </a:r>
            <a:endParaRPr lang="ru-RU" sz="4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3" y="10826"/>
            <a:ext cx="2209115" cy="208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1475656" y="562861"/>
            <a:ext cx="3888432" cy="5618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Библиография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32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296652"/>
            <a:ext cx="8784976" cy="6264696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 ДО определяет «Речевое развитие» как приоритетное направление. Ребенок с хорошо развитой речью – </a:t>
            </a:r>
            <a:endParaRPr lang="ru-RU" sz="22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успешный ребенок!</a:t>
            </a:r>
          </a:p>
          <a:p>
            <a:endParaRPr lang="ru-RU" sz="22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Связная 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 как бы вбирает в себя все достижения ребёнка в овладении родным языком. По тому, как дети строят связное высказывание, можно судить об уровне их речевого развития. </a:t>
            </a:r>
            <a:endParaRPr lang="ru-RU" sz="2200" b="1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835696" y="910403"/>
            <a:ext cx="3888432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ктуальность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9" descr="ff962c65118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0252" y="480277"/>
            <a:ext cx="1512168" cy="188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l="25822" b="75850"/>
          <a:stretch>
            <a:fillRect/>
          </a:stretch>
        </p:blipFill>
        <p:spPr bwMode="auto">
          <a:xfrm>
            <a:off x="2267744" y="4673014"/>
            <a:ext cx="4632042" cy="199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9477" y="872716"/>
            <a:ext cx="4355976" cy="511256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дошкольников логопатов нарушения связной речи являются характерными и ярко выраженными.</a:t>
            </a:r>
          </a:p>
          <a:p>
            <a:pPr algn="ctr"/>
            <a:r>
              <a:rPr lang="ru-RU" sz="19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передачи причинно- следственных, временных  связей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нарушение последовательности и пропуск слов в предложении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однотипных простых синтаксических конструкций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аграмматизмы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построении фраз.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119" y="275283"/>
            <a:ext cx="3942692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роблема</a:t>
            </a:r>
            <a:endParaRPr lang="ru-RU" sz="2400" b="1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7705" y="1412623"/>
            <a:ext cx="4256412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овизна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15324" y="1996945"/>
            <a:ext cx="4541174" cy="453212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«Цепная структура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высказывания» в развитии связной  речи дошкольников.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текстов цепной структуры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источником обучения  первоначальным навыкам связного высказывания.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980728"/>
            <a:ext cx="8784976" cy="51125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развития связной речи через использование цепного текста.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анализировать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вопросов и ответов;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пересказа текста цепной структуры с опорой на графическую схему;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передавать содержание текста связно, последовательно, выразительно;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грамматический строй речи;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умении громко и четко произносить слова, отвечать на вопросы полным предложением.</a:t>
            </a:r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06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-21363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357" y="1643263"/>
            <a:ext cx="1514843" cy="21301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r="1735" b="2145"/>
          <a:stretch/>
        </p:blipFill>
        <p:spPr>
          <a:xfrm>
            <a:off x="5940152" y="1259592"/>
            <a:ext cx="1613804" cy="2271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-1" t="-1" r="1840" b="2819"/>
          <a:stretch/>
        </p:blipFill>
        <p:spPr>
          <a:xfrm>
            <a:off x="6804248" y="1017394"/>
            <a:ext cx="1571424" cy="21991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/>
          <a:srcRect r="1551" b="2791"/>
          <a:stretch/>
        </p:blipFill>
        <p:spPr>
          <a:xfrm>
            <a:off x="7553956" y="672608"/>
            <a:ext cx="1506264" cy="21023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/>
          <a:srcRect r="2465" b="4084"/>
          <a:stretch/>
        </p:blipFill>
        <p:spPr>
          <a:xfrm>
            <a:off x="2574298" y="3679323"/>
            <a:ext cx="2250812" cy="31287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/>
          <a:srcRect l="1551" b="4731"/>
          <a:stretch/>
        </p:blipFill>
        <p:spPr>
          <a:xfrm>
            <a:off x="266116" y="3679323"/>
            <a:ext cx="2308181" cy="3157314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>
            <a:off x="5320972" y="4267418"/>
            <a:ext cx="3612945" cy="2163999"/>
          </a:xfrm>
          <a:prstGeom prst="round2Same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основу своей работы я применила опыт работы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Светланы Александровны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Комиссаровой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пособии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автора к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тексту дается сюжетная картинка, а также вопросы и опорные схемы с предметными картинками для пересказа.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4032" y="826466"/>
            <a:ext cx="4781078" cy="2242494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обучению детей первоначальным навыкам связного высказывания была предложена кандидатом педагогических наук В.К. Воробьёвой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1989 году.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она находит своё отражение в работах многих современных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авторов: таких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Бардышева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Т.Ю.,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Арбекова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Н.Е., Дорошенко О.Ю., Комиссарова С.А., Гордеева Т.В., Губанова М.В. и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11960" y="90300"/>
            <a:ext cx="4718128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Методическая литература</a:t>
            </a:r>
            <a:endParaRPr lang="ru-RU" sz="2400" b="1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89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196751"/>
            <a:ext cx="8712968" cy="542891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67744" y="1628800"/>
            <a:ext cx="6624736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Picture 3" descr="D:\РАБОЧИЙ стол -2013\КЛЁВЫЕ картинки\profess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362" y="4399369"/>
            <a:ext cx="1698650" cy="2304256"/>
          </a:xfrm>
          <a:prstGeom prst="rect">
            <a:avLst/>
          </a:prstGeom>
          <a:noFill/>
        </p:spPr>
      </p:pic>
      <p:sp>
        <p:nvSpPr>
          <p:cNvPr id="20" name="Овал 19"/>
          <p:cNvSpPr/>
          <p:nvPr/>
        </p:nvSpPr>
        <p:spPr>
          <a:xfrm rot="20882413">
            <a:off x="7189563" y="2438306"/>
            <a:ext cx="549171" cy="5219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С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291953">
            <a:off x="4775813" y="5956239"/>
            <a:ext cx="640808" cy="59179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А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 rot="20732323">
            <a:off x="8040973" y="2773797"/>
            <a:ext cx="549709" cy="498988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М</a:t>
            </a:r>
            <a:endParaRPr lang="ru-RU" sz="20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08910" y="270482"/>
            <a:ext cx="4431656" cy="5040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такое цепная связь?</a:t>
            </a:r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275362" y="1045020"/>
            <a:ext cx="6405861" cy="3541873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сцепление предложений; непрерывное движение мысли от одного предложения к другому осуществляется через повтор выделяемого в предыдущем предложении слова и развертывании его в последующем.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2680876" y="4073713"/>
            <a:ext cx="6405861" cy="2159543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таких текстах, как правило, новое предложение начинается с того же слова, которым закончилось предыдущее.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0399" y="-103860"/>
            <a:ext cx="2397443" cy="226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5891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9512" y="1465874"/>
            <a:ext cx="8784976" cy="511256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71599" y="477912"/>
            <a:ext cx="5311597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редметно 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графическая схема</a:t>
            </a:r>
            <a:endParaRPr lang="ru-RU" sz="2400" b="1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90075" y="1695590"/>
            <a:ext cx="4392488" cy="46531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       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             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лица, о которых говорится в рассказе,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помещены в квадраты слева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справа,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показывает взаимосвязь между ними.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Новое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 начинается с того же слова, которым закончилось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предыдущее.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Стрелки между квадратами обозначают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глагольные слова, раскрывающие, что случилось с данным предметом и показывает связь между словами в предложении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Стрелки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показывают связь между предложениями.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83478" y="2030093"/>
            <a:ext cx="9144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68497" y="2051946"/>
            <a:ext cx="9144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5679" y="3427360"/>
            <a:ext cx="9144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71212" y="3414597"/>
            <a:ext cx="9144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79655" y="4824930"/>
            <a:ext cx="9144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9649" y="4848409"/>
            <a:ext cx="9144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1545606" y="35580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1557648" y="511308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1545606" y="226301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4888909" y="4163162"/>
            <a:ext cx="631131" cy="284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838238" y="2051946"/>
            <a:ext cx="459500" cy="5076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1236922" y="2957906"/>
            <a:ext cx="1434290" cy="4694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1414049" y="5789288"/>
            <a:ext cx="1434290" cy="4694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1397259" y="4415576"/>
            <a:ext cx="1434290" cy="4694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738737" y="5701974"/>
            <a:ext cx="65850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Овал 2"/>
          <p:cNvSpPr/>
          <p:nvPr/>
        </p:nvSpPr>
        <p:spPr>
          <a:xfrm>
            <a:off x="2939238" y="2263019"/>
            <a:ext cx="427148" cy="37389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78928" y="3668751"/>
            <a:ext cx="427148" cy="37389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668550" y="2216344"/>
            <a:ext cx="647903" cy="467243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Крест 13"/>
          <p:cNvSpPr/>
          <p:nvPr/>
        </p:nvSpPr>
        <p:spPr>
          <a:xfrm>
            <a:off x="2864369" y="3625044"/>
            <a:ext cx="599399" cy="461307"/>
          </a:xfrm>
          <a:prstGeom prst="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Крест 26"/>
          <p:cNvSpPr/>
          <p:nvPr/>
        </p:nvSpPr>
        <p:spPr>
          <a:xfrm>
            <a:off x="665432" y="5108916"/>
            <a:ext cx="599399" cy="461307"/>
          </a:xfrm>
          <a:prstGeom prst="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2804616" y="4963979"/>
            <a:ext cx="642161" cy="606244"/>
          </a:xfrm>
          <a:prstGeom prst="star5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9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980728"/>
            <a:ext cx="8712968" cy="56886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3390" y="434654"/>
            <a:ext cx="2240910" cy="211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2267744" y="1628800"/>
            <a:ext cx="6624736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Picture 3" descr="D:\РАБОЧИЙ стол -2013\КЛЁВЫЕ картинки\professo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889" y="4149079"/>
            <a:ext cx="1698650" cy="2304256"/>
          </a:xfrm>
          <a:prstGeom prst="rect">
            <a:avLst/>
          </a:prstGeom>
          <a:noFill/>
        </p:spPr>
      </p:pic>
      <p:sp>
        <p:nvSpPr>
          <p:cNvPr id="19" name="Овал 18"/>
          <p:cNvSpPr/>
          <p:nvPr/>
        </p:nvSpPr>
        <p:spPr>
          <a:xfrm rot="1114218">
            <a:off x="5206976" y="322626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4692126" y="815940"/>
            <a:ext cx="549171" cy="5219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С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12590" y="254713"/>
            <a:ext cx="2514773" cy="5040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епная связь</a:t>
            </a:r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3275975" y="3460860"/>
            <a:ext cx="3888431" cy="1590614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иллюстрации цепной связи и упрощения процесса создания текстов нужно подобрать изображения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4773962" y="4689028"/>
            <a:ext cx="3888431" cy="197821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таких текстов облегчает процесс программирования каждого отдельного высказывания и рассказа в целом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1868361" y="2187066"/>
            <a:ext cx="3888431" cy="1590614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средства связи: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-лексические повторы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-лексические и текстовые синонимы, местоимения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Горизонтальный свиток 16"/>
          <p:cNvSpPr/>
          <p:nvPr/>
        </p:nvSpPr>
        <p:spPr>
          <a:xfrm>
            <a:off x="488554" y="1040865"/>
            <a:ext cx="3666901" cy="1448724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Считается наиболее простым  способом соединения предложений в тексте.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69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529" y="3068960"/>
            <a:ext cx="2591025" cy="2950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8484" t="30785" r="8162" b="25538"/>
          <a:stretch/>
        </p:blipFill>
        <p:spPr>
          <a:xfrm>
            <a:off x="54330" y="1858384"/>
            <a:ext cx="6342726" cy="4698035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5322960" y="162707"/>
            <a:ext cx="3563888" cy="10340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Последовательность работы с текстом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995924" y="5483469"/>
            <a:ext cx="3890924" cy="11806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читает текст, затем просит на сюжетной картинке показать все предметы, о которых он читал. Уточнение сложных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045" y="5355201"/>
            <a:ext cx="1150646" cy="463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67765" y="5355201"/>
            <a:ext cx="107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этап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939" y="1359668"/>
            <a:ext cx="2223150" cy="78206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Рассказ МОРЖ</a:t>
            </a:r>
          </a:p>
        </p:txBody>
      </p:sp>
    </p:spTree>
    <p:extLst>
      <p:ext uri="{BB962C8B-B14F-4D97-AF65-F5344CB8AC3E}">
        <p14:creationId xmlns:p14="http://schemas.microsoft.com/office/powerpoint/2010/main" val="34308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2637</TotalTime>
  <Words>1154</Words>
  <Application>Microsoft Office PowerPoint</Application>
  <PresentationFormat>Экран (4:3)</PresentationFormat>
  <Paragraphs>119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Georgia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132</dc:creator>
  <cp:lastModifiedBy>RePack by Diakov</cp:lastModifiedBy>
  <cp:revision>282</cp:revision>
  <dcterms:created xsi:type="dcterms:W3CDTF">2017-04-21T22:11:46Z</dcterms:created>
  <dcterms:modified xsi:type="dcterms:W3CDTF">2022-10-29T20:38:04Z</dcterms:modified>
</cp:coreProperties>
</file>