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68" r:id="rId4"/>
    <p:sldId id="279" r:id="rId5"/>
    <p:sldId id="272" r:id="rId6"/>
    <p:sldId id="258" r:id="rId7"/>
    <p:sldId id="274" r:id="rId8"/>
    <p:sldId id="278" r:id="rId9"/>
    <p:sldId id="275" r:id="rId10"/>
    <p:sldId id="27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A7F"/>
    <a:srgbClr val="CDFFCD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F02C-1496-41AD-977C-95D6E5706262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456C-8011-41FC-9B1A-024BEC925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547" y="936"/>
            <a:chExt cx="14724" cy="10368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flipH="1">
              <a:off x="547" y="936"/>
              <a:ext cx="7380" cy="10368"/>
            </a:xfrm>
            <a:prstGeom prst="rect">
              <a:avLst/>
            </a:prstGeom>
            <a:gradFill rotWithShape="0">
              <a:gsLst>
                <a:gs pos="0">
                  <a:srgbClr val="CDEA9A">
                    <a:gamma/>
                    <a:tint val="0"/>
                    <a:invGamma/>
                  </a:srgbClr>
                </a:gs>
                <a:gs pos="100000">
                  <a:srgbClr val="CDEA9A"/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flipH="1">
              <a:off x="7927" y="936"/>
              <a:ext cx="7344" cy="10368"/>
            </a:xfrm>
            <a:prstGeom prst="rect">
              <a:avLst/>
            </a:prstGeom>
            <a:gradFill rotWithShape="0">
              <a:gsLst>
                <a:gs pos="0">
                  <a:srgbClr val="CDEA9A"/>
                </a:gs>
                <a:gs pos="100000">
                  <a:srgbClr val="CDEA9A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auto">
          <a:xfrm>
            <a:off x="1331640" y="4797152"/>
            <a:ext cx="7812360" cy="2060848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D:\Рабочий стол\57889646a4e03f6a13c13b82d96c8f58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636912"/>
            <a:ext cx="3204963" cy="3212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3284984"/>
          </a:xfrm>
        </p:spPr>
        <p:txBody>
          <a:bodyPr anchor="ctr"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«Технология «Дерево знаний» в работе 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детьми старшего дошкольного возраста»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0" y="5517233"/>
            <a:ext cx="4972050" cy="134870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3266108" y="5517232"/>
            <a:ext cx="5877892" cy="1340768"/>
          </a:xfrm>
          <a:custGeom>
            <a:avLst/>
            <a:gdLst/>
            <a:ahLst/>
            <a:cxnLst>
              <a:cxn ang="0">
                <a:pos x="0" y="1402"/>
              </a:cxn>
              <a:cxn ang="0">
                <a:pos x="6127" y="1402"/>
              </a:cxn>
              <a:cxn ang="0">
                <a:pos x="3298" y="27"/>
              </a:cxn>
              <a:cxn ang="0">
                <a:pos x="0" y="1402"/>
              </a:cxn>
            </a:cxnLst>
            <a:rect l="0" t="0" r="r" b="b"/>
            <a:pathLst>
              <a:path w="6127" h="1402">
                <a:moveTo>
                  <a:pt x="0" y="1402"/>
                </a:moveTo>
                <a:cubicBezTo>
                  <a:pt x="0" y="1402"/>
                  <a:pt x="3063" y="1402"/>
                  <a:pt x="6127" y="1402"/>
                </a:cubicBezTo>
                <a:cubicBezTo>
                  <a:pt x="5811" y="969"/>
                  <a:pt x="5026" y="54"/>
                  <a:pt x="3298" y="27"/>
                </a:cubicBezTo>
                <a:cubicBezTo>
                  <a:pt x="1570" y="0"/>
                  <a:pt x="234" y="943"/>
                  <a:pt x="0" y="1402"/>
                </a:cubicBezTo>
                <a:close/>
              </a:path>
            </a:pathLst>
          </a:custGeom>
          <a:gradFill rotWithShape="1">
            <a:gsLst>
              <a:gs pos="0">
                <a:srgbClr val="71AF10"/>
              </a:gs>
              <a:gs pos="50000">
                <a:srgbClr val="54820C"/>
              </a:gs>
              <a:gs pos="100000">
                <a:srgbClr val="71AF1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Грязовецкого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 муниципального района Вологодской области</a:t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«Центр развития ребёнка- детский сад №3»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>
              <a:latin typeface="Century Schoolbook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-19124" y="5725951"/>
            <a:ext cx="631849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оспитатель:  Юрина Наталья Владимировна</a:t>
            </a:r>
          </a:p>
          <a:p>
            <a:pPr lvl="0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старший воспитатель: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Барышева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Татьяна Михайловна</a:t>
            </a:r>
          </a:p>
          <a:p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329405"/>
            <a:ext cx="9106532" cy="4921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интерактивная педагогическая технология «Дерево знаний» даёт возможность воспитанникам быть полноправными участниками образовательного процесса, получать не только готовые знания, но и стремится к самостоятельному поиску, исследованию. Дети учатся договариваться, объединяться в малые группы, выполнять задания, анализировать и давать оценку.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Основываясь на личном опыте, отметим, что применение данной технологии в образовательном процессе в сочетании с традиционными методиками повышает эффективность воспитания и обучения дошкольников.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547" y="936"/>
            <a:chExt cx="14724" cy="10368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 flipH="1">
              <a:off x="547" y="936"/>
              <a:ext cx="7380" cy="10368"/>
            </a:xfrm>
            <a:prstGeom prst="rect">
              <a:avLst/>
            </a:prstGeom>
            <a:gradFill rotWithShape="0">
              <a:gsLst>
                <a:gs pos="0">
                  <a:srgbClr val="CDEA9A">
                    <a:gamma/>
                    <a:tint val="0"/>
                    <a:invGamma/>
                  </a:srgbClr>
                </a:gs>
                <a:gs pos="100000">
                  <a:srgbClr val="CDEA9A"/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 flipH="1">
              <a:off x="7927" y="936"/>
              <a:ext cx="7344" cy="10368"/>
            </a:xfrm>
            <a:prstGeom prst="rect">
              <a:avLst/>
            </a:prstGeom>
            <a:gradFill rotWithShape="0">
              <a:gsLst>
                <a:gs pos="0">
                  <a:srgbClr val="CDEA9A"/>
                </a:gs>
                <a:gs pos="100000">
                  <a:srgbClr val="CDEA9A">
                    <a:gamma/>
                    <a:tint val="0"/>
                    <a:invGamma/>
                  </a:srgbClr>
                </a:gs>
              </a:gsLst>
              <a:lin ang="0" scaled="1"/>
            </a:gradFill>
            <a:ln w="6350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0" name="Picture 12" descr="D:\Рабочий стол\57889646a4e03f6a13c13b82d96c8f5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0"/>
            <a:ext cx="5862615" cy="587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7918" y="1700808"/>
            <a:ext cx="4824536" cy="17281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pic>
        <p:nvPicPr>
          <p:cNvPr id="9219" name="Picture 3" descr="D:\Рабочий стол\soc-deti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55976" y="4509120"/>
            <a:ext cx="4276933" cy="19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15" descr="daisies_2.png"/>
          <p:cNvPicPr/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2596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актуальным направлением в деятельности дошкольной организации является потребность в создании и применении современных педагогических  технологий, обеспечивающих в образовательном процессе формирование личности каждого ребенка, его интересов и активности. Сегодня в дошкольном образовании приоритетными являются интерактивные технологии обучения и воспитания, которые направлены на стимулирование разностороннего развития личности ребенка.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Одной из таких технологий, которую применяем в работе с воспитанниками, является «Дерево знаний». 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коммуникативных умений, навыков общения, умения договариваться, решать совместные задачи. 	Включать данную технологию можно во все образовательные области.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986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525963"/>
          </a:xfrm>
        </p:spPr>
        <p:txBody>
          <a:bodyPr>
            <a:noAutofit/>
          </a:bodyPr>
          <a:lstStyle/>
          <a:p>
            <a:pPr marL="0" indent="17463" algn="just">
              <a:buNone/>
              <a:tabLst>
                <a:tab pos="90488" algn="l"/>
              </a:tabLs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Отметим, что в каждой образовательной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ситуции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данной технологии прослеживаются четыре этапа:</a:t>
            </a:r>
          </a:p>
          <a:p>
            <a:pPr marL="457200" indent="-457200" algn="just">
              <a:buAutoNum type="arabicPeriod"/>
              <a:tabLst>
                <a:tab pos="90488" algn="l"/>
              </a:tabLst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ребята узнают о предстоящей деятельности. Здесь главной задачей является формирование интереса у воспитанников к содержанию предстоящей деятельности, осознание поставленной перед ними цели.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дети договариваются между собой, делясь на небольшие группы или работают в паре, повторяют правила сотрудничества.</a:t>
            </a:r>
          </a:p>
          <a:p>
            <a:pPr marL="450850" indent="-450850" algn="just">
              <a:buNone/>
              <a:tabLst>
                <a:tab pos="90488" algn="l"/>
              </a:tabLs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данном этапе дошкольники обсуждают предложенное задание, советуются, заполняют дерево, решают, кому отвечать, в порядке очереди, группы оглашают результаты своей работы.</a:t>
            </a:r>
          </a:p>
          <a:p>
            <a:pPr marL="450850" indent="-450850" algn="just">
              <a:buNone/>
              <a:tabLst>
                <a:tab pos="90488" algn="l"/>
              </a:tabLs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дети проверяют свои результаты, сравнивают их с поставленной целью, а так же оценивают работу в группах.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525963"/>
          </a:xfrm>
        </p:spPr>
        <p:txBody>
          <a:bodyPr>
            <a:noAutofit/>
          </a:bodyPr>
          <a:lstStyle/>
          <a:p>
            <a:pPr marL="0" indent="17463" algn="just">
              <a:buNone/>
              <a:tabLst>
                <a:tab pos="90488" algn="l"/>
              </a:tabLs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Для использования технологии «Дерево знаний» применяется демонстрационный материал, который представляет собой разнообразные схемы - карточки с предметными картинками по заданной теме на макете дерева. Ребята, объединившись в небольшие группы, выполняют задания, дети из других групп оценивают правильность ответа. Карточки могут быть самые разнообразные. </a:t>
            </a:r>
          </a:p>
          <a:p>
            <a:pPr marL="0" indent="17463">
              <a:buNone/>
              <a:tabLst>
                <a:tab pos="90488" algn="l"/>
              </a:tabLst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1100" y="2708920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5" y="3086286"/>
            <a:ext cx="288443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15" descr="daisies_2.png"/>
          <p:cNvPicPr/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464214"/>
            <a:ext cx="8784976" cy="4799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примера предлагаем разработанные этапы образовательной ситуации «Времена года».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заинтересовали детей сюрпризным моментом («Волшебное дерево просит помочь найти картинки, которые перепутал ветер»)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объединились в группы и решили, кто с кем будет работать.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выполнении заданий, где дошкольники представляли результаты работы. Остальные проверяли и исправляли ошибки.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 анализу работы и достижению поставленной цели. </a:t>
            </a:r>
            <a:r>
              <a:rPr lang="ru-RU" sz="2400" b="1" dirty="0">
                <a:solidFill>
                  <a:srgbClr val="0D0D0D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sz="2400" b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1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0" y="5013176"/>
            <a:ext cx="914400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342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образовательной ситуации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«Времена года»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5829"/>
              </p:ext>
            </p:extLst>
          </p:nvPr>
        </p:nvGraphicFramePr>
        <p:xfrm>
          <a:off x="287524" y="548680"/>
          <a:ext cx="8604956" cy="1949934"/>
        </p:xfrm>
        <a:graphic>
          <a:graphicData uri="http://schemas.openxmlformats.org/drawingml/2006/table">
            <a:tbl>
              <a:tblPr/>
              <a:tblGrid>
                <a:gridCol w="1584175"/>
                <a:gridCol w="3888432"/>
                <a:gridCol w="3132349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       Деятельность воспитателя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          Деятельность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Мотивационный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Дети,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нашего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дерева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образовалась большая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проблема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 него перепутались все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картинки, поэтому оно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стало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печальное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унылое.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Поможем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дереву?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Мотивация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детьми усвоена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Они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проявляют желание помочь дереву.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Ребята, предлагаю разделиться на группы.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сейчас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вспомним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работы в группах.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Дошкольники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делятся на пары.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0502" marR="70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834193"/>
              </p:ext>
            </p:extLst>
          </p:nvPr>
        </p:nvGraphicFramePr>
        <p:xfrm>
          <a:off x="287524" y="2636912"/>
          <a:ext cx="8568952" cy="3770525"/>
        </p:xfrm>
        <a:graphic>
          <a:graphicData uri="http://schemas.openxmlformats.org/drawingml/2006/table">
            <a:tbl>
              <a:tblPr/>
              <a:tblGrid>
                <a:gridCol w="1620180"/>
                <a:gridCol w="3888432"/>
                <a:gridCol w="3060340"/>
              </a:tblGrid>
              <a:tr h="2897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Деятельностный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Дети,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возьмите схему-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карточку соответствующего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цвета,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которая обозначает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года: белый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зима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жёлтый - весна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зелёный-лето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оранжевый-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осень.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Подберите к данной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карточке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картинки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 признаками  времен  года.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Обговорите, какие картинки 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подойдут к определённому времени года, и разместите их на ветке.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Подумайте, кто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даст ответ.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 </a:t>
                      </a:r>
                      <a:r>
                        <a:rPr lang="ru-RU" sz="13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отслеживает </a:t>
                      </a:r>
                      <a:r>
                        <a:rPr lang="ru-RU" sz="13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детей.</a:t>
                      </a:r>
                      <a:endParaRPr lang="ru-RU" sz="13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Чья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группа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готова?</a:t>
                      </a:r>
                      <a:endParaRPr lang="ru-RU" sz="13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-Проверьте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пожалуйста, себя.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Выбирают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схему-карточку.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Разбирают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задание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прикрепляют соответствующие картинки на </a:t>
                      </a: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дерево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Выступают.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Остальные слушают, высказывают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своё мнение о найденных ошибках.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Заключительный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Дети, как в думаете, помогли ли мы дереву?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300" b="1" dirty="0" smtClean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Результативно работали ваши пары?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Ребята проверяют, анализируют проделанную</a:t>
                      </a:r>
                      <a:r>
                        <a:rPr lang="ru-RU" sz="1300" b="1" baseline="0" dirty="0" smtClean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работу.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41" marR="48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15" descr="daisies_2.png"/>
          <p:cNvPicPr/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60648"/>
            <a:ext cx="8784976" cy="39610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редставляем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вашему вниманию описание игровых ситуаций по применению данной интерактивной технологии.</a:t>
            </a:r>
            <a:endParaRPr lang="ru-RU" sz="2200" b="1" dirty="0"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Например, после знакомства со сказкой «</a:t>
            </a:r>
            <a:r>
              <a:rPr lang="ru-RU" sz="2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Дюймовочка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»,  поместили  на «Дерево знаний» карточки с изображением предметов, которые встречаются в сказке и предметы, которые в сказке не встречаются. Детям дано задание, разбиться на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группы, </a:t>
            </a:r>
            <a:r>
              <a:rPr lang="ru-RU" sz="2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снять с дерева только тот предмет, который упоминается в сказке, а далее согласовать название выбранного предмета со словами: один, одна, одно. Слово один у нас расположилось на кроте, слово одна на ласточке, а одно – на  дереве с эльфами. </a:t>
            </a:r>
            <a:endParaRPr lang="ru-RU" sz="2200" b="1" dirty="0">
              <a:ea typeface="Times New Roman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381413"/>
            <a:ext cx="287999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7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329405"/>
            <a:ext cx="9106532" cy="4921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302" y="33265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Группы, договорившись между собой и придя к общему мнению, выбирают объект, на который помещают свою карточку.  Далее пары меняются местами и с помощью сигнальных карточек проверяют друг у друга выполненное задание. Если задание выполнено правильно, поднимают синюю карточку, если допущена ошибка – красную.</a:t>
            </a:r>
            <a:endParaRPr lang="ru-RU" sz="2200" b="1" dirty="0"/>
          </a:p>
        </p:txBody>
      </p:sp>
      <p:pic>
        <p:nvPicPr>
          <p:cNvPr id="11" name="Picture 1" descr="C:\Users\ДНС\Desktop\Фото для ДЕРЕВА ЗНАНИЙ\vKR74R3i8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2924944"/>
            <a:ext cx="2880000" cy="216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68" y="2625927"/>
            <a:ext cx="288236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7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3"/>
          <p:cNvSpPr>
            <a:spLocks/>
          </p:cNvSpPr>
          <p:nvPr/>
        </p:nvSpPr>
        <p:spPr bwMode="auto">
          <a:xfrm>
            <a:off x="1784350" y="5013176"/>
            <a:ext cx="7359650" cy="1852762"/>
          </a:xfrm>
          <a:custGeom>
            <a:avLst/>
            <a:gdLst/>
            <a:ahLst/>
            <a:cxnLst>
              <a:cxn ang="0">
                <a:pos x="7478" y="666"/>
              </a:cxn>
              <a:cxn ang="0">
                <a:pos x="7478" y="2632"/>
              </a:cxn>
              <a:cxn ang="0">
                <a:pos x="0" y="2632"/>
              </a:cxn>
              <a:cxn ang="0">
                <a:pos x="0" y="1602"/>
              </a:cxn>
              <a:cxn ang="0">
                <a:pos x="7478" y="666"/>
              </a:cxn>
            </a:cxnLst>
            <a:rect l="0" t="0" r="r" b="b"/>
            <a:pathLst>
              <a:path w="7478" h="2632">
                <a:moveTo>
                  <a:pt x="7478" y="666"/>
                </a:moveTo>
                <a:cubicBezTo>
                  <a:pt x="7478" y="1649"/>
                  <a:pt x="7478" y="2632"/>
                  <a:pt x="7478" y="2632"/>
                </a:cubicBezTo>
                <a:lnTo>
                  <a:pt x="0" y="2632"/>
                </a:lnTo>
                <a:cubicBezTo>
                  <a:pt x="0" y="2632"/>
                  <a:pt x="0" y="2117"/>
                  <a:pt x="0" y="1602"/>
                </a:cubicBezTo>
                <a:cubicBezTo>
                  <a:pt x="2384" y="573"/>
                  <a:pt x="4567" y="0"/>
                  <a:pt x="7478" y="666"/>
                </a:cubicBezTo>
                <a:close/>
              </a:path>
            </a:pathLst>
          </a:custGeom>
          <a:gradFill rotWithShape="1">
            <a:gsLst>
              <a:gs pos="0">
                <a:srgbClr val="87C027"/>
              </a:gs>
              <a:gs pos="100000">
                <a:srgbClr val="CDEA9A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0" y="5445225"/>
            <a:ext cx="4991100" cy="14207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77"/>
              </a:cxn>
              <a:cxn ang="0">
                <a:pos x="7290" y="1798"/>
              </a:cxn>
              <a:cxn ang="0">
                <a:pos x="0" y="0"/>
              </a:cxn>
            </a:cxnLst>
            <a:rect l="0" t="0" r="r" b="b"/>
            <a:pathLst>
              <a:path w="7290" h="1798">
                <a:moveTo>
                  <a:pt x="0" y="0"/>
                </a:moveTo>
                <a:cubicBezTo>
                  <a:pt x="0" y="888"/>
                  <a:pt x="0" y="1777"/>
                  <a:pt x="0" y="1777"/>
                </a:cubicBezTo>
                <a:cubicBezTo>
                  <a:pt x="0" y="1777"/>
                  <a:pt x="3645" y="1787"/>
                  <a:pt x="7290" y="1798"/>
                </a:cubicBezTo>
                <a:cubicBezTo>
                  <a:pt x="4455" y="538"/>
                  <a:pt x="1920" y="43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CDEA9A"/>
              </a:gs>
              <a:gs pos="100000">
                <a:srgbClr val="87C027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7" name="Picture 15" descr="daisies_2.png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0285" y="5517232"/>
            <a:ext cx="4223715" cy="1099335"/>
          </a:xfrm>
          <a:prstGeom prst="rect">
            <a:avLst/>
          </a:prstGeom>
        </p:spPr>
      </p:pic>
      <p:pic>
        <p:nvPicPr>
          <p:cNvPr id="8" name="Picture 15" descr="daisies_2.png"/>
          <p:cNvPicPr/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20683352" flipH="1">
            <a:off x="3446557" y="5536545"/>
            <a:ext cx="2283455" cy="598747"/>
          </a:xfrm>
          <a:prstGeom prst="rect">
            <a:avLst/>
          </a:prstGeom>
        </p:spPr>
      </p:pic>
      <p:pic>
        <p:nvPicPr>
          <p:cNvPr id="9" name="Picture 15" descr="daisies_2.png"/>
          <p:cNvPicPr/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12516" flipH="1">
            <a:off x="28340" y="5722842"/>
            <a:ext cx="2977901" cy="7597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329405"/>
            <a:ext cx="9106532" cy="4921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5796" y="219144"/>
            <a:ext cx="878497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закрепления правильного произношения звуков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ц, ч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определения данных звуков в слове повесили на «Дерево знаний» картинки, в названии которых присутствуют или отсутствуют эти звуки. Далее предложили детям  отыскать слова, в которых есть звуки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Ребята договорились, с кем будут работать в группе. Каждая группа выбирает картинку, в словах, которых есть заданный звук. Обсуждают выбор картинок. Договариваются, кто из будет отвечать.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закрепления видов транспорта подобрали картинки с наземными, воздушными и водными видами транспорта, которые были развешаны на дерево. Дети, разбившись на три группы, определяли, к какому виду транспорта относится каждая из картинок, и развешивали на дерево к определенному символу: коричневый - наземный вид транспорта, синий – водный, а белый - воздушный. Четвертая группа проверяла выполненное задание и оценивала с помощью сигнальных карточек результат.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538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«Технология «Дерево знаний» в работе  с детьми старшего дошкольного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ДНС</cp:lastModifiedBy>
  <cp:revision>29</cp:revision>
  <dcterms:created xsi:type="dcterms:W3CDTF">2019-02-02T12:55:36Z</dcterms:created>
  <dcterms:modified xsi:type="dcterms:W3CDTF">2022-10-31T16:43:12Z</dcterms:modified>
</cp:coreProperties>
</file>