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3" r:id="rId4"/>
    <p:sldId id="260" r:id="rId5"/>
    <p:sldId id="261" r:id="rId6"/>
    <p:sldId id="264" r:id="rId7"/>
    <p:sldId id="265" r:id="rId8"/>
    <p:sldId id="284" r:id="rId9"/>
    <p:sldId id="266" r:id="rId10"/>
    <p:sldId id="285" r:id="rId11"/>
    <p:sldId id="268" r:id="rId12"/>
    <p:sldId id="271" r:id="rId13"/>
    <p:sldId id="272" r:id="rId14"/>
    <p:sldId id="273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895"/>
    <a:srgbClr val="288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3" autoAdjust="0"/>
    <p:restoredTop sz="93449" autoAdjust="0"/>
  </p:normalViewPr>
  <p:slideViewPr>
    <p:cSldViewPr snapToGrid="0" showGuides="1">
      <p:cViewPr varScale="1">
        <p:scale>
          <a:sx n="108" d="100"/>
          <a:sy n="108" d="100"/>
        </p:scale>
        <p:origin x="942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Понимание экономических понятий</c:v>
                </c:pt>
                <c:pt idx="1">
                  <c:v>Понимание того, что взрослые работают</c:v>
                </c:pt>
                <c:pt idx="2">
                  <c:v>Отражение  в играх семейных отношений</c:v>
                </c:pt>
                <c:pt idx="3">
                  <c:v>Употребление в речи слов с экономическим значением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27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2-40AA-ACDE-A35A33A0BB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Понимание экономических понятий</c:v>
                </c:pt>
                <c:pt idx="1">
                  <c:v>Понимание того, что взрослые работают</c:v>
                </c:pt>
                <c:pt idx="2">
                  <c:v>Отражение  в играх семейных отношений</c:v>
                </c:pt>
                <c:pt idx="3">
                  <c:v>Употребление в речи слов с экономическим значением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</c:v>
                </c:pt>
                <c:pt idx="1">
                  <c:v>53</c:v>
                </c:pt>
                <c:pt idx="2">
                  <c:v>44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E2-40AA-ACDE-A35A33A0BB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Понимание экономических понятий</c:v>
                </c:pt>
                <c:pt idx="1">
                  <c:v>Понимание того, что взрослые работают</c:v>
                </c:pt>
                <c:pt idx="2">
                  <c:v>Отражение  в играх семейных отношений</c:v>
                </c:pt>
                <c:pt idx="3">
                  <c:v>Употребление в речи слов с экономическим значением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</c:v>
                </c:pt>
                <c:pt idx="1">
                  <c:v>20</c:v>
                </c:pt>
                <c:pt idx="2">
                  <c:v>35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E2-40AA-ACDE-A35A33A0B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837104"/>
        <c:axId val="316486032"/>
      </c:barChart>
      <c:catAx>
        <c:axId val="35583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6486032"/>
        <c:crosses val="autoZero"/>
        <c:auto val="1"/>
        <c:lblAlgn val="ctr"/>
        <c:lblOffset val="100"/>
        <c:noMultiLvlLbl val="0"/>
      </c:catAx>
      <c:valAx>
        <c:axId val="31648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83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D7EB2-4A8F-416F-A3B0-5400DFF0BC75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875B-4766-4751-81DA-84F4E70397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4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875B-4766-4751-81DA-84F4E70397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0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875B-4766-4751-81DA-84F4E703979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8394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6611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867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749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1707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2695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4438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543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335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7165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3127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F3D6-A1D2-401F-80EA-D46840EDE847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286B-BBDF-4C71-A48C-08245E56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4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762"/>
          <a:stretch/>
        </p:blipFill>
        <p:spPr>
          <a:xfrm>
            <a:off x="0" y="0"/>
            <a:ext cx="12192000" cy="6894513"/>
          </a:xfrm>
          <a:prstGeom prst="rect">
            <a:avLst/>
          </a:prstGeom>
        </p:spPr>
      </p:pic>
      <p:pic>
        <p:nvPicPr>
          <p:cNvPr id="2" name="Picture 4" descr="группа 5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-6151418" y="5029200"/>
            <a:ext cx="521546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9" y="0"/>
            <a:ext cx="1412509" cy="13192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909" y="2449849"/>
            <a:ext cx="11346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ПРЕДПОСЫЛОК ЭКОНОМИЧЕСКОЙ КУЛЬТУРЫ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МЛАДШИХ ДОШКОЛЬНИКОВ ЧЕРЕЗ ОБОГАЩЕНИЕ РАЗНЫХ ВИДОВ ДЕТСКОЙ ДЕЯТЕЛЬНОСТИ ЭКОНОМИЧЕСКИМ СОДЕРЖАНИЕМ</a:t>
            </a:r>
            <a:endParaRPr lang="ru-RU" sz="2800" b="1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7918" y="5360731"/>
            <a:ext cx="4888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Белоглазова Ирена Александровна, старший воспитатель;</a:t>
            </a:r>
            <a:endParaRPr lang="ru-RU" b="1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Попова Людмила Леонидовна, воспитатель</a:t>
            </a:r>
            <a:endParaRPr lang="ru-RU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7126" y="290945"/>
            <a:ext cx="107848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 127», г. Череповец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310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288" y="-16355"/>
            <a:ext cx="8357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Ситуации-разговоры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«Чудеса в кошельке», «Будьте, дети, бережливы!»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2" y="835789"/>
            <a:ext cx="3750173" cy="28126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Documents and Settings\Admin\Рабочий стол\avi\1 Новая папка\22.JPG"/>
          <p:cNvPicPr>
            <a:picLocks noChangeAspect="1" noChangeArrowheads="1"/>
          </p:cNvPicPr>
          <p:nvPr/>
        </p:nvPicPr>
        <p:blipFill rotWithShape="1">
          <a:blip r:embed="rId4" cstate="print"/>
          <a:srcRect l="460" r="1"/>
          <a:stretch/>
        </p:blipFill>
        <p:spPr bwMode="auto">
          <a:xfrm>
            <a:off x="7488639" y="707886"/>
            <a:ext cx="4219074" cy="28151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23411" y="3799131"/>
            <a:ext cx="38019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Проблемная ситуация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«Жадность к добру не ведет»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развитие умений детей думать, сравнивать и анализировать поступки сказочных героев; обогащать словарный запас словами с экономическим смыслом: дешево, дорого,  долг.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DSC07149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rcRect l="7792" t="10725" r="14286"/>
          <a:stretch>
            <a:fillRect/>
          </a:stretch>
        </p:blipFill>
        <p:spPr>
          <a:xfrm>
            <a:off x="6625857" y="3497707"/>
            <a:ext cx="3865368" cy="31329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055126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4371" y="-14136"/>
            <a:ext cx="3320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  <a:endParaRPr lang="ru-RU" sz="32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5707" y="675310"/>
            <a:ext cx="4537918" cy="41430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«МАСТЕРИЛКИН»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358" y="959425"/>
            <a:ext cx="53867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«Мастерская добрых дел»-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нравственных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качеств: бережливости, честности, ответственности.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5155" y="1098402"/>
            <a:ext cx="55723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 мастерская-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положительных качеств характера,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сплочение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коллектива,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мотивирование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на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бережное отношение к книгам, вещам.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5191" y="2918762"/>
            <a:ext cx="4291422" cy="32185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63" y="3006617"/>
            <a:ext cx="4670627" cy="35029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429804" y="3603940"/>
            <a:ext cx="3706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Книжкина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больница»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воспитание у детей положительных качеств характера, сплочение коллектива, мотивирование  детей на бережное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книгам, вещам.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4134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9" y="0"/>
            <a:ext cx="99806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7790" y="-36865"/>
            <a:ext cx="3320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  <a:endParaRPr lang="ru-RU" sz="32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2796" y="564424"/>
            <a:ext cx="4537918" cy="41430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«МАСТЕРИЛКИН»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330" y="545813"/>
            <a:ext cx="36904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Творческий проект </a:t>
            </a:r>
          </a:p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«Умелые руки»</a:t>
            </a:r>
            <a:endParaRPr lang="ru-RU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14" y="1103569"/>
            <a:ext cx="5767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Цель- формирование бережного отношения к предметам, рациональное использование вещей, бывших в употреблении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2957" y="1304240"/>
            <a:ext cx="5111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Фестиваль-конкурс в ДОО</a:t>
            </a:r>
          </a:p>
          <a:p>
            <a:pPr algn="ctr"/>
            <a:r>
              <a:rPr lang="ru-RU" sz="20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«Лэнд арт «Осенние фантазии»</a:t>
            </a:r>
            <a:endParaRPr lang="ru-RU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8334" y="2417371"/>
            <a:ext cx="21372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Цель- формирование бережного отношения к природе,  развитие умений видеть красоту результатов труда.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74" y="2130434"/>
            <a:ext cx="3364261" cy="44856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2" y="2262371"/>
            <a:ext cx="5804991" cy="43537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560078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3919" y="-101789"/>
            <a:ext cx="9120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Оценка эффективности проводимой работы</a:t>
            </a:r>
            <a:endParaRPr lang="ru-RU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423" y="646331"/>
            <a:ext cx="7550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Характеристики  и показатели развития у детей 4-5 лет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предпосылок экономической культуры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79161"/>
              </p:ext>
            </p:extLst>
          </p:nvPr>
        </p:nvGraphicFramePr>
        <p:xfrm>
          <a:off x="544137" y="1590530"/>
          <a:ext cx="11520202" cy="515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7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927">
                <a:tc>
                  <a:txBody>
                    <a:bodyPr/>
                    <a:lstStyle/>
                    <a:p>
                      <a:r>
                        <a:rPr lang="ru-RU" dirty="0" smtClean="0"/>
                        <a:t>Усвоение простейших экономических понятий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r>
                        <a:rPr lang="ru-RU" baseline="0" dirty="0" smtClean="0"/>
                        <a:t> Пон</a:t>
                      </a:r>
                      <a:r>
                        <a:rPr lang="ru-RU" dirty="0" smtClean="0"/>
                        <a:t>имание простейших экономических понятий: труд,</a:t>
                      </a:r>
                      <a:r>
                        <a:rPr lang="ru-RU" baseline="0" dirty="0" smtClean="0"/>
                        <a:t> деньги, товар.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2.Понимание того, что взрослые работают.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В играх адекватно отображает  семейные отношения.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</a:t>
                      </a:r>
                      <a:r>
                        <a:rPr lang="ru-RU" sz="1800" dirty="0" smtClean="0">
                          <a:effectLst/>
                        </a:rPr>
                        <a:t> Имеет представления о некоторых профессиях взрослых (врач, водитель, воспитатель, повар, продавец, строитель).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Знает, что за труд взрослые</a:t>
                      </a:r>
                      <a:r>
                        <a:rPr lang="ru-RU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получают зарплату.</a:t>
                      </a: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/>
                        <a:t>6. Употребляет в речи</a:t>
                      </a:r>
                      <a:r>
                        <a:rPr lang="ru-RU" baseline="0" dirty="0" smtClean="0"/>
                        <a:t>  слова с экономическим значением (</a:t>
                      </a:r>
                      <a:r>
                        <a:rPr lang="ru-RU" dirty="0" smtClean="0"/>
                        <a:t>труд,  работа,  профессия,   товар, деньги, стоимость)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322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инициативы и самостоятельности в разных видах деятельности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Объединяется со сверстниками,</a:t>
                      </a:r>
                      <a:r>
                        <a:rPr lang="ru-RU" baseline="0" dirty="0" smtClean="0"/>
                        <a:t> на основе личных симпатий участвует в проектах, коллективных делах.</a:t>
                      </a:r>
                    </a:p>
                    <a:p>
                      <a:r>
                        <a:rPr lang="ru-RU" baseline="0" dirty="0" smtClean="0"/>
                        <a:t>2. Проявляет познавательную активность  к новому.</a:t>
                      </a:r>
                    </a:p>
                    <a:p>
                      <a:r>
                        <a:rPr lang="ru-RU" baseline="0" dirty="0" smtClean="0"/>
                        <a:t>3. Проявляет интерес к труду взрослых, переносит свои знания в игру.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1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Сформированность</a:t>
                      </a:r>
                      <a:r>
                        <a:rPr lang="ru-RU" baseline="0" dirty="0" smtClean="0"/>
                        <a:t> положительных экономических привычек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/>
                        <a:t>1.Бережно относится к игрушкам, книгам, вещам.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2.Старается</a:t>
                      </a:r>
                      <a:r>
                        <a:rPr lang="ru-RU" baseline="0" dirty="0" smtClean="0"/>
                        <a:t> выполнять общепринятые правила, отрицательно реагирует на нарушения.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47922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95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073" y="0"/>
            <a:ext cx="1105592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Основной метод оценки- </a:t>
            </a:r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педагогическое наблюдение</a:t>
            </a:r>
            <a:endParaRPr lang="ru-RU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849581" y="584775"/>
            <a:ext cx="9628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ПРОЦЕНТНОЕ СООТНОШЕНИЕ УСВОЕНИЯ ДЕТЬМИ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ПРОСТЕЙШИХ ЭКОНОМИЧЕСКИХ ПОНЯТИЙ (конец года)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22484262"/>
              </p:ext>
            </p:extLst>
          </p:nvPr>
        </p:nvGraphicFramePr>
        <p:xfrm>
          <a:off x="2408380" y="1732551"/>
          <a:ext cx="9083964" cy="461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235082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1308" y="0"/>
            <a:ext cx="84097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Качественная характеристика</a:t>
            </a:r>
          </a:p>
          <a:p>
            <a:pPr algn="ctr"/>
            <a:r>
              <a:rPr lang="ru-RU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результато</a:t>
            </a: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наблюдений</a:t>
            </a:r>
            <a:endParaRPr lang="ru-RU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0466" y="1200329"/>
            <a:ext cx="9854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Дети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стали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бережно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относится к игрушкам,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книгам.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Отмечается  творческий подход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решению игровых задач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Значительно повысился интерес к труду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взрослых.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Наметилась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 в понимании взаимосвязи между трудом взрослых, деньгами и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покупками.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2725" y="3877985"/>
            <a:ext cx="8409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Практическая значимость работы</a:t>
            </a:r>
            <a:endParaRPr lang="ru-RU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9874" y="4564742"/>
            <a:ext cx="8967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Обеспечивается реализация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подхода за счет активного участия детей в процессе познания.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Выделенные блоки позволяют  наполнять экономическим содержанием разные виды деятельности детей (игровую, познавательную, трудовую).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 Используемые методы и приемы имеют ярко выраженный прикладной характер, т.к. ребенок активно «погружается» в деятельность.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9608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64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0568" y="-136933"/>
            <a:ext cx="499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1857" y="971180"/>
            <a:ext cx="4771176" cy="1213164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социально-педагогическом уровне актуальность проблемы определяется социальным заказом общества.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23741" y="2369128"/>
            <a:ext cx="4771176" cy="172751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научно-теоретическом уровне актуальность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обусловлена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тем, что в педагогической науке обсуждаются различные аспекты проблемы экономического воспитания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06786" y="4286852"/>
            <a:ext cx="4771176" cy="2406911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научно-методическом уровне актуальность исследования связана с тем, что наблюдается недостаточная научно-методическая разработанность процесса экономического воспитания детей в условиях дошкольного образовательного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048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86119" y="0"/>
            <a:ext cx="3108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Новизна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8930" y="2708945"/>
            <a:ext cx="5586389" cy="2245895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не системы специализированного изучения экономики, а  включение экономического содержания в разные виды детский деятельности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0390" y="5184371"/>
            <a:ext cx="5579096" cy="155608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занятий в увлекательной игровой форме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3234" y="923330"/>
            <a:ext cx="5579096" cy="1556084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экономического содержания в работу с детьми среднего дошкольного возраста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5314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1801" y="274856"/>
            <a:ext cx="5337103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Проявления детей:</a:t>
            </a:r>
          </a:p>
          <a:p>
            <a:pPr algn="ctr"/>
            <a:r>
              <a:rPr lang="ru-RU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(результаты наблюдения)</a:t>
            </a:r>
          </a:p>
          <a:p>
            <a:pPr algn="just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-интерес к покупкам;</a:t>
            </a:r>
          </a:p>
          <a:p>
            <a:pPr algn="just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-интерес к действиям  «купля-продажа»;</a:t>
            </a:r>
          </a:p>
          <a:p>
            <a:pPr algn="just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-знание и умение называть  некоторые профессии (продавец, врач, полицейский);</a:t>
            </a:r>
          </a:p>
          <a:p>
            <a:pPr algn="just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-поверхностные представления о том, что труд взрослых оплачивается деньгами (зарплата);</a:t>
            </a:r>
          </a:p>
          <a:p>
            <a:pPr algn="just"/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 большинство детей не знают, откуда у взрослых берутся деньги.</a:t>
            </a: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71" y="118684"/>
            <a:ext cx="4424768" cy="33185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5" y="3162594"/>
            <a:ext cx="4582759" cy="34370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15533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3689" y="-128791"/>
            <a:ext cx="19676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Цель- 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010" y="438073"/>
            <a:ext cx="112615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 предпосылок экономической культуры младших дошкольников через обогащение разных видов детской деятельности экономическим содержанием.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3689" y="1876420"/>
            <a:ext cx="218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1788" y="2774652"/>
            <a:ext cx="89447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Познакомить детей с простейшими экономическими понятиями, их значением, применением в жизни.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Способствовать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развитию положительных экономических привычек и навыков в разных видах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деятельности.</a:t>
            </a:r>
          </a:p>
          <a:p>
            <a:pPr marL="514350" indent="-514350" algn="just">
              <a:buFontTx/>
              <a:buAutoNum type="arabicPeriod"/>
            </a:pPr>
            <a:r>
              <a:rPr lang="ru-RU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уважительное отношение к труду взрослых.</a:t>
            </a:r>
            <a:endParaRPr lang="ru-RU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2373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4951" y="0"/>
            <a:ext cx="836209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6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Структурно-содержательная модель</a:t>
            </a:r>
          </a:p>
          <a:p>
            <a:pPr algn="ctr"/>
            <a:r>
              <a:rPr lang="ru-RU" sz="26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развития предпосылок экономической культуры</a:t>
            </a:r>
            <a:endParaRPr lang="ru-RU" sz="26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4701" y="978071"/>
            <a:ext cx="5951940" cy="325721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ПРЕДПОСЫЛОК ЭКОНОМИЧЕСКОЙ КУЛЬТУРЫ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395" y="1464911"/>
            <a:ext cx="2815628" cy="4143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«ИГРАЛИЯ»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8106" y="1456621"/>
            <a:ext cx="2815628" cy="4143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«ХОЧУ ВСЕ ЗНАТЬ»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16641" y="1469022"/>
            <a:ext cx="2815628" cy="41430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«МАСТЕРИЛКИН»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6146" y="2242758"/>
            <a:ext cx="2815628" cy="443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Когнитивный компонент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1591" y="2270550"/>
            <a:ext cx="2815628" cy="443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Эмоциональный компонент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51360" y="2307048"/>
            <a:ext cx="2815628" cy="4434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Поведенческий компонент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5518860" y="-2352613"/>
            <a:ext cx="262550" cy="8818078"/>
          </a:xfrm>
          <a:prstGeom prst="leftBrace">
            <a:avLst>
              <a:gd name="adj1" fmla="val 8333"/>
              <a:gd name="adj2" fmla="val 47844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146" y="2918909"/>
            <a:ext cx="2815628" cy="9016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представлений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 основных экономических категориях у детей.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1591" y="2819718"/>
            <a:ext cx="2815628" cy="1427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положительного отношения к труду взрослых, формирование таких качеств, как бережливость, честность, способность воспринимать и чувствовать эмоции.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30861" y="2880767"/>
            <a:ext cx="2815628" cy="1427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детей навыков взаимодействия со сверстниками и взрослыми, а также способности решать жизненные ситуации экономического характера.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28547" y="4397074"/>
            <a:ext cx="3958118" cy="3105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РЕАЛИЗАЦИИ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3697" y="4182355"/>
            <a:ext cx="3281919" cy="6802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Моделирование и обыгрывание ситуаций на основе литературных произведений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0419" y="4935790"/>
            <a:ext cx="1452703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201" y="4935790"/>
            <a:ext cx="175577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Сюжетно-ролевые 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игры</a:t>
            </a:r>
          </a:p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876" y="5550478"/>
            <a:ext cx="1452703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Подвижные игры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200" y="5498034"/>
            <a:ext cx="175577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Игры-путешествия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37243" y="4888434"/>
            <a:ext cx="167129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ситуации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3624" y="4861439"/>
            <a:ext cx="153228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Игровые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98629" y="5492217"/>
            <a:ext cx="167129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Проблемные</a:t>
            </a:r>
          </a:p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03623" y="5395446"/>
            <a:ext cx="153228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Ситуации-разговоры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98629" y="6096000"/>
            <a:ext cx="1671291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Виртуальные экскурсии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03623" y="5992924"/>
            <a:ext cx="1583042" cy="6460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и обсуждение прочитанного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330995" y="4517653"/>
            <a:ext cx="2115494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Мастерская добрых дел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30995" y="5772288"/>
            <a:ext cx="2115494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Творческие проекты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02107" y="5129013"/>
            <a:ext cx="2115494" cy="4436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Творческие мастерские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2658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927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8086" y="1571"/>
            <a:ext cx="33205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  <a:endParaRPr lang="ru-RU" sz="32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6169" y="977674"/>
            <a:ext cx="3423100" cy="5072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«ИГРАЛИЯ»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873" y="1921156"/>
            <a:ext cx="5084765" cy="403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-358485" y="-3246"/>
            <a:ext cx="4666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игр-ситуаций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«Делаем покупки»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представлений об экономических понятиях ,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 назначении денег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/>
          <a:stretch/>
        </p:blipFill>
        <p:spPr>
          <a:xfrm rot="5400000">
            <a:off x="8020667" y="1894764"/>
            <a:ext cx="3672143" cy="4090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98511" y="20979"/>
            <a:ext cx="44306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дидактических игр: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«Скажи наоборот»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лишнее»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представлений об экономических понятиях: дешево-дорого; бедный-богатый; покупка-продажа.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075" y="6104739"/>
            <a:ext cx="958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 ребенок  моделирует жизненные ситуации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391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581" y="-1990"/>
            <a:ext cx="448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Моделирование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обыгрывание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ситуации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основе литературных произведений: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«Жадная старуха»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71" y="1403007"/>
            <a:ext cx="2457230" cy="327630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40" y="2994667"/>
            <a:ext cx="2658190" cy="35442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46324" y="29179"/>
            <a:ext cx="7042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Сюжетно-ролевая  игры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«Магазин игрушек», «Парикмахерская»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88" y="849181"/>
            <a:ext cx="3148514" cy="23613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Documents and Settings\Admin\Рабочий стол\avi\Новая папка\11.jpg"/>
          <p:cNvPicPr>
            <a:picLocks noChangeAspect="1" noChangeArrowheads="1"/>
          </p:cNvPicPr>
          <p:nvPr/>
        </p:nvPicPr>
        <p:blipFill>
          <a:blip r:embed="rId6" cstate="print"/>
          <a:srcRect l="5480" t="7306" r="5930" b="7452"/>
          <a:stretch>
            <a:fillRect/>
          </a:stretch>
        </p:blipFill>
        <p:spPr bwMode="auto">
          <a:xfrm>
            <a:off x="8479499" y="839315"/>
            <a:ext cx="3285878" cy="23712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734689" y="3289000"/>
            <a:ext cx="626575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Игры-путешествия, виртуальные экскурсии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84" y="3781823"/>
            <a:ext cx="1955816" cy="27177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980" y="3785996"/>
            <a:ext cx="3670566" cy="27529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720760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honoteka.org/uploads/posts/2021-05/1621625781_21-phonoteka_org-p-fon-dlya-prezentatsii-po-gostinitse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3819" cy="67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31616" y="607484"/>
            <a:ext cx="4494534" cy="41430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«ХОЧУ ВСЕ ЗНАТЬ» </a:t>
            </a:r>
            <a:endParaRPr lang="ru-RU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0158" y="0"/>
            <a:ext cx="38574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Формы работы</a:t>
            </a:r>
            <a:endParaRPr lang="ru-RU" sz="3200" b="1" cap="none" spc="0" dirty="0">
              <a:ln w="95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3" y="1214527"/>
            <a:ext cx="59990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образовательной ситуации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«История копилки»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формирование представлений об экономических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понятиях,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назначении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4122" y="468764"/>
            <a:ext cx="43278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образовательной ситуации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«Кто, где работает?»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формирование представлений об экономических понятиях: труд, профессия, зарплата.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325" y="2568744"/>
            <a:ext cx="2944991" cy="39266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568745"/>
            <a:ext cx="5235538" cy="39266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84" y="2559707"/>
            <a:ext cx="2951769" cy="393569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28849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84100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918</Words>
  <Application>Microsoft Office PowerPoint</Application>
  <PresentationFormat>Широкоэкранный</PresentationFormat>
  <Paragraphs>135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85</cp:revision>
  <dcterms:created xsi:type="dcterms:W3CDTF">2021-11-04T08:08:19Z</dcterms:created>
  <dcterms:modified xsi:type="dcterms:W3CDTF">2022-10-26T07:05:23Z</dcterms:modified>
</cp:coreProperties>
</file>