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78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</p:sldIdLst>
  <p:sldSz cx="13439775" cy="7559675"/>
  <p:notesSz cx="6858000" cy="9144000"/>
  <p:embeddedFontLst>
    <p:embeddedFont>
      <p:font typeface="Akrobat Black" charset="-52"/>
      <p:bold r:id="rId11"/>
    </p:embeddedFont>
    <p:embeddedFont>
      <p:font typeface="Akrobat" charset="-52"/>
      <p:regular r:id="rId12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alibri Light" pitchFamily="34" charset="0"/>
      <p:regular r:id="rId18"/>
      <p: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42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111C"/>
    <a:srgbClr val="DCCFB8"/>
    <a:srgbClr val="EAE2D3"/>
    <a:srgbClr val="7C464A"/>
    <a:srgbClr val="5B9B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-114" y="-1464"/>
      </p:cViewPr>
      <p:guideLst>
        <p:guide orient="horz" pos="2381"/>
        <p:guide pos="42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4" y="1237198"/>
            <a:ext cx="11423809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3" y="3970581"/>
            <a:ext cx="10079831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647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34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41" y="402484"/>
            <a:ext cx="289795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6" y="402484"/>
            <a:ext cx="8525858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833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086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6" y="1884671"/>
            <a:ext cx="11591806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6" y="5059035"/>
            <a:ext cx="11591806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205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5" y="2012414"/>
            <a:ext cx="571190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788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4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3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8" y="1853171"/>
            <a:ext cx="571365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8" y="2761381"/>
            <a:ext cx="571365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784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9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65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7" y="1088456"/>
            <a:ext cx="6803885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19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7" y="1088456"/>
            <a:ext cx="6803885" cy="537226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58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6" y="7006701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E83B-E9E2-4E97-94B1-ECD5699343F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01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01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724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4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4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4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4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4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4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.tiff"/><Relationship Id="rId7" Type="http://schemas.openxmlformats.org/officeDocument/2006/relationships/image" Target="../media/image2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6.tiff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4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0"/>
            <a:ext cx="13439775" cy="755530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914650" y="225655"/>
            <a:ext cx="94646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6133" y="2154707"/>
            <a:ext cx="82973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ЭФФЕКТИВНОЕ ВЗАИМОДЕЙСТВИЕ СЕМЬИ И ДОО В УСЛОВИЯХ НОВОЙ РЕАЛТНОСТИ</a:t>
            </a:r>
            <a:endParaRPr lang="ru-RU" sz="40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79325" y="199830"/>
            <a:ext cx="900002" cy="78354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719888" y="4381440"/>
            <a:ext cx="41195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Бурлакова Ирина Анатольевна. </a:t>
            </a:r>
            <a:r>
              <a:rPr lang="ru-RU" sz="2000" b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ведущий научный сотрудник лаборатории ДО ФГБНУ «Институт развития, здоровья и адаптации ребенка», кандидат психологических наук</a:t>
            </a:r>
          </a:p>
          <a:p>
            <a:endParaRPr lang="ru-RU" sz="2000" b="1" i="0" dirty="0">
              <a:solidFill>
                <a:srgbClr val="57111C"/>
              </a:solidFill>
              <a:effectLst/>
              <a:latin typeface="Akrobat" panose="00000600000000000000" pitchFamily="2" charset="-52"/>
            </a:endParaRPr>
          </a:p>
          <a:p>
            <a:endParaRPr lang="ru-RU" sz="2000" b="1" i="0" dirty="0">
              <a:solidFill>
                <a:srgbClr val="57111C"/>
              </a:solidFill>
              <a:effectLst/>
              <a:latin typeface="Akrobat" panose="00000600000000000000" pitchFamily="2" charset="-52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14650" y="681037"/>
            <a:ext cx="9074150" cy="0"/>
          </a:xfrm>
          <a:prstGeom prst="line">
            <a:avLst/>
          </a:prstGeom>
          <a:ln w="3810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462392" y="6791205"/>
            <a:ext cx="1962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15–16 </a:t>
            </a:r>
            <a:r>
              <a:rPr lang="ru-RU" b="1" dirty="0">
                <a:solidFill>
                  <a:srgbClr val="57111C"/>
                </a:solidFill>
                <a:latin typeface="Akrobat Black" panose="00000A00000000000000" pitchFamily="2" charset="-52"/>
              </a:rPr>
              <a:t>ноября 2023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58" y="90372"/>
            <a:ext cx="1575659" cy="1480528"/>
          </a:xfrm>
          <a:prstGeom prst="rect">
            <a:avLst/>
          </a:prstGeom>
        </p:spPr>
      </p:pic>
      <p:pic>
        <p:nvPicPr>
          <p:cNvPr id="10" name="Picture 2" descr="C:\Users\sweethome\Desktop\кафедра\2023-24\лабораторияДО\ddc5fac3-1787-4e84-84c0-d2cd75d348b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63983" y="1151384"/>
            <a:ext cx="1175792" cy="1175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449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8901" y="812482"/>
            <a:ext cx="8897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ГЛАВНЫЕ ЦЕЛИ ВЗАИМОДЕЙСТВИЯ (п.26 ФОП ДО)</a:t>
            </a:r>
            <a:endParaRPr lang="ru-RU" sz="28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3277" y="1778670"/>
            <a:ext cx="104036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- обеспечение </a:t>
            </a:r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психолого-педагогической поддержки семьи и повышение компетентности родителей (законных представителей) в вопросах образования, охраны и укрепления здоровья детей младенческого, раннего и дошкольного возраста; </a:t>
            </a:r>
          </a:p>
          <a:p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- обеспечение </a:t>
            </a:r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единства подходов к воспитанию и обучению детей в условиях ДОО и семьи; повышение воспитательного потенциала семьи.</a:t>
            </a:r>
            <a:endParaRPr lang="ru-RU" sz="32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3" name="Picture 2" descr="C:\Users\sweethome\Desktop\кафедра\2023-24\лабораторияДО\ddc5fac3-1787-4e84-84c0-d2cd75d348b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15918"/>
            <a:ext cx="1175792" cy="1175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8901" y="812482"/>
            <a:ext cx="8897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ЗАДАЧИ ДЛЯ ДОСТИЖЕНИЯ ЦЕЛЕЙ ВЗАИМОДЕЙСТВИЯ</a:t>
            </a:r>
            <a:endParaRPr lang="ru-RU" sz="28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3277" y="1778670"/>
            <a:ext cx="1040369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1) информирование родителей (законных представителей) и общественность относительно целей ДО, общих для всего образовательного пространства РФ, о мерах господдержки семьям, имеющим детей дошкольного возраста, а также об образовательной программе, реализуемой в ДОО;</a:t>
            </a:r>
          </a:p>
          <a:p>
            <a:pPr algn="just"/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2) просвещение родителей, повышение их правовой, психолого-педагогической компетентности в вопросах охраны и укрепления здоровья, развития и образования детей;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3" name="Picture 2" descr="C:\Users\sweethome\Desktop\кафедра\2023-24\лабораторияДО\ddc5fac3-1787-4e84-84c0-d2cd75d348b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15918"/>
            <a:ext cx="1175792" cy="1175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8901" y="812482"/>
            <a:ext cx="8897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ЗАДАЧИ ДЛЯ ДОСТИЖЕНИЯ ЦЕЛЕЙ ВЗАИМОДЕЙСТВИЯ</a:t>
            </a:r>
            <a:endParaRPr lang="ru-RU" sz="28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3277" y="1778670"/>
            <a:ext cx="1040369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3) способствование развитию ответственного и осознанного родительства как базовой основы благополучия семьи; </a:t>
            </a:r>
          </a:p>
          <a:p>
            <a:pPr algn="just"/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4) построение взаимодействия в форме сотрудничества и установления партнёрских отношений с родителями (законными представителями) детей младенческого, раннего и дошкольного возраста для решения образовательных задач;</a:t>
            </a:r>
          </a:p>
          <a:p>
            <a:pPr algn="just"/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5) вовлечение родителей (законных представителей) в образовательный процесс. </a:t>
            </a:r>
            <a:endParaRPr lang="ru-RU" sz="32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3" name="Picture 2" descr="C:\Users\sweethome\Desktop\кафедра\2023-24\лабораторияДО\ddc5fac3-1787-4e84-84c0-d2cd75d348b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15918"/>
            <a:ext cx="1175792" cy="1175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8901" y="812482"/>
            <a:ext cx="8897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ПРИНЦИПЫ ПОСТРОЕНИЯ ВЗАИМОДЕЙСТВИЯ</a:t>
            </a:r>
            <a:endParaRPr lang="ru-RU" sz="28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81011" y="2049603"/>
            <a:ext cx="104036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1) приоритет </a:t>
            </a:r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семьи в воспитании, обучении и развитии </a:t>
            </a:r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ребенка;  </a:t>
            </a:r>
            <a:endParaRPr lang="ru-RU" sz="32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2) </a:t>
            </a:r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открытость;</a:t>
            </a:r>
            <a:endParaRPr lang="ru-RU" sz="32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3) взаимное доверие, уважение и доброжелательность во взаимоотношениях педагогов и </a:t>
            </a:r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родителей; </a:t>
            </a:r>
            <a:endParaRPr lang="ru-RU" sz="32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4) индивидуально-дифференцированный подход к каждой </a:t>
            </a:r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семье;</a:t>
            </a:r>
            <a:endParaRPr lang="ru-RU" sz="32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5) </a:t>
            </a:r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возрастосообразность</a:t>
            </a:r>
            <a:endParaRPr lang="ru-RU" sz="32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3" name="Picture 2" descr="C:\Users\sweethome\Desktop\кафедра\2023-24\лабораторияДО\ddc5fac3-1787-4e84-84c0-d2cd75d348b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15918"/>
            <a:ext cx="1175792" cy="1175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8901" y="812482"/>
            <a:ext cx="88975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НАПРАВЛЕНИЯ ДЕТЕЛЬНОСТИ ПО ПОСТРОЕНИЮ ВЗАИМОДЕЙСТВИЯ</a:t>
            </a:r>
            <a:endParaRPr lang="ru-RU" sz="28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7811" y="1710936"/>
            <a:ext cx="104036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1) </a:t>
            </a:r>
            <a:r>
              <a:rPr lang="ru-RU" sz="2800" dirty="0" err="1" smtClean="0">
                <a:solidFill>
                  <a:srgbClr val="57111C"/>
                </a:solidFill>
                <a:latin typeface="Akrobat" panose="00000600000000000000" pitchFamily="2" charset="-52"/>
              </a:rPr>
              <a:t>Диагностико-аналитическое</a:t>
            </a:r>
            <a:endParaRPr lang="ru-RU" sz="28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r>
              <a:rPr lang="ru-RU" sz="28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2) </a:t>
            </a:r>
            <a:r>
              <a:rPr lang="ru-RU" sz="28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Просветительское</a:t>
            </a:r>
            <a:endParaRPr lang="ru-RU" sz="28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r>
              <a:rPr lang="ru-RU" sz="28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3) </a:t>
            </a:r>
            <a:r>
              <a:rPr lang="ru-RU" sz="28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Консультационное</a:t>
            </a:r>
          </a:p>
          <a:p>
            <a:endParaRPr lang="ru-RU" sz="28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r>
              <a:rPr lang="ru-RU" sz="28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26.6. Совместная образовательная деятельность педагогов и родителей (законных представителей) обучающихся предполагает сотрудничество в реализации некоторых образовательных задач, вопросах организации РППС и образовательных мероприятий; поддержку образовательных инициатив родителей (законных представителей) детей младенческого, раннего и дошкольного возрастов; разработку и реализацию образовательных проектов ДОО совместно с семьёй.</a:t>
            </a:r>
          </a:p>
          <a:p>
            <a:pPr algn="just"/>
            <a:endParaRPr lang="ru-RU" sz="28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3" name="Picture 2" descr="C:\Users\sweethome\Desktop\кафедра\2023-24\лабораторияДО\ddc5fac3-1787-4e84-84c0-d2cd75d348b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15918"/>
            <a:ext cx="1175792" cy="1175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8901" y="812482"/>
            <a:ext cx="8897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ОТВЕТСТВЕННОЕ РОДИТЕЛЬСТВО – ЭТО...</a:t>
            </a:r>
            <a:endParaRPr lang="ru-RU" sz="28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3277" y="1778670"/>
            <a:ext cx="1040369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- социальный феномен, характеризующий качества родителей, проявляющиеся в отношениях и взаимодействиях родителей и ребенка (</a:t>
            </a:r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забота, уважение, поддержка, сочувствие, </a:t>
            </a:r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сопереживание</a:t>
            </a:r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)</a:t>
            </a:r>
          </a:p>
          <a:p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     - проявление </a:t>
            </a:r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терпения и уважительного отношения к ребенку, </a:t>
            </a:r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   </a:t>
            </a:r>
          </a:p>
          <a:p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 </a:t>
            </a:r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    обеспечивающее </a:t>
            </a:r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развитие у него адекватной самооценки, </a:t>
            </a:r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           </a:t>
            </a:r>
          </a:p>
          <a:p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 </a:t>
            </a:r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    самоуважения</a:t>
            </a:r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, чувство достоинства, уверенность и </a:t>
            </a:r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  </a:t>
            </a:r>
          </a:p>
          <a:p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 </a:t>
            </a:r>
            <a:r>
              <a:rPr lang="ru-RU" sz="32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    самостоятельность</a:t>
            </a:r>
            <a:endParaRPr lang="ru-RU" sz="32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3" name="Picture 2" descr="C:\Users\sweethome\Desktop\кафедра\2023-24\лабораторияДО\ddc5fac3-1787-4e84-84c0-d2cd75d348b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15918"/>
            <a:ext cx="1175792" cy="1175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sweethome\Desktop\кафедра\2023-24\лабораторияДО\1613545956_36-p-belii-chelovechek-dlya-prezentatsii-prozra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207" y="1970916"/>
            <a:ext cx="1871497" cy="1169686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8901" y="812482"/>
            <a:ext cx="8897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mtClean="0">
                <a:solidFill>
                  <a:srgbClr val="57111C"/>
                </a:solidFill>
                <a:latin typeface="Akrobat Black" panose="00000A00000000000000" pitchFamily="2" charset="-52"/>
              </a:rPr>
              <a:t>МИССИЯ ДОО?</a:t>
            </a:r>
            <a:endParaRPr lang="ru-RU" sz="28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3277" y="1778670"/>
            <a:ext cx="1040369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r>
              <a:rPr lang="ru-RU" sz="16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 </a:t>
            </a:r>
            <a:r>
              <a:rPr lang="ru-RU" sz="16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                                           </a:t>
            </a:r>
            <a:r>
              <a:rPr lang="ru-RU" sz="16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доверие, уважение </a:t>
            </a:r>
            <a:endParaRPr lang="ru-RU" sz="16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3" name="Picture 2" descr="C:\Users\sweethome\Desktop\кафедра\2023-24\лабораторияДО\ddc5fac3-1787-4e84-84c0-d2cd75d348b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015918"/>
            <a:ext cx="1175792" cy="1175792"/>
          </a:xfrm>
          <a:prstGeom prst="rect">
            <a:avLst/>
          </a:prstGeom>
          <a:noFill/>
        </p:spPr>
      </p:pic>
      <p:sp>
        <p:nvSpPr>
          <p:cNvPr id="18" name="Овал 17"/>
          <p:cNvSpPr/>
          <p:nvPr/>
        </p:nvSpPr>
        <p:spPr>
          <a:xfrm>
            <a:off x="1676400" y="1371601"/>
            <a:ext cx="5198533" cy="27093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top-fon.com/uploads/posts/2023-01/1675166940_top-fon-com-p-fon-dlya-prezentatsii-po-psikhologii-detsk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C:\Users\sweethome\Desktop\кафедра\2023-24\лабораторияДО\mQxjkX4P1F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88634" y="1480242"/>
            <a:ext cx="1560444" cy="520148"/>
          </a:xfrm>
          <a:prstGeom prst="rect">
            <a:avLst/>
          </a:prstGeom>
          <a:noFill/>
        </p:spPr>
      </p:pic>
      <p:pic>
        <p:nvPicPr>
          <p:cNvPr id="2053" name="Picture 5" descr="C:\Users\sweethome\Desktop\кафедра\2023-24\лабораторияДО\476308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97248" y="2097156"/>
            <a:ext cx="1860551" cy="1860551"/>
          </a:xfrm>
          <a:prstGeom prst="rect">
            <a:avLst/>
          </a:prstGeom>
          <a:noFill/>
        </p:spPr>
      </p:pic>
      <p:sp>
        <p:nvSpPr>
          <p:cNvPr id="2055" name="AutoShape 7" descr="https://top-fon.com/uploads/posts/2023-01/1675111878_top-fon-com-p-kartinka-chelovechek-dlya-prezentatsii-bez-13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377848" y="1442036"/>
            <a:ext cx="26084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социальная ситуация развития </a:t>
            </a:r>
            <a:endParaRPr lang="ru-RU" dirty="0"/>
          </a:p>
        </p:txBody>
      </p:sp>
      <p:sp>
        <p:nvSpPr>
          <p:cNvPr id="23" name="Двойная стрелка влево/вверх 22"/>
          <p:cNvSpPr/>
          <p:nvPr/>
        </p:nvSpPr>
        <p:spPr>
          <a:xfrm rot="2608068">
            <a:off x="3886200" y="3637722"/>
            <a:ext cx="974035" cy="97403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с вырезом 23"/>
          <p:cNvSpPr/>
          <p:nvPr/>
        </p:nvSpPr>
        <p:spPr>
          <a:xfrm>
            <a:off x="5446643" y="4711147"/>
            <a:ext cx="1063487" cy="32799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761598" y="4658659"/>
            <a:ext cx="4251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57111C"/>
                </a:solidFill>
                <a:latin typeface="Akrobat" panose="00000600000000000000" pitchFamily="2" charset="-52"/>
              </a:rPr>
              <a:t> включение в образовательный процесс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57111C"/>
                </a:solidFill>
                <a:latin typeface="Akrobat" panose="00000600000000000000" pitchFamily="2" charset="-52"/>
              </a:rPr>
              <a:t> </a:t>
            </a:r>
            <a:r>
              <a:rPr lang="ru-RU" dirty="0" smtClean="0">
                <a:solidFill>
                  <a:srgbClr val="57111C"/>
                </a:solidFill>
                <a:latin typeface="Akrobat" panose="00000600000000000000" pitchFamily="2" charset="-52"/>
              </a:rPr>
              <a:t>формирование ответственного родительства</a:t>
            </a:r>
            <a:endParaRPr lang="ru-RU" dirty="0"/>
          </a:p>
        </p:txBody>
      </p:sp>
      <p:sp>
        <p:nvSpPr>
          <p:cNvPr id="27" name="Выгнутая вниз стрелка 26"/>
          <p:cNvSpPr/>
          <p:nvPr/>
        </p:nvSpPr>
        <p:spPr>
          <a:xfrm rot="16200000">
            <a:off x="11231217" y="3518453"/>
            <a:ext cx="1470991" cy="78519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466200" y="3058459"/>
            <a:ext cx="3932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благоприятные условия развития ребенка </a:t>
            </a:r>
          </a:p>
          <a:p>
            <a:r>
              <a:rPr lang="ru-RU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и решения образовательных задач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87927" y="2999091"/>
            <a:ext cx="8897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СПАСИБО ЗА ВНИМАНИЕ</a:t>
            </a:r>
            <a:endParaRPr lang="ru-RU" sz="28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3" name="Picture 2" descr="C:\Users\sweethome\Desktop\кафедра\2023-24\лабораторияДО\ddc5fac3-1787-4e84-84c0-d2cd75d348b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15918"/>
            <a:ext cx="1175792" cy="1175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919</TotalTime>
  <Words>508</Words>
  <Application>Microsoft Office PowerPoint</Application>
  <PresentationFormat>Произвольный</PresentationFormat>
  <Paragraphs>60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Akrobat Black</vt:lpstr>
      <vt:lpstr>Akrobat</vt:lpstr>
      <vt:lpstr>Calibri</vt:lpstr>
      <vt:lpstr>Calibri Light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USER101-5</dc:creator>
  <cp:lastModifiedBy>sweethome</cp:lastModifiedBy>
  <cp:revision>78</cp:revision>
  <dcterms:created xsi:type="dcterms:W3CDTF">2023-04-07T08:06:44Z</dcterms:created>
  <dcterms:modified xsi:type="dcterms:W3CDTF">2023-11-15T18:46:06Z</dcterms:modified>
</cp:coreProperties>
</file>