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5" r:id="rId2"/>
    <p:sldId id="296" r:id="rId3"/>
    <p:sldId id="259" r:id="rId4"/>
    <p:sldId id="287" r:id="rId5"/>
    <p:sldId id="260" r:id="rId6"/>
    <p:sldId id="265" r:id="rId7"/>
    <p:sldId id="261" r:id="rId8"/>
    <p:sldId id="270" r:id="rId9"/>
    <p:sldId id="288" r:id="rId10"/>
    <p:sldId id="289" r:id="rId11"/>
    <p:sldId id="290" r:id="rId12"/>
    <p:sldId id="276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8" autoAdjust="0"/>
    <p:restoredTop sz="94660"/>
  </p:normalViewPr>
  <p:slideViewPr>
    <p:cSldViewPr>
      <p:cViewPr>
        <p:scale>
          <a:sx n="66" d="100"/>
          <a:sy n="66" d="100"/>
        </p:scale>
        <p:origin x="-17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59A1A-A076-4B51-A881-CDF0765F355B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8AC13-A7B3-4F2B-A87B-4D9A8C2A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3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8AC13-A7B3-4F2B-A87B-4D9A8C2AB3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6.jpeg"/><Relationship Id="rId5" Type="http://schemas.openxmlformats.org/officeDocument/2006/relationships/image" Target="../media/image36.png"/><Relationship Id="rId10" Type="http://schemas.openxmlformats.org/officeDocument/2006/relationships/image" Target="../media/image2.tiff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tiff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tif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6.jpeg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4.tiff"/><Relationship Id="rId4" Type="http://schemas.openxmlformats.org/officeDocument/2006/relationships/image" Target="../media/image27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6.jpeg"/><Relationship Id="rId5" Type="http://schemas.openxmlformats.org/officeDocument/2006/relationships/image" Target="../media/image27.png"/><Relationship Id="rId10" Type="http://schemas.openxmlformats.org/officeDocument/2006/relationships/image" Target="../media/image2.tiff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4"/>
            <a:ext cx="9144000" cy="68540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83037" y="204710"/>
            <a:ext cx="6439467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5630" y="1581644"/>
            <a:ext cx="4575240" cy="237868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57111C"/>
                </a:solidFill>
                <a:latin typeface="Akrobat" charset="-52"/>
              </a:rPr>
              <a:t>Развитие функционального стиля мышления у детей старшего дошкольного возраста</a:t>
            </a:r>
            <a:endParaRPr lang="ru-RU" sz="3000" b="1" dirty="0">
              <a:solidFill>
                <a:srgbClr val="57111C"/>
              </a:solidFill>
              <a:latin typeface="Akrobat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03" y="181283"/>
            <a:ext cx="612333" cy="71081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305374" y="4777956"/>
            <a:ext cx="2802820" cy="762856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r>
              <a:rPr lang="ru-RU" sz="1500" b="1" dirty="0" smtClean="0">
                <a:solidFill>
                  <a:srgbClr val="57111C"/>
                </a:solidFill>
                <a:latin typeface="Akrobat" panose="00000600000000000000" pitchFamily="2" charset="-52"/>
              </a:rPr>
              <a:t>Бурова Елена Сергеевна</a:t>
            </a:r>
          </a:p>
          <a:p>
            <a:endParaRPr lang="ru-RU" sz="1500" b="1" dirty="0">
              <a:solidFill>
                <a:srgbClr val="57111C"/>
              </a:solidFill>
              <a:latin typeface="Akrobat" panose="00000600000000000000" pitchFamily="2" charset="-52"/>
            </a:endParaRPr>
          </a:p>
          <a:p>
            <a:endParaRPr lang="ru-RU" sz="1500" b="1" dirty="0">
              <a:solidFill>
                <a:srgbClr val="57111C"/>
              </a:solidFill>
              <a:latin typeface="Akrobat" panose="00000600000000000000" pitchFamily="2" charset="-5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983036" y="617824"/>
            <a:ext cx="6173766" cy="0"/>
          </a:xfrm>
          <a:prstGeom prst="line">
            <a:avLst/>
          </a:prstGeom>
          <a:ln w="3810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16440" y="6160858"/>
            <a:ext cx="2451989" cy="347357"/>
          </a:xfrm>
          <a:prstGeom prst="rect">
            <a:avLst/>
          </a:prstGeom>
        </p:spPr>
        <p:txBody>
          <a:bodyPr wrap="none" lIns="69677" tIns="34839" rIns="69677" bIns="34839">
            <a:spAutoFit/>
          </a:bodyPr>
          <a:lstStyle/>
          <a:p>
            <a:r>
              <a:rPr lang="ru-RU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15–16 </a:t>
            </a:r>
            <a:r>
              <a:rPr lang="ru-RU" b="1" dirty="0">
                <a:solidFill>
                  <a:srgbClr val="57111C"/>
                </a:solidFill>
                <a:latin typeface="Akrobat Black" panose="00000A00000000000000" pitchFamily="2" charset="-52"/>
              </a:rPr>
              <a:t>ноября 2023 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" y="81984"/>
            <a:ext cx="1072029" cy="13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rcRect l="40000" r="40000" b="84389"/>
          <a:stretch>
            <a:fillRect/>
          </a:stretch>
        </p:blipFill>
        <p:spPr>
          <a:xfrm>
            <a:off x="3059832" y="1556792"/>
            <a:ext cx="2486386" cy="1457555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rcRect l="67778" t="57698" r="8889" b="27508"/>
          <a:stretch>
            <a:fillRect/>
          </a:stretch>
        </p:blipFill>
        <p:spPr>
          <a:xfrm>
            <a:off x="3131840" y="4869160"/>
            <a:ext cx="2570685" cy="1224136"/>
          </a:xfrm>
          <a:prstGeom prst="rect">
            <a:avLst/>
          </a:prstGeom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rcRect l="67778" t="14794" r="7778" b="70412"/>
          <a:stretch>
            <a:fillRect/>
          </a:stretch>
        </p:blipFill>
        <p:spPr>
          <a:xfrm>
            <a:off x="3203848" y="3356992"/>
            <a:ext cx="2477075" cy="1125943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868144" y="2132856"/>
            <a:ext cx="32758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«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Подбирайка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rcRect l="40000" r="40000" b="84389"/>
          <a:stretch>
            <a:fillRect/>
          </a:stretch>
        </p:blipFill>
        <p:spPr>
          <a:xfrm>
            <a:off x="3563888" y="980728"/>
            <a:ext cx="1910322" cy="1119858"/>
          </a:xfrm>
          <a:prstGeom prst="rect">
            <a:avLst/>
          </a:prstGeom>
        </p:spPr>
      </p:pic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rcRect l="67778" t="57698" r="8889" b="27508"/>
          <a:stretch>
            <a:fillRect/>
          </a:stretch>
        </p:blipFill>
        <p:spPr>
          <a:xfrm>
            <a:off x="3635896" y="4509120"/>
            <a:ext cx="1965818" cy="936104"/>
          </a:xfrm>
          <a:prstGeom prst="rect">
            <a:avLst/>
          </a:prstGeom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 cstate="print"/>
          <a:srcRect l="67778" t="14794" r="7778" b="70412"/>
          <a:stretch>
            <a:fillRect/>
          </a:stretch>
        </p:blipFill>
        <p:spPr>
          <a:xfrm>
            <a:off x="3635896" y="2780928"/>
            <a:ext cx="1901011" cy="864096"/>
          </a:xfrm>
          <a:prstGeom prst="rect">
            <a:avLst/>
          </a:prstGeom>
        </p:spPr>
      </p:pic>
      <p:pic>
        <p:nvPicPr>
          <p:cNvPr id="7" name="Рисунок 6" descr="https://papik.pro/uploads/posts/2023-01/1674227742_papik-pro-p-metla-risunok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171998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26.userapi.com/impg/ganZ0NlRWB52YWCOEhI-OVYus6gXUq7xC6ChGw/8O8sH32C2fo.jpg?size=800x535&amp;quality=95&amp;sign=4933e7cd25a81269150d5bac9546a616&amp;c_uniq_tag=CjO2TPHR5Y5l82ziIbfY9Op6zFV7YB3--8ur_mwa_Eo&amp;type=album"/>
          <p:cNvPicPr/>
          <p:nvPr/>
        </p:nvPicPr>
        <p:blipFill>
          <a:blip r:embed="rId4" cstate="print"/>
          <a:srcRect l="14866" r="11236"/>
          <a:stretch>
            <a:fillRect/>
          </a:stretch>
        </p:blipFill>
        <p:spPr bwMode="auto">
          <a:xfrm>
            <a:off x="6300192" y="836712"/>
            <a:ext cx="1368152" cy="124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w7.pngwing.com/pngs/11/293/png-transparent-umbrella-black-umbrella-image-file-formats-umbrella-photography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547664" y="2492896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atherineasquithgallery.com/uploads/posts/2021-03/1614563300_79-p-kartinka-cheloveka-na-belom-fone-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348880"/>
            <a:ext cx="13681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artinkin.net/uploads/posts/2022-12/thumbs/1671746081_kartinkin-net-p-skotch-kartinka-pinterest-49.jpg"/>
          <p:cNvPicPr/>
          <p:nvPr/>
        </p:nvPicPr>
        <p:blipFill>
          <a:blip r:embed="rId7" cstate="print"/>
          <a:srcRect t="7534" r="17031"/>
          <a:stretch>
            <a:fillRect/>
          </a:stretch>
        </p:blipFill>
        <p:spPr bwMode="auto">
          <a:xfrm>
            <a:off x="1619672" y="436510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 r="50980"/>
          <a:stretch>
            <a:fillRect/>
          </a:stretch>
        </p:blipFill>
        <p:spPr bwMode="auto">
          <a:xfrm>
            <a:off x="6156176" y="4365104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9" cstate="print"/>
          <a:srcRect l="49569"/>
          <a:stretch>
            <a:fillRect/>
          </a:stretch>
        </p:blipFill>
        <p:spPr bwMode="auto">
          <a:xfrm>
            <a:off x="7308304" y="4365104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0329_155800.jpg"/>
          <p:cNvPicPr>
            <a:picLocks noChangeAspect="1"/>
          </p:cNvPicPr>
          <p:nvPr/>
        </p:nvPicPr>
        <p:blipFill>
          <a:blip r:embed="rId2" cstate="print"/>
          <a:srcRect l="15128" r="14276" b="-852"/>
          <a:stretch>
            <a:fillRect/>
          </a:stretch>
        </p:blipFill>
        <p:spPr>
          <a:xfrm>
            <a:off x="6119664" y="3617640"/>
            <a:ext cx="3024336" cy="3240360"/>
          </a:xfrm>
          <a:prstGeom prst="rect">
            <a:avLst/>
          </a:prstGeom>
        </p:spPr>
      </p:pic>
      <p:pic>
        <p:nvPicPr>
          <p:cNvPr id="5" name="Рисунок 4" descr="IMG_20220329_155845.jpg"/>
          <p:cNvPicPr>
            <a:picLocks noChangeAspect="1"/>
          </p:cNvPicPr>
          <p:nvPr/>
        </p:nvPicPr>
        <p:blipFill>
          <a:blip r:embed="rId3" cstate="print"/>
          <a:srcRect l="12201" t="6951" r="20075"/>
          <a:stretch>
            <a:fillRect/>
          </a:stretch>
        </p:blipFill>
        <p:spPr>
          <a:xfrm>
            <a:off x="1562566" y="2132856"/>
            <a:ext cx="4585462" cy="4725144"/>
          </a:xfrm>
          <a:prstGeom prst="rect">
            <a:avLst/>
          </a:prstGeom>
        </p:spPr>
      </p:pic>
      <p:pic>
        <p:nvPicPr>
          <p:cNvPr id="4" name="Рисунок 3" descr="IMG_20220329_1556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2679762" cy="3573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105273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Подбирайка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(Инструмент – изделие)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  <p:sp>
        <p:nvSpPr>
          <p:cNvPr id="1026" name="AutoShape 2" descr="Цепочки функций. Игровой комплект и методические рекомендации к системе игр | Кислов Александр Васильевич,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884968" cy="424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Третий глаз, или как развить системно-функциональное мышление вашего ребё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20888"/>
            <a:ext cx="2808312" cy="4107579"/>
          </a:xfrm>
          <a:prstGeom prst="rect">
            <a:avLst/>
          </a:prstGeom>
          <a:noFill/>
        </p:spPr>
      </p:pic>
      <p:pic>
        <p:nvPicPr>
          <p:cNvPr id="1031" name="Picture 7" descr="Задачи для изучающих ТРИ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738222" cy="40050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4847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http://ratriz.ru/lichnye-stranichki/leningradskaya-shkola-triz/kislov-a-v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-10555012" y="4881557"/>
            <a:ext cx="5135034" cy="24495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587" y="5507989"/>
            <a:ext cx="2270494" cy="19808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38131" y="531073"/>
            <a:ext cx="6904102" cy="0"/>
          </a:xfrm>
          <a:prstGeom prst="line">
            <a:avLst/>
          </a:prstGeom>
          <a:ln w="19050">
            <a:solidFill>
              <a:srgbClr val="7C46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5719017"/>
            <a:ext cx="9144000" cy="11389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23528" y="1445589"/>
            <a:ext cx="8496944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Одним из приемов подведение детей к пониманию противоречия и развитию изобретательского стиля мышления является работа с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функцией.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80728"/>
            <a:ext cx="2952328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68144" y="908720"/>
            <a:ext cx="3024336" cy="16561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419872" y="1196752"/>
            <a:ext cx="2376264" cy="108012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pngicon.ru/file/uploads/stu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2378939" cy="2516060"/>
          </a:xfrm>
          <a:prstGeom prst="rect">
            <a:avLst/>
          </a:prstGeom>
          <a:noFill/>
        </p:spPr>
      </p:pic>
      <p:pic>
        <p:nvPicPr>
          <p:cNvPr id="7174" name="Picture 6" descr="https://justforspeaking.com/images/services/services2.png"/>
          <p:cNvPicPr>
            <a:picLocks noChangeAspect="1" noChangeArrowheads="1"/>
          </p:cNvPicPr>
          <p:nvPr/>
        </p:nvPicPr>
        <p:blipFill>
          <a:blip r:embed="rId3" cstate="print"/>
          <a:srcRect l="25000" r="28333"/>
          <a:stretch>
            <a:fillRect/>
          </a:stretch>
        </p:blipFill>
        <p:spPr bwMode="auto">
          <a:xfrm>
            <a:off x="6444208" y="2636912"/>
            <a:ext cx="1680187" cy="3600400"/>
          </a:xfrm>
          <a:prstGeom prst="rect">
            <a:avLst/>
          </a:prstGeom>
          <a:noFill/>
        </p:spPr>
      </p:pic>
      <p:pic>
        <p:nvPicPr>
          <p:cNvPr id="10" name="Рисунок 9" descr="Рисунок.jpg"/>
          <p:cNvPicPr/>
          <p:nvPr/>
        </p:nvPicPr>
        <p:blipFill>
          <a:blip r:embed="rId4" cstate="print"/>
          <a:srcRect l="61482" t="48252" r="16747" b="40093"/>
          <a:stretch>
            <a:fillRect/>
          </a:stretch>
        </p:blipFill>
        <p:spPr>
          <a:xfrm rot="10800000">
            <a:off x="3059832" y="3501008"/>
            <a:ext cx="2952328" cy="18165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-2"/>
          <a:ext cx="7848872" cy="6858003"/>
        </p:xfrm>
        <a:graphic>
          <a:graphicData uri="http://schemas.openxmlformats.org/drawingml/2006/table">
            <a:tbl>
              <a:tblPr/>
              <a:tblGrid>
                <a:gridCol w="2655101"/>
                <a:gridCol w="2539485"/>
                <a:gridCol w="2654286"/>
              </a:tblGrid>
              <a:tr h="99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удерживает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перемещает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деформирует 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оставляет след (пачкать)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информирует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защищает (задерживает)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мочит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D1D1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разделяет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D1D1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направляет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чистит (поглащает)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1D1D1D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охлаждает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нагревает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удаляет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разрушает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соединяет (склеивает)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отражает (излучает)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проводит (передает)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тормозит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украшает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Сохраняет </a:t>
                      </a: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399" marR="323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9" name="Рисунок 10" descr="https://st3.depositphotos.com/1043532/15404/i/950/depositphotos_154046034-stock-photo-3d-rendering-of-a-black.jpg"/>
          <p:cNvPicPr>
            <a:picLocks noChangeAspect="1" noChangeArrowheads="1"/>
          </p:cNvPicPr>
          <p:nvPr/>
        </p:nvPicPr>
        <p:blipFill>
          <a:blip r:embed="rId3" cstate="print"/>
          <a:srcRect t="36111" r="42032"/>
          <a:stretch>
            <a:fillRect/>
          </a:stretch>
        </p:blipFill>
        <p:spPr bwMode="auto">
          <a:xfrm rot="5994368">
            <a:off x="4835333" y="4141211"/>
            <a:ext cx="639137" cy="779435"/>
          </a:xfrm>
          <a:prstGeom prst="rect">
            <a:avLst/>
          </a:prstGeom>
          <a:noFill/>
        </p:spPr>
      </p:pic>
      <p:sp>
        <p:nvSpPr>
          <p:cNvPr id="2090" name="AutoShape 42"/>
          <p:cNvSpPr>
            <a:spLocks noChangeShapeType="1"/>
          </p:cNvSpPr>
          <p:nvPr/>
        </p:nvSpPr>
        <p:spPr bwMode="auto">
          <a:xfrm>
            <a:off x="1691680" y="620688"/>
            <a:ext cx="1387475" cy="0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2195736" y="188640"/>
            <a:ext cx="338138" cy="330200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AutoShape 40"/>
          <p:cNvSpPr>
            <a:spLocks noChangeShapeType="1"/>
          </p:cNvSpPr>
          <p:nvPr/>
        </p:nvSpPr>
        <p:spPr bwMode="auto">
          <a:xfrm>
            <a:off x="4139952" y="548680"/>
            <a:ext cx="1009650" cy="0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7236296" y="260648"/>
            <a:ext cx="803275" cy="484188"/>
          </a:xfrm>
          <a:prstGeom prst="lightningBolt">
            <a:avLst/>
          </a:prstGeom>
          <a:solidFill>
            <a:srgbClr val="000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1979712" y="1556792"/>
            <a:ext cx="841375" cy="292100"/>
          </a:xfrm>
          <a:custGeom>
            <a:avLst/>
            <a:gdLst/>
            <a:ahLst/>
            <a:cxnLst>
              <a:cxn ang="0">
                <a:pos x="132" y="219"/>
              </a:cxn>
              <a:cxn ang="0">
                <a:pos x="33" y="301"/>
              </a:cxn>
              <a:cxn ang="0">
                <a:pos x="0" y="401"/>
              </a:cxn>
              <a:cxn ang="0">
                <a:pos x="16" y="649"/>
              </a:cxn>
              <a:cxn ang="0">
                <a:pos x="33" y="699"/>
              </a:cxn>
              <a:cxn ang="0">
                <a:pos x="83" y="715"/>
              </a:cxn>
              <a:cxn ang="0">
                <a:pos x="132" y="748"/>
              </a:cxn>
              <a:cxn ang="0">
                <a:pos x="232" y="781"/>
              </a:cxn>
              <a:cxn ang="0">
                <a:pos x="712" y="715"/>
              </a:cxn>
              <a:cxn ang="0">
                <a:pos x="827" y="632"/>
              </a:cxn>
              <a:cxn ang="0">
                <a:pos x="910" y="550"/>
              </a:cxn>
              <a:cxn ang="0">
                <a:pos x="927" y="367"/>
              </a:cxn>
              <a:cxn ang="0">
                <a:pos x="728" y="401"/>
              </a:cxn>
              <a:cxn ang="0">
                <a:pos x="695" y="450"/>
              </a:cxn>
              <a:cxn ang="0">
                <a:pos x="645" y="500"/>
              </a:cxn>
              <a:cxn ang="0">
                <a:pos x="579" y="649"/>
              </a:cxn>
              <a:cxn ang="0">
                <a:pos x="596" y="947"/>
              </a:cxn>
              <a:cxn ang="0">
                <a:pos x="678" y="1030"/>
              </a:cxn>
              <a:cxn ang="0">
                <a:pos x="910" y="1013"/>
              </a:cxn>
              <a:cxn ang="0">
                <a:pos x="960" y="980"/>
              </a:cxn>
              <a:cxn ang="0">
                <a:pos x="1076" y="914"/>
              </a:cxn>
              <a:cxn ang="0">
                <a:pos x="1175" y="831"/>
              </a:cxn>
              <a:cxn ang="0">
                <a:pos x="1258" y="682"/>
              </a:cxn>
              <a:cxn ang="0">
                <a:pos x="1721" y="301"/>
              </a:cxn>
              <a:cxn ang="0">
                <a:pos x="1804" y="252"/>
              </a:cxn>
              <a:cxn ang="0">
                <a:pos x="1870" y="202"/>
              </a:cxn>
              <a:cxn ang="0">
                <a:pos x="1986" y="169"/>
              </a:cxn>
              <a:cxn ang="0">
                <a:pos x="2185" y="86"/>
              </a:cxn>
              <a:cxn ang="0">
                <a:pos x="2549" y="185"/>
              </a:cxn>
              <a:cxn ang="0">
                <a:pos x="2582" y="285"/>
              </a:cxn>
              <a:cxn ang="0">
                <a:pos x="2598" y="334"/>
              </a:cxn>
              <a:cxn ang="0">
                <a:pos x="2449" y="616"/>
              </a:cxn>
              <a:cxn ang="0">
                <a:pos x="2367" y="599"/>
              </a:cxn>
              <a:cxn ang="0">
                <a:pos x="2483" y="467"/>
              </a:cxn>
              <a:cxn ang="0">
                <a:pos x="2499" y="516"/>
              </a:cxn>
              <a:cxn ang="0">
                <a:pos x="2532" y="550"/>
              </a:cxn>
              <a:cxn ang="0">
                <a:pos x="2565" y="649"/>
              </a:cxn>
              <a:cxn ang="0">
                <a:pos x="2102" y="781"/>
              </a:cxn>
              <a:cxn ang="0">
                <a:pos x="2052" y="748"/>
              </a:cxn>
              <a:cxn ang="0">
                <a:pos x="1936" y="715"/>
              </a:cxn>
              <a:cxn ang="0">
                <a:pos x="1655" y="384"/>
              </a:cxn>
              <a:cxn ang="0">
                <a:pos x="1539" y="136"/>
              </a:cxn>
              <a:cxn ang="0">
                <a:pos x="1473" y="86"/>
              </a:cxn>
              <a:cxn ang="0">
                <a:pos x="1440" y="36"/>
              </a:cxn>
              <a:cxn ang="0">
                <a:pos x="1307" y="3"/>
              </a:cxn>
            </a:cxnLst>
            <a:rect l="0" t="0" r="r" b="b"/>
            <a:pathLst>
              <a:path w="2598" h="1030">
                <a:moveTo>
                  <a:pt x="132" y="219"/>
                </a:moveTo>
                <a:cubicBezTo>
                  <a:pt x="51" y="239"/>
                  <a:pt x="66" y="217"/>
                  <a:pt x="33" y="301"/>
                </a:cubicBezTo>
                <a:cubicBezTo>
                  <a:pt x="20" y="334"/>
                  <a:pt x="0" y="401"/>
                  <a:pt x="0" y="401"/>
                </a:cubicBezTo>
                <a:cubicBezTo>
                  <a:pt x="5" y="484"/>
                  <a:pt x="7" y="567"/>
                  <a:pt x="16" y="649"/>
                </a:cubicBezTo>
                <a:cubicBezTo>
                  <a:pt x="18" y="666"/>
                  <a:pt x="20" y="687"/>
                  <a:pt x="33" y="699"/>
                </a:cubicBezTo>
                <a:cubicBezTo>
                  <a:pt x="45" y="711"/>
                  <a:pt x="66" y="710"/>
                  <a:pt x="83" y="715"/>
                </a:cubicBezTo>
                <a:cubicBezTo>
                  <a:pt x="99" y="726"/>
                  <a:pt x="114" y="740"/>
                  <a:pt x="132" y="748"/>
                </a:cubicBezTo>
                <a:cubicBezTo>
                  <a:pt x="164" y="762"/>
                  <a:pt x="232" y="781"/>
                  <a:pt x="232" y="781"/>
                </a:cubicBezTo>
                <a:cubicBezTo>
                  <a:pt x="414" y="771"/>
                  <a:pt x="548" y="771"/>
                  <a:pt x="712" y="715"/>
                </a:cubicBezTo>
                <a:cubicBezTo>
                  <a:pt x="750" y="686"/>
                  <a:pt x="794" y="665"/>
                  <a:pt x="827" y="632"/>
                </a:cubicBezTo>
                <a:cubicBezTo>
                  <a:pt x="934" y="525"/>
                  <a:pt x="780" y="636"/>
                  <a:pt x="910" y="550"/>
                </a:cubicBezTo>
                <a:cubicBezTo>
                  <a:pt x="952" y="423"/>
                  <a:pt x="950" y="484"/>
                  <a:pt x="927" y="367"/>
                </a:cubicBezTo>
                <a:cubicBezTo>
                  <a:pt x="860" y="375"/>
                  <a:pt x="781" y="359"/>
                  <a:pt x="728" y="401"/>
                </a:cubicBezTo>
                <a:cubicBezTo>
                  <a:pt x="713" y="413"/>
                  <a:pt x="708" y="435"/>
                  <a:pt x="695" y="450"/>
                </a:cubicBezTo>
                <a:cubicBezTo>
                  <a:pt x="680" y="468"/>
                  <a:pt x="662" y="483"/>
                  <a:pt x="645" y="500"/>
                </a:cubicBezTo>
                <a:cubicBezTo>
                  <a:pt x="628" y="554"/>
                  <a:pt x="597" y="595"/>
                  <a:pt x="579" y="649"/>
                </a:cubicBezTo>
                <a:cubicBezTo>
                  <a:pt x="585" y="748"/>
                  <a:pt x="571" y="851"/>
                  <a:pt x="596" y="947"/>
                </a:cubicBezTo>
                <a:cubicBezTo>
                  <a:pt x="606" y="985"/>
                  <a:pt x="678" y="1030"/>
                  <a:pt x="678" y="1030"/>
                </a:cubicBezTo>
                <a:cubicBezTo>
                  <a:pt x="755" y="1024"/>
                  <a:pt x="834" y="1027"/>
                  <a:pt x="910" y="1013"/>
                </a:cubicBezTo>
                <a:cubicBezTo>
                  <a:pt x="930" y="1010"/>
                  <a:pt x="943" y="990"/>
                  <a:pt x="960" y="980"/>
                </a:cubicBezTo>
                <a:cubicBezTo>
                  <a:pt x="1008" y="953"/>
                  <a:pt x="1035" y="949"/>
                  <a:pt x="1076" y="914"/>
                </a:cubicBezTo>
                <a:cubicBezTo>
                  <a:pt x="1203" y="807"/>
                  <a:pt x="1051" y="913"/>
                  <a:pt x="1175" y="831"/>
                </a:cubicBezTo>
                <a:cubicBezTo>
                  <a:pt x="1207" y="782"/>
                  <a:pt x="1221" y="727"/>
                  <a:pt x="1258" y="682"/>
                </a:cubicBezTo>
                <a:cubicBezTo>
                  <a:pt x="1399" y="510"/>
                  <a:pt x="1524" y="399"/>
                  <a:pt x="1721" y="301"/>
                </a:cubicBezTo>
                <a:cubicBezTo>
                  <a:pt x="1750" y="287"/>
                  <a:pt x="1777" y="270"/>
                  <a:pt x="1804" y="252"/>
                </a:cubicBezTo>
                <a:cubicBezTo>
                  <a:pt x="1827" y="237"/>
                  <a:pt x="1845" y="214"/>
                  <a:pt x="1870" y="202"/>
                </a:cubicBezTo>
                <a:cubicBezTo>
                  <a:pt x="1906" y="184"/>
                  <a:pt x="1948" y="181"/>
                  <a:pt x="1986" y="169"/>
                </a:cubicBezTo>
                <a:cubicBezTo>
                  <a:pt x="2060" y="95"/>
                  <a:pt x="2088" y="111"/>
                  <a:pt x="2185" y="86"/>
                </a:cubicBezTo>
                <a:cubicBezTo>
                  <a:pt x="2550" y="109"/>
                  <a:pt x="2362" y="62"/>
                  <a:pt x="2549" y="185"/>
                </a:cubicBezTo>
                <a:cubicBezTo>
                  <a:pt x="2560" y="218"/>
                  <a:pt x="2571" y="252"/>
                  <a:pt x="2582" y="285"/>
                </a:cubicBezTo>
                <a:cubicBezTo>
                  <a:pt x="2587" y="301"/>
                  <a:pt x="2598" y="334"/>
                  <a:pt x="2598" y="334"/>
                </a:cubicBezTo>
                <a:cubicBezTo>
                  <a:pt x="2584" y="479"/>
                  <a:pt x="2597" y="566"/>
                  <a:pt x="2449" y="616"/>
                </a:cubicBezTo>
                <a:cubicBezTo>
                  <a:pt x="2422" y="610"/>
                  <a:pt x="2382" y="622"/>
                  <a:pt x="2367" y="599"/>
                </a:cubicBezTo>
                <a:cubicBezTo>
                  <a:pt x="2315" y="520"/>
                  <a:pt x="2442" y="480"/>
                  <a:pt x="2483" y="467"/>
                </a:cubicBezTo>
                <a:cubicBezTo>
                  <a:pt x="2488" y="483"/>
                  <a:pt x="2490" y="501"/>
                  <a:pt x="2499" y="516"/>
                </a:cubicBezTo>
                <a:cubicBezTo>
                  <a:pt x="2507" y="530"/>
                  <a:pt x="2525" y="536"/>
                  <a:pt x="2532" y="550"/>
                </a:cubicBezTo>
                <a:cubicBezTo>
                  <a:pt x="2547" y="581"/>
                  <a:pt x="2565" y="649"/>
                  <a:pt x="2565" y="649"/>
                </a:cubicBezTo>
                <a:cubicBezTo>
                  <a:pt x="2534" y="936"/>
                  <a:pt x="2596" y="831"/>
                  <a:pt x="2102" y="781"/>
                </a:cubicBezTo>
                <a:cubicBezTo>
                  <a:pt x="2082" y="779"/>
                  <a:pt x="2070" y="756"/>
                  <a:pt x="2052" y="748"/>
                </a:cubicBezTo>
                <a:cubicBezTo>
                  <a:pt x="2006" y="729"/>
                  <a:pt x="1979" y="739"/>
                  <a:pt x="1936" y="715"/>
                </a:cubicBezTo>
                <a:cubicBezTo>
                  <a:pt x="1805" y="642"/>
                  <a:pt x="1715" y="519"/>
                  <a:pt x="1655" y="384"/>
                </a:cubicBezTo>
                <a:cubicBezTo>
                  <a:pt x="1621" y="308"/>
                  <a:pt x="1613" y="192"/>
                  <a:pt x="1539" y="136"/>
                </a:cubicBezTo>
                <a:cubicBezTo>
                  <a:pt x="1517" y="119"/>
                  <a:pt x="1492" y="106"/>
                  <a:pt x="1473" y="86"/>
                </a:cubicBezTo>
                <a:cubicBezTo>
                  <a:pt x="1459" y="72"/>
                  <a:pt x="1457" y="47"/>
                  <a:pt x="1440" y="36"/>
                </a:cubicBezTo>
                <a:cubicBezTo>
                  <a:pt x="1382" y="0"/>
                  <a:pt x="1359" y="3"/>
                  <a:pt x="1307" y="3"/>
                </a:cubicBezTo>
              </a:path>
            </a:pathLst>
          </a:cu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5" name="AutoShape 37"/>
          <p:cNvSpPr>
            <a:spLocks noChangeShapeType="1"/>
          </p:cNvSpPr>
          <p:nvPr/>
        </p:nvSpPr>
        <p:spPr bwMode="auto">
          <a:xfrm>
            <a:off x="1979712" y="1196752"/>
            <a:ext cx="0" cy="533400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3" name="Picture 35" descr="https://storage.needpix.com/rsynced_images/shield-3046442_1280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524328" y="1196752"/>
            <a:ext cx="651892" cy="780555"/>
          </a:xfrm>
          <a:prstGeom prst="rect">
            <a:avLst/>
          </a:prstGeom>
          <a:noFill/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4067944" y="2420888"/>
            <a:ext cx="1304925" cy="468312"/>
          </a:xfrm>
          <a:prstGeom prst="leftRightArrow">
            <a:avLst>
              <a:gd name="adj1" fmla="val 50000"/>
              <a:gd name="adj2" fmla="val 55729"/>
            </a:avLst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4644008" y="2348880"/>
            <a:ext cx="168275" cy="6048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0" name="AutoShape 32"/>
          <p:cNvSpPr>
            <a:spLocks noChangeShapeType="1"/>
          </p:cNvSpPr>
          <p:nvPr/>
        </p:nvSpPr>
        <p:spPr bwMode="auto">
          <a:xfrm>
            <a:off x="4644008" y="2348880"/>
            <a:ext cx="0" cy="604838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1" name="AutoShape 33"/>
          <p:cNvSpPr>
            <a:spLocks noChangeShapeType="1"/>
          </p:cNvSpPr>
          <p:nvPr/>
        </p:nvSpPr>
        <p:spPr bwMode="auto">
          <a:xfrm>
            <a:off x="4788024" y="2348880"/>
            <a:ext cx="0" cy="604838"/>
          </a:xfrm>
          <a:prstGeom prst="straightConnector1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6804248" y="2564904"/>
            <a:ext cx="290513" cy="331788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8172400" y="2276872"/>
            <a:ext cx="133350" cy="635000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4" name="Рисунок 1" descr="https://rossaprimavera.ru/static/files/61b7e4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4744"/>
            <a:ext cx="876300" cy="742950"/>
          </a:xfrm>
          <a:prstGeom prst="rect">
            <a:avLst/>
          </a:prstGeom>
          <a:noFill/>
        </p:spPr>
      </p:pic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907704" y="3645024"/>
            <a:ext cx="736600" cy="236537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2339752" y="3356992"/>
            <a:ext cx="200025" cy="2413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1907704" y="3501008"/>
            <a:ext cx="200025" cy="2047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2555776" y="3429000"/>
            <a:ext cx="169862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2051720" y="3429000"/>
            <a:ext cx="252412" cy="295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1979712" y="3429000"/>
            <a:ext cx="114300" cy="168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2123728" y="3284984"/>
            <a:ext cx="200025" cy="295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2267744" y="3429000"/>
            <a:ext cx="252413" cy="295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2483768" y="3429000"/>
            <a:ext cx="200025" cy="295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 flipV="1">
            <a:off x="8028384" y="3068960"/>
            <a:ext cx="0" cy="790575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AutoShape 17"/>
          <p:cNvSpPr>
            <a:spLocks noChangeShapeType="1"/>
          </p:cNvSpPr>
          <p:nvPr/>
        </p:nvSpPr>
        <p:spPr bwMode="auto">
          <a:xfrm>
            <a:off x="5436096" y="3068960"/>
            <a:ext cx="0" cy="868362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s://im0-tub-ru.yandex.net/i?id=1eeb5962845171a7fce72a48ff2d8af8-l&amp;n=13"/>
          <p:cNvPicPr>
            <a:picLocks noChangeAspect="1" noChangeArrowheads="1"/>
          </p:cNvPicPr>
          <p:nvPr/>
        </p:nvPicPr>
        <p:blipFill>
          <a:blip r:embed="rId6" cstate="print"/>
          <a:srcRect l="31427" t="18762" r="30527" b="20621"/>
          <a:stretch>
            <a:fillRect/>
          </a:stretch>
        </p:blipFill>
        <p:spPr bwMode="auto">
          <a:xfrm>
            <a:off x="7308304" y="3140968"/>
            <a:ext cx="400050" cy="638175"/>
          </a:xfrm>
          <a:prstGeom prst="rect">
            <a:avLst/>
          </a:prstGeom>
          <a:noFill/>
        </p:spPr>
      </p:pic>
      <p:pic>
        <p:nvPicPr>
          <p:cNvPr id="2063" name="Picture 15" descr="https://im0-tub-ru.yandex.net/i?id=1eeb5962845171a7fce72a48ff2d8af8-l&amp;n=13"/>
          <p:cNvPicPr>
            <a:picLocks noChangeAspect="1" noChangeArrowheads="1"/>
          </p:cNvPicPr>
          <p:nvPr/>
        </p:nvPicPr>
        <p:blipFill>
          <a:blip r:embed="rId6" cstate="print"/>
          <a:srcRect l="31427" t="18762" r="30527" b="20621"/>
          <a:stretch>
            <a:fillRect/>
          </a:stretch>
        </p:blipFill>
        <p:spPr bwMode="auto">
          <a:xfrm>
            <a:off x="4788024" y="3212976"/>
            <a:ext cx="400050" cy="638175"/>
          </a:xfrm>
          <a:prstGeom prst="rect">
            <a:avLst/>
          </a:prstGeom>
          <a:noFill/>
        </p:spPr>
      </p:pic>
      <p:pic>
        <p:nvPicPr>
          <p:cNvPr id="2082" name="Рисунок 4" descr="http://i.siteapi.org/yLEM0HLSTEzCxxhts0u9p2kfObE=/0x0:900x900/7474ee931916cd1.s.siteapi.org/img/bsuxl6l47vkkscskcsoggo48o4kgg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060848"/>
            <a:ext cx="971550" cy="971550"/>
          </a:xfrm>
          <a:prstGeom prst="rect">
            <a:avLst/>
          </a:prstGeom>
          <a:noFill/>
        </p:spPr>
      </p:pic>
      <p:pic>
        <p:nvPicPr>
          <p:cNvPr id="2061" name="Рисунок 7" descr="https://photosp.ru/images/2019/04/23/Delete-Butt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149080"/>
            <a:ext cx="864096" cy="691506"/>
          </a:xfrm>
          <a:prstGeom prst="rect">
            <a:avLst/>
          </a:prstGeom>
          <a:noFill/>
        </p:spPr>
      </p:pic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1907704" y="5229200"/>
            <a:ext cx="467544" cy="504056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923928" y="404664"/>
            <a:ext cx="288033" cy="360039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 descr="https://clipart-best.com/img/mirror/mirror-clip-art-43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5085184"/>
            <a:ext cx="802640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2843808" y="5301208"/>
            <a:ext cx="152400" cy="314325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7308304" y="4293096"/>
            <a:ext cx="544066" cy="576064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4211960" y="5301208"/>
            <a:ext cx="1731962" cy="377825"/>
          </a:xfrm>
          <a:custGeom>
            <a:avLst/>
            <a:gdLst/>
            <a:ahLst/>
            <a:cxnLst>
              <a:cxn ang="0">
                <a:pos x="0" y="594"/>
              </a:cxn>
              <a:cxn ang="0">
                <a:pos x="51" y="441"/>
              </a:cxn>
              <a:cxn ang="0">
                <a:pos x="153" y="407"/>
              </a:cxn>
              <a:cxn ang="0">
                <a:pos x="204" y="373"/>
              </a:cxn>
              <a:cxn ang="0">
                <a:pos x="848" y="441"/>
              </a:cxn>
              <a:cxn ang="0">
                <a:pos x="1136" y="424"/>
              </a:cxn>
              <a:cxn ang="0">
                <a:pos x="1237" y="356"/>
              </a:cxn>
              <a:cxn ang="0">
                <a:pos x="1491" y="153"/>
              </a:cxn>
              <a:cxn ang="0">
                <a:pos x="1966" y="102"/>
              </a:cxn>
              <a:cxn ang="0">
                <a:pos x="2169" y="153"/>
              </a:cxn>
              <a:cxn ang="0">
                <a:pos x="2271" y="204"/>
              </a:cxn>
              <a:cxn ang="0">
                <a:pos x="2643" y="323"/>
              </a:cxn>
              <a:cxn ang="0">
                <a:pos x="2728" y="373"/>
              </a:cxn>
            </a:cxnLst>
            <a:rect l="0" t="0" r="r" b="b"/>
            <a:pathLst>
              <a:path w="2728" h="594">
                <a:moveTo>
                  <a:pt x="0" y="594"/>
                </a:moveTo>
                <a:cubicBezTo>
                  <a:pt x="6" y="559"/>
                  <a:pt x="7" y="469"/>
                  <a:pt x="51" y="441"/>
                </a:cubicBezTo>
                <a:cubicBezTo>
                  <a:pt x="81" y="422"/>
                  <a:pt x="123" y="427"/>
                  <a:pt x="153" y="407"/>
                </a:cubicBezTo>
                <a:cubicBezTo>
                  <a:pt x="170" y="396"/>
                  <a:pt x="187" y="384"/>
                  <a:pt x="204" y="373"/>
                </a:cubicBezTo>
                <a:cubicBezTo>
                  <a:pt x="430" y="385"/>
                  <a:pt x="629" y="414"/>
                  <a:pt x="848" y="441"/>
                </a:cubicBezTo>
                <a:cubicBezTo>
                  <a:pt x="944" y="435"/>
                  <a:pt x="1042" y="445"/>
                  <a:pt x="1136" y="424"/>
                </a:cubicBezTo>
                <a:cubicBezTo>
                  <a:pt x="1176" y="415"/>
                  <a:pt x="1203" y="378"/>
                  <a:pt x="1237" y="356"/>
                </a:cubicBezTo>
                <a:cubicBezTo>
                  <a:pt x="1328" y="295"/>
                  <a:pt x="1400" y="214"/>
                  <a:pt x="1491" y="153"/>
                </a:cubicBezTo>
                <a:cubicBezTo>
                  <a:pt x="1593" y="0"/>
                  <a:pt x="1787" y="94"/>
                  <a:pt x="1966" y="102"/>
                </a:cubicBezTo>
                <a:cubicBezTo>
                  <a:pt x="2031" y="119"/>
                  <a:pt x="2108" y="123"/>
                  <a:pt x="2169" y="153"/>
                </a:cubicBezTo>
                <a:cubicBezTo>
                  <a:pt x="2301" y="219"/>
                  <a:pt x="2143" y="161"/>
                  <a:pt x="2271" y="204"/>
                </a:cubicBezTo>
                <a:cubicBezTo>
                  <a:pt x="2320" y="352"/>
                  <a:pt x="2520" y="315"/>
                  <a:pt x="2643" y="323"/>
                </a:cubicBezTo>
                <a:cubicBezTo>
                  <a:pt x="2709" y="345"/>
                  <a:pt x="2681" y="328"/>
                  <a:pt x="2728" y="373"/>
                </a:cubicBezTo>
              </a:path>
            </a:pathLst>
          </a:cu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Рисунок 16" descr="https://img0.liveinternet.ru/images/attach/c/1/62/214/62214868_1280680591_EFFECTS_PNG_PACK_02_8.png"/>
          <p:cNvPicPr>
            <a:picLocks noChangeAspect="1" noChangeArrowheads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4572000" y="5157192"/>
            <a:ext cx="907300" cy="720080"/>
          </a:xfrm>
          <a:prstGeom prst="rect">
            <a:avLst/>
          </a:prstGeom>
          <a:noFill/>
        </p:spPr>
      </p:pic>
      <p:pic>
        <p:nvPicPr>
          <p:cNvPr id="2051" name="Рисунок 19" descr="https://st2.depositphotos.com/6736296/11313/v/950/depositphotos_113138494-stock-illustration-hand-in-a-red-circl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5085184"/>
            <a:ext cx="706850" cy="708174"/>
          </a:xfrm>
          <a:prstGeom prst="rect">
            <a:avLst/>
          </a:prstGeom>
          <a:noFill/>
        </p:spPr>
      </p:pic>
      <p:pic>
        <p:nvPicPr>
          <p:cNvPr id="2049" name="Picture 1" descr="https://images.ua.prom.st/2967942243_w500_h500_kardrider-usb-30.jpg"/>
          <p:cNvPicPr>
            <a:picLocks noChangeAspect="1" noChangeArrowheads="1"/>
          </p:cNvPicPr>
          <p:nvPr/>
        </p:nvPicPr>
        <p:blipFill>
          <a:blip r:embed="rId12" cstate="print"/>
          <a:srcRect t="15057" b="21365"/>
          <a:stretch>
            <a:fillRect/>
          </a:stretch>
        </p:blipFill>
        <p:spPr bwMode="auto">
          <a:xfrm>
            <a:off x="4652206" y="6021288"/>
            <a:ext cx="1016780" cy="648072"/>
          </a:xfrm>
          <a:prstGeom prst="rect">
            <a:avLst/>
          </a:prstGeom>
          <a:noFill/>
        </p:spPr>
      </p:pic>
      <p:pic>
        <p:nvPicPr>
          <p:cNvPr id="2050" name="Picture 2" descr="https://www.kindpng.com/picc/m/79-796002_diamond-clipart-basic-desenho-de-diamante-para-colorir.png"/>
          <p:cNvPicPr>
            <a:picLocks noChangeAspect="1" noChangeArrowheads="1"/>
          </p:cNvPicPr>
          <p:nvPr/>
        </p:nvPicPr>
        <p:blipFill>
          <a:blip r:embed="rId13" cstate="print"/>
          <a:srcRect b="14444"/>
          <a:stretch>
            <a:fillRect/>
          </a:stretch>
        </p:blipFill>
        <p:spPr bwMode="auto">
          <a:xfrm>
            <a:off x="2411760" y="6165304"/>
            <a:ext cx="702974" cy="504056"/>
          </a:xfrm>
          <a:prstGeom prst="rect">
            <a:avLst/>
          </a:prstGeom>
          <a:noFill/>
        </p:spPr>
      </p:pic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6948264" y="4293096"/>
            <a:ext cx="576064" cy="547811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7" name="AutoShape 29"/>
          <p:cNvSpPr>
            <a:spLocks noChangeShapeType="1"/>
          </p:cNvSpPr>
          <p:nvPr/>
        </p:nvSpPr>
        <p:spPr bwMode="auto">
          <a:xfrm>
            <a:off x="7236296" y="2780928"/>
            <a:ext cx="903288" cy="0"/>
          </a:xfrm>
          <a:prstGeom prst="straightConnector1">
            <a:avLst/>
          </a:prstGeom>
          <a:noFill/>
          <a:ln w="889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  <p:pic>
        <p:nvPicPr>
          <p:cNvPr id="16386" name="Picture 2" descr="http://www.494911.ru/products_pictures/big/5695310_1.jpg"/>
          <p:cNvPicPr>
            <a:picLocks noChangeAspect="1" noChangeArrowheads="1"/>
          </p:cNvPicPr>
          <p:nvPr/>
        </p:nvPicPr>
        <p:blipFill>
          <a:blip r:embed="rId3" cstate="print"/>
          <a:srcRect l="17375" t="7240" r="21813" b="10229"/>
          <a:stretch>
            <a:fillRect/>
          </a:stretch>
        </p:blipFill>
        <p:spPr bwMode="auto">
          <a:xfrm>
            <a:off x="0" y="1484784"/>
            <a:ext cx="2915816" cy="3957179"/>
          </a:xfrm>
          <a:prstGeom prst="rect">
            <a:avLst/>
          </a:prstGeom>
          <a:noFill/>
        </p:spPr>
      </p:pic>
      <p:pic>
        <p:nvPicPr>
          <p:cNvPr id="16392" name="Picture 8" descr="https://thumbs.dreamstime.com/b/%D1%81%D0%BA%D0%BE%D0%B2%D0%BE%D1%80%D0%BE%D0%B4%D0%B0-11336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052736"/>
            <a:ext cx="4197152" cy="3147864"/>
          </a:xfrm>
          <a:prstGeom prst="rect">
            <a:avLst/>
          </a:prstGeom>
          <a:noFill/>
        </p:spPr>
      </p:pic>
      <p:pic>
        <p:nvPicPr>
          <p:cNvPr id="16394" name="Picture 10" descr="https://posudaguide.ru/wp-content/uploads/2018/12/Skovoroda-na-gazovoj-plite.jpg"/>
          <p:cNvPicPr>
            <a:picLocks noChangeAspect="1" noChangeArrowheads="1"/>
          </p:cNvPicPr>
          <p:nvPr/>
        </p:nvPicPr>
        <p:blipFill>
          <a:blip r:embed="rId5" cstate="print"/>
          <a:srcRect l="31601" t="21348" r="2669"/>
          <a:stretch>
            <a:fillRect/>
          </a:stretch>
        </p:blipFill>
        <p:spPr bwMode="auto">
          <a:xfrm>
            <a:off x="3131840" y="4149080"/>
            <a:ext cx="3744416" cy="252028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365104"/>
            <a:ext cx="38164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Основная функция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4365104"/>
            <a:ext cx="381642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Дополнительная функция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.jpg"/>
          <p:cNvPicPr/>
          <p:nvPr/>
        </p:nvPicPr>
        <p:blipFill>
          <a:blip r:embed="rId2" cstate="print">
            <a:lum bright="9000" contrast="9000"/>
          </a:blip>
          <a:srcRect l="13627" t="48252" r="62463" b="40093"/>
          <a:stretch>
            <a:fillRect/>
          </a:stretch>
        </p:blipFill>
        <p:spPr>
          <a:xfrm rot="10800000">
            <a:off x="4211960" y="1700808"/>
            <a:ext cx="2664297" cy="1872208"/>
          </a:xfrm>
          <a:prstGeom prst="rect">
            <a:avLst/>
          </a:prstGeom>
        </p:spPr>
      </p:pic>
      <p:pic>
        <p:nvPicPr>
          <p:cNvPr id="6" name="Рисунок 5" descr="Рисунок.jpg"/>
          <p:cNvPicPr/>
          <p:nvPr/>
        </p:nvPicPr>
        <p:blipFill>
          <a:blip r:embed="rId2" cstate="print">
            <a:lum bright="6000" contrast="2000"/>
          </a:blip>
          <a:srcRect l="60163" t="48252" r="16087" b="40093"/>
          <a:stretch>
            <a:fillRect/>
          </a:stretch>
        </p:blipFill>
        <p:spPr>
          <a:xfrm rot="10800000">
            <a:off x="6623720" y="2564904"/>
            <a:ext cx="2520280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1700808"/>
            <a:ext cx="309634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thumbs.dreamstime.com/b/%D0%BF%D0%B8%D1%81%D1%8C%D0%BC%D0%BE-%D0%B7%D0%BD%D0%B0%D0%BA%D0%B0-t-%D1%82%D0%B5%D0%BC%D0%BF%D0%B5%D1%80%D0%B0%D1%82%D1%83%D1%80%D1%8B-%D0%B7%D0%BD%D0%B0%D1%87%D0%BE%D0%BA-%D0%B2%D1%8B%D1%80%D0%B0%D0%B6%D0%B0%D1%82%D1%8C-%D1%84%D0%B8%D0%B7%D0%B8%D1%87%D0%B5%D1%81%D0%BA%D0%BE%D0%B3%D0%BE-%D0%BA%D0%BE%D0%BB%D0%B8%D1%87%D0%B5%D1%81%D1%82%D0%B2%D0%B0-138423477.jpg"/>
          <p:cNvPicPr>
            <a:picLocks noChangeAspect="1" noChangeArrowheads="1"/>
          </p:cNvPicPr>
          <p:nvPr/>
        </p:nvPicPr>
        <p:blipFill>
          <a:blip r:embed="rId3" cstate="print"/>
          <a:srcRect l="23529" t="11764" r="23530" b="17647"/>
          <a:stretch>
            <a:fillRect/>
          </a:stretch>
        </p:blipFill>
        <p:spPr bwMode="auto">
          <a:xfrm>
            <a:off x="827584" y="1892829"/>
            <a:ext cx="936104" cy="1248139"/>
          </a:xfrm>
          <a:prstGeom prst="rect">
            <a:avLst/>
          </a:prstGeom>
          <a:noFill/>
        </p:spPr>
      </p:pic>
      <p:sp>
        <p:nvSpPr>
          <p:cNvPr id="9" name="Стрелка вниз 8"/>
          <p:cNvSpPr/>
          <p:nvPr/>
        </p:nvSpPr>
        <p:spPr>
          <a:xfrm rot="10800000">
            <a:off x="1979712" y="1988840"/>
            <a:ext cx="432048" cy="108012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979712" y="4293096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Вредные 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60032" y="836712"/>
            <a:ext cx="32038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Полезные функции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132856"/>
            <a:ext cx="2952328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96136" y="1988840"/>
            <a:ext cx="3024336" cy="165618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419872" y="1844824"/>
            <a:ext cx="2376264" cy="108012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419872" y="2996952"/>
            <a:ext cx="2376264" cy="108012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67744" y="692696"/>
            <a:ext cx="48600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«Инструмент изделие»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s://catherineasquithgallery.com/uploads/posts/2021-03/1614560217_43-p-karandash-na-belom-fone-47.png"/>
          <p:cNvPicPr/>
          <p:nvPr/>
        </p:nvPicPr>
        <p:blipFill>
          <a:blip r:embed="rId2" cstate="print"/>
          <a:srcRect l="15680" r="11522"/>
          <a:stretch>
            <a:fillRect/>
          </a:stretch>
        </p:blipFill>
        <p:spPr bwMode="auto">
          <a:xfrm>
            <a:off x="971600" y="1772816"/>
            <a:ext cx="2034586" cy="189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flomaster.club/uploads/posts/2021-11/1636892279_20-flomaster-club-p-bumaga-raskraska-dlya-detei-krasivie-2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653136"/>
            <a:ext cx="16468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gas-kvas.com/uploads/posts/2023-01/1673530023_gas-kvas-com-p-topor-detskii-risunok-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365104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e7.pngegg.com/pngimages/706/664/png-clipart-wood-designer-wood-stump-angle-rectangle.png"/>
          <p:cNvPicPr/>
          <p:nvPr/>
        </p:nvPicPr>
        <p:blipFill>
          <a:blip r:embed="rId5" cstate="print"/>
          <a:srcRect t="20653" b="29475"/>
          <a:stretch>
            <a:fillRect/>
          </a:stretch>
        </p:blipFill>
        <p:spPr bwMode="auto">
          <a:xfrm rot="16200000">
            <a:off x="1331640" y="4437112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catherineasquithgallery.com/uploads/posts/2021-03/1614566302_3-p-vaza-na-belom-fone-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06084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1.1zoom.ru/big7/688/Bouquets_Gerberas_400172.jpg"/>
          <p:cNvPicPr/>
          <p:nvPr/>
        </p:nvPicPr>
        <p:blipFill>
          <a:blip r:embed="rId7" cstate="print"/>
          <a:srcRect l="10269" r="10165"/>
          <a:stretch>
            <a:fillRect/>
          </a:stretch>
        </p:blipFill>
        <p:spPr bwMode="auto">
          <a:xfrm>
            <a:off x="6732240" y="1988840"/>
            <a:ext cx="114728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5"/>
          <a:stretch/>
        </p:blipFill>
        <p:spPr>
          <a:xfrm>
            <a:off x="0" y="6003785"/>
            <a:ext cx="9144000" cy="854215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23728" y="836712"/>
            <a:ext cx="486003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 «Инструмент изделие»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https://catherineasquithgallery.com/uploads/posts/2021-03/1614560217_43-p-karandash-na-belom-fone-47.png"/>
          <p:cNvPicPr/>
          <p:nvPr/>
        </p:nvPicPr>
        <p:blipFill>
          <a:blip r:embed="rId3" cstate="print"/>
          <a:srcRect l="15680" r="11522"/>
          <a:stretch>
            <a:fillRect/>
          </a:stretch>
        </p:blipFill>
        <p:spPr bwMode="auto">
          <a:xfrm>
            <a:off x="971600" y="1412776"/>
            <a:ext cx="17465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flomaster.club/uploads/posts/2021-11/1636892279_20-flomaster-club-p-bumaga-raskraska-dlya-detei-krasivie-2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16468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gas-kvas.com/uploads/posts/2023-01/1673530023_gas-kvas-com-p-topor-detskii-risunok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068960"/>
            <a:ext cx="14125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e7.pngegg.com/pngimages/706/664/png-clipart-wood-designer-wood-stump-angle-rectangle.png"/>
          <p:cNvPicPr/>
          <p:nvPr/>
        </p:nvPicPr>
        <p:blipFill>
          <a:blip r:embed="rId6" cstate="print"/>
          <a:srcRect t="20653" b="29475"/>
          <a:stretch>
            <a:fillRect/>
          </a:stretch>
        </p:blipFill>
        <p:spPr bwMode="auto">
          <a:xfrm rot="16200000">
            <a:off x="5832140" y="3465004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catherineasquithgallery.com/uploads/posts/2021-03/1614566302_3-p-vaza-na-belom-fone-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01317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1.1zoom.ru/big7/688/Bouquets_Gerberas_400172.jpg"/>
          <p:cNvPicPr/>
          <p:nvPr/>
        </p:nvPicPr>
        <p:blipFill>
          <a:blip r:embed="rId8" cstate="print"/>
          <a:srcRect l="10269" r="10165"/>
          <a:stretch>
            <a:fillRect/>
          </a:stretch>
        </p:blipFill>
        <p:spPr bwMode="auto">
          <a:xfrm>
            <a:off x="5796136" y="4941168"/>
            <a:ext cx="114728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" name="Рисунок 19" descr="Рисунок1.png"/>
          <p:cNvPicPr>
            <a:picLocks noChangeAspect="1"/>
          </p:cNvPicPr>
          <p:nvPr/>
        </p:nvPicPr>
        <p:blipFill>
          <a:blip r:embed="rId9" cstate="print"/>
          <a:srcRect l="10326" t="13682" r="63858" b="71155"/>
          <a:stretch>
            <a:fillRect/>
          </a:stretch>
        </p:blipFill>
        <p:spPr>
          <a:xfrm>
            <a:off x="3131840" y="1772816"/>
            <a:ext cx="2016224" cy="887139"/>
          </a:xfrm>
          <a:prstGeom prst="rect">
            <a:avLst/>
          </a:prstGeom>
        </p:spPr>
      </p:pic>
      <p:pic>
        <p:nvPicPr>
          <p:cNvPr id="21" name="Рисунок 20" descr="Рисунок1.png"/>
          <p:cNvPicPr>
            <a:picLocks noChangeAspect="1"/>
          </p:cNvPicPr>
          <p:nvPr/>
        </p:nvPicPr>
        <p:blipFill>
          <a:blip r:embed="rId9" cstate="print"/>
          <a:srcRect l="39240" t="28947" r="35977" b="55890"/>
          <a:stretch>
            <a:fillRect/>
          </a:stretch>
        </p:blipFill>
        <p:spPr>
          <a:xfrm>
            <a:off x="2987824" y="3212976"/>
            <a:ext cx="2042409" cy="936104"/>
          </a:xfrm>
          <a:prstGeom prst="rect">
            <a:avLst/>
          </a:prstGeom>
        </p:spPr>
      </p:pic>
      <p:pic>
        <p:nvPicPr>
          <p:cNvPr id="22" name="Рисунок 21" descr="Рисунок1.png"/>
          <p:cNvPicPr>
            <a:picLocks noChangeAspect="1"/>
          </p:cNvPicPr>
          <p:nvPr/>
        </p:nvPicPr>
        <p:blipFill>
          <a:blip r:embed="rId9" cstate="print"/>
          <a:srcRect l="10326" r="64891" b="88973"/>
          <a:stretch>
            <a:fillRect/>
          </a:stretch>
        </p:blipFill>
        <p:spPr>
          <a:xfrm>
            <a:off x="3059832" y="5517232"/>
            <a:ext cx="2160240" cy="720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8" y="129221"/>
            <a:ext cx="555142" cy="64442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29586" y="129221"/>
            <a:ext cx="6759725" cy="408913"/>
          </a:xfrm>
          <a:prstGeom prst="rect">
            <a:avLst/>
          </a:prstGeom>
        </p:spPr>
        <p:txBody>
          <a:bodyPr wrap="square" lIns="69677" tIns="34839" rIns="69677" bIns="34839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IV </a:t>
            </a:r>
            <a:r>
              <a:rPr lang="ru-RU" sz="1100" b="1" dirty="0" smtClean="0">
                <a:solidFill>
                  <a:srgbClr val="57111C"/>
                </a:solidFill>
                <a:latin typeface="Akrobat Black" panose="00000A00000000000000" pitchFamily="2" charset="-52"/>
              </a:rPr>
              <a:t>НАУЧНО-МЕТОДИЧЕСКАЯ ДЕКАДА «АКТУАЛЬНЫЕ ВОПРОСЫ НАУКИ И ПРАКТИКИ В ОБРАЗОВАТЕЛЬНОМ ПРОСТРАНСТВЕ РЕГИОНА»</a:t>
            </a:r>
            <a:endParaRPr lang="ru-RU" sz="1100" b="1" dirty="0">
              <a:solidFill>
                <a:srgbClr val="57111C"/>
              </a:solidFill>
              <a:latin typeface="Akrobat Black" panose="00000A00000000000000" pitchFamily="2" charset="-5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1" t="25999" r="15336" b="25503"/>
          <a:stretch/>
        </p:blipFill>
        <p:spPr>
          <a:xfrm>
            <a:off x="7842233" y="21247"/>
            <a:ext cx="1166492" cy="838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284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61</cp:revision>
  <dcterms:created xsi:type="dcterms:W3CDTF">2020-09-20T10:30:07Z</dcterms:created>
  <dcterms:modified xsi:type="dcterms:W3CDTF">2023-11-14T07:08:42Z</dcterms:modified>
</cp:coreProperties>
</file>