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8" r:id="rId2"/>
    <p:sldId id="280" r:id="rId3"/>
    <p:sldId id="281" r:id="rId4"/>
    <p:sldId id="283" r:id="rId5"/>
    <p:sldId id="282" r:id="rId6"/>
    <p:sldId id="284" r:id="rId7"/>
    <p:sldId id="285" r:id="rId8"/>
    <p:sldId id="286" r:id="rId9"/>
    <p:sldId id="287" r:id="rId10"/>
    <p:sldId id="289" r:id="rId11"/>
  </p:sldIdLst>
  <p:sldSz cx="13439775" cy="7559675"/>
  <p:notesSz cx="6858000" cy="9144000"/>
  <p:embeddedFontLst>
    <p:embeddedFont>
      <p:font typeface="Akrobat Black" charset="-52"/>
      <p:bold r:id="rId12"/>
    </p:embeddedFont>
    <p:embeddedFont>
      <p:font typeface="Akrobat" charset="-52"/>
      <p:regular r:id="rId13"/>
      <p:bold r:id="rId14"/>
    </p:embeddedFont>
    <p:embeddedFont>
      <p:font typeface="Calibri" pitchFamily="34" charset="0"/>
      <p:regular r:id="rId15"/>
      <p:bold r:id="rId16"/>
      <p:italic r:id="rId17"/>
      <p:boldItalic r:id="rId18"/>
    </p:embeddedFont>
    <p:embeddedFont>
      <p:font typeface="Calibri Light" pitchFamily="34" charset="0"/>
      <p:regular r:id="rId19"/>
      <p:italic r:id="rId2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42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111C"/>
    <a:srgbClr val="DCCFB8"/>
    <a:srgbClr val="EAE2D3"/>
    <a:srgbClr val="7C464A"/>
    <a:srgbClr val="5B9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showGuides="1">
      <p:cViewPr varScale="1">
        <p:scale>
          <a:sx n="66" d="100"/>
          <a:sy n="66" d="100"/>
        </p:scale>
        <p:origin x="-570" y="-114"/>
      </p:cViewPr>
      <p:guideLst>
        <p:guide orient="horz" pos="2381"/>
        <p:guide pos="423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7984" y="1237198"/>
            <a:ext cx="11423809" cy="2631887"/>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1679973" y="3970581"/>
            <a:ext cx="10079831" cy="1825171"/>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232647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81134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41" y="402484"/>
            <a:ext cx="2897952" cy="640647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923986" y="402484"/>
            <a:ext cx="8525858"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315833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68086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6986" y="1884671"/>
            <a:ext cx="11591806" cy="3144614"/>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916986" y="5059035"/>
            <a:ext cx="11591806" cy="165367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208205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23985" y="2012414"/>
            <a:ext cx="5711905"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803885" y="2012414"/>
            <a:ext cx="5711905"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200788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4"/>
            <a:ext cx="11591806" cy="14611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25736" y="1853171"/>
            <a:ext cx="5685653" cy="908210"/>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925736" y="2761381"/>
            <a:ext cx="5685653"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03888" y="1853171"/>
            <a:ext cx="5713656" cy="908210"/>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6803888" y="2761381"/>
            <a:ext cx="5713656"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89784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1659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35946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5735" y="503978"/>
            <a:ext cx="4334677" cy="1763924"/>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5713657" y="1088456"/>
            <a:ext cx="6803885" cy="5372269"/>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5735" y="2267902"/>
            <a:ext cx="4334677" cy="4201570"/>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48919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5735" y="503978"/>
            <a:ext cx="4334677" cy="1763924"/>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5713657" y="1088456"/>
            <a:ext cx="6803885" cy="5372269"/>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925735" y="2267902"/>
            <a:ext cx="4334677" cy="4201570"/>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7AD5E83B-E9E2-4E97-94B1-ECD5699343FD}" type="datetimeFigureOut">
              <a:rPr lang="ru-RU" smtClean="0"/>
              <a:pPr/>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94958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CCFB8"/>
            </a:gs>
            <a:gs pos="34000">
              <a:schemeClr val="bg1"/>
            </a:gs>
            <a:gs pos="65000">
              <a:schemeClr val="bg1"/>
            </a:gs>
            <a:gs pos="100000">
              <a:srgbClr val="DCCFB8"/>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4"/>
            <a:ext cx="11591806"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23986" y="7006701"/>
            <a:ext cx="3023950"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7AD5E83B-E9E2-4E97-94B1-ECD5699343FD}" type="datetimeFigureOut">
              <a:rPr lang="ru-RU" smtClean="0"/>
              <a:pPr/>
              <a:t>09.11.2023</a:t>
            </a:fld>
            <a:endParaRPr lang="ru-RU"/>
          </a:p>
        </p:txBody>
      </p:sp>
      <p:sp>
        <p:nvSpPr>
          <p:cNvPr id="5" name="Footer Placeholder 4"/>
          <p:cNvSpPr>
            <a:spLocks noGrp="1"/>
          </p:cNvSpPr>
          <p:nvPr>
            <p:ph type="ftr" sz="quarter" idx="3"/>
          </p:nvPr>
        </p:nvSpPr>
        <p:spPr>
          <a:xfrm>
            <a:off x="4451926" y="7006701"/>
            <a:ext cx="4535924"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9491841" y="7006701"/>
            <a:ext cx="3023950"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79724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8.png"/><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tif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3597867" cy="7644178"/>
          </a:xfrm>
          <a:prstGeom prst="rect">
            <a:avLst/>
          </a:prstGeom>
        </p:spPr>
      </p:pic>
      <p:sp>
        <p:nvSpPr>
          <p:cNvPr id="12" name="Прямоугольник 11"/>
          <p:cNvSpPr/>
          <p:nvPr/>
        </p:nvSpPr>
        <p:spPr>
          <a:xfrm>
            <a:off x="2914650" y="225655"/>
            <a:ext cx="9464675"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sp>
        <p:nvSpPr>
          <p:cNvPr id="13" name="Прямоугольник 12"/>
          <p:cNvSpPr/>
          <p:nvPr/>
        </p:nvSpPr>
        <p:spPr>
          <a:xfrm>
            <a:off x="3075708" y="1927534"/>
            <a:ext cx="7989456" cy="1938992"/>
          </a:xfrm>
          <a:prstGeom prst="rect">
            <a:avLst/>
          </a:prstGeom>
        </p:spPr>
        <p:txBody>
          <a:bodyPr wrap="square">
            <a:spAutoFit/>
          </a:bodyPr>
          <a:lstStyle/>
          <a:p>
            <a:pPr algn="ctr"/>
            <a:r>
              <a:rPr lang="ru-RU" sz="4000" b="1" i="0" dirty="0">
                <a:solidFill>
                  <a:srgbClr val="57111C"/>
                </a:solidFill>
                <a:effectLst/>
                <a:latin typeface="Akrobat Black" panose="00000A00000000000000" pitchFamily="2" charset="-52"/>
              </a:rPr>
              <a:t>Кубик </a:t>
            </a:r>
            <a:r>
              <a:rPr lang="ru-RU" sz="4000" b="1" dirty="0">
                <a:solidFill>
                  <a:srgbClr val="57111C"/>
                </a:solidFill>
                <a:latin typeface="Akrobat Black" panose="00000A00000000000000" pitchFamily="2" charset="-52"/>
              </a:rPr>
              <a:t>Блума – универсальный приём формирования функциональной грамотности у дошкольников</a:t>
            </a:r>
            <a:endParaRPr lang="ru-RU" sz="4000" b="1" i="0" dirty="0">
              <a:solidFill>
                <a:srgbClr val="57111C"/>
              </a:solidFill>
              <a:effectLst/>
              <a:latin typeface="Akrobat Black" panose="00000A00000000000000" pitchFamily="2" charset="-52"/>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79325" y="199830"/>
            <a:ext cx="900002" cy="783545"/>
          </a:xfrm>
          <a:prstGeom prst="rect">
            <a:avLst/>
          </a:prstGeom>
        </p:spPr>
      </p:pic>
      <p:sp>
        <p:nvSpPr>
          <p:cNvPr id="17" name="Прямоугольник 16"/>
          <p:cNvSpPr/>
          <p:nvPr/>
        </p:nvSpPr>
        <p:spPr>
          <a:xfrm>
            <a:off x="6446982" y="4230263"/>
            <a:ext cx="4738254" cy="1631216"/>
          </a:xfrm>
          <a:prstGeom prst="rect">
            <a:avLst/>
          </a:prstGeom>
        </p:spPr>
        <p:txBody>
          <a:bodyPr wrap="square">
            <a:spAutoFit/>
          </a:bodyPr>
          <a:lstStyle/>
          <a:p>
            <a:r>
              <a:rPr lang="ru-RU" sz="2000" b="1" dirty="0">
                <a:solidFill>
                  <a:srgbClr val="57111C"/>
                </a:solidFill>
                <a:latin typeface="Akrobat" panose="00000600000000000000" pitchFamily="2" charset="-52"/>
              </a:rPr>
              <a:t>Выступающий: Васильева Алена Николаевна, воспитатель БДОУ «Детский сад «Радуга» </a:t>
            </a:r>
            <a:endParaRPr lang="ru-RU" sz="2000" b="1" dirty="0" smtClean="0">
              <a:solidFill>
                <a:srgbClr val="57111C"/>
              </a:solidFill>
              <a:latin typeface="Akrobat" panose="00000600000000000000" pitchFamily="2" charset="-52"/>
            </a:endParaRPr>
          </a:p>
          <a:p>
            <a:r>
              <a:rPr lang="ru-RU" sz="2000" b="1" dirty="0" smtClean="0">
                <a:solidFill>
                  <a:srgbClr val="57111C"/>
                </a:solidFill>
                <a:latin typeface="Akrobat" panose="00000600000000000000" pitchFamily="2" charset="-52"/>
              </a:rPr>
              <a:t>с</a:t>
            </a:r>
            <a:r>
              <a:rPr lang="ru-RU" sz="2000" b="1" dirty="0">
                <a:solidFill>
                  <a:srgbClr val="57111C"/>
                </a:solidFill>
                <a:latin typeface="Akrobat" panose="00000600000000000000" pitchFamily="2" charset="-52"/>
              </a:rPr>
              <a:t>. Липин Бор</a:t>
            </a:r>
          </a:p>
          <a:p>
            <a:endParaRPr lang="ru-RU" sz="2000" b="1" i="0" dirty="0">
              <a:solidFill>
                <a:srgbClr val="57111C"/>
              </a:solidFill>
              <a:effectLst/>
              <a:latin typeface="Akrobat" panose="00000600000000000000" pitchFamily="2" charset="-52"/>
            </a:endParaRPr>
          </a:p>
          <a:p>
            <a:endParaRPr lang="ru-RU" sz="2000" b="1" i="0" dirty="0">
              <a:solidFill>
                <a:srgbClr val="57111C"/>
              </a:solidFill>
              <a:effectLst/>
              <a:latin typeface="Akrobat" panose="00000600000000000000" pitchFamily="2" charset="-52"/>
            </a:endParaRPr>
          </a:p>
        </p:txBody>
      </p:sp>
      <p:cxnSp>
        <p:nvCxnSpPr>
          <p:cNvPr id="11" name="Прямая соединительная линия 10"/>
          <p:cNvCxnSpPr/>
          <p:nvPr/>
        </p:nvCxnSpPr>
        <p:spPr>
          <a:xfrm>
            <a:off x="2914650" y="681037"/>
            <a:ext cx="9074150" cy="0"/>
          </a:xfrm>
          <a:prstGeom prst="line">
            <a:avLst/>
          </a:prstGeom>
          <a:ln w="38100">
            <a:solidFill>
              <a:srgbClr val="7C464A"/>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5462392" y="6791205"/>
            <a:ext cx="1962397" cy="369332"/>
          </a:xfrm>
          <a:prstGeom prst="rect">
            <a:avLst/>
          </a:prstGeom>
        </p:spPr>
        <p:txBody>
          <a:bodyPr wrap="none">
            <a:spAutoFit/>
          </a:bodyPr>
          <a:lstStyle/>
          <a:p>
            <a:r>
              <a:rPr lang="ru-RU" b="1" dirty="0">
                <a:solidFill>
                  <a:srgbClr val="57111C"/>
                </a:solidFill>
                <a:latin typeface="Akrobat Black" panose="00000A00000000000000" pitchFamily="2" charset="-52"/>
              </a:rPr>
              <a:t>15–16 ноября 2023 г.</a:t>
            </a:r>
          </a:p>
        </p:txBody>
      </p:sp>
      <p:pic>
        <p:nvPicPr>
          <p:cNvPr id="4" name="Рисунок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458" y="90372"/>
            <a:ext cx="1575659" cy="1480528"/>
          </a:xfrm>
          <a:prstGeom prst="rect">
            <a:avLst/>
          </a:prstGeom>
        </p:spPr>
      </p:pic>
    </p:spTree>
    <p:extLst>
      <p:ext uri="{BB962C8B-B14F-4D97-AF65-F5344CB8AC3E}">
        <p14:creationId xmlns:p14="http://schemas.microsoft.com/office/powerpoint/2010/main" xmlns="" val="314498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3597867" cy="7644178"/>
          </a:xfrm>
          <a:prstGeom prst="rect">
            <a:avLst/>
          </a:prstGeom>
        </p:spPr>
      </p:pic>
      <p:sp>
        <p:nvSpPr>
          <p:cNvPr id="12" name="Прямоугольник 11"/>
          <p:cNvSpPr/>
          <p:nvPr/>
        </p:nvSpPr>
        <p:spPr>
          <a:xfrm>
            <a:off x="2914650" y="225655"/>
            <a:ext cx="9464675"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sp>
        <p:nvSpPr>
          <p:cNvPr id="13" name="Прямоугольник 12"/>
          <p:cNvSpPr/>
          <p:nvPr/>
        </p:nvSpPr>
        <p:spPr>
          <a:xfrm>
            <a:off x="3075708" y="1927534"/>
            <a:ext cx="7989456" cy="1938992"/>
          </a:xfrm>
          <a:prstGeom prst="rect">
            <a:avLst/>
          </a:prstGeom>
        </p:spPr>
        <p:txBody>
          <a:bodyPr wrap="square">
            <a:spAutoFit/>
          </a:bodyPr>
          <a:lstStyle/>
          <a:p>
            <a:pPr algn="ctr"/>
            <a:r>
              <a:rPr lang="ru-RU" sz="4000" b="1" i="0" dirty="0">
                <a:solidFill>
                  <a:srgbClr val="57111C"/>
                </a:solidFill>
                <a:effectLst/>
                <a:latin typeface="Akrobat Black" panose="00000A00000000000000" pitchFamily="2" charset="-52"/>
              </a:rPr>
              <a:t>Кубик </a:t>
            </a:r>
            <a:r>
              <a:rPr lang="ru-RU" sz="4000" b="1" dirty="0">
                <a:solidFill>
                  <a:srgbClr val="57111C"/>
                </a:solidFill>
                <a:latin typeface="Akrobat Black" panose="00000A00000000000000" pitchFamily="2" charset="-52"/>
              </a:rPr>
              <a:t>Блума – универсальный приём формирования функциональной грамотности у дошкольников</a:t>
            </a:r>
            <a:endParaRPr lang="ru-RU" sz="4000" b="1" i="0" dirty="0">
              <a:solidFill>
                <a:srgbClr val="57111C"/>
              </a:solidFill>
              <a:effectLst/>
              <a:latin typeface="Akrobat Black" panose="00000A00000000000000" pitchFamily="2" charset="-52"/>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79325" y="199830"/>
            <a:ext cx="900002" cy="783545"/>
          </a:xfrm>
          <a:prstGeom prst="rect">
            <a:avLst/>
          </a:prstGeom>
        </p:spPr>
      </p:pic>
      <p:sp>
        <p:nvSpPr>
          <p:cNvPr id="17" name="Прямоугольник 16"/>
          <p:cNvSpPr/>
          <p:nvPr/>
        </p:nvSpPr>
        <p:spPr>
          <a:xfrm>
            <a:off x="6446982" y="4230263"/>
            <a:ext cx="4738254" cy="1631216"/>
          </a:xfrm>
          <a:prstGeom prst="rect">
            <a:avLst/>
          </a:prstGeom>
        </p:spPr>
        <p:txBody>
          <a:bodyPr wrap="square">
            <a:spAutoFit/>
          </a:bodyPr>
          <a:lstStyle/>
          <a:p>
            <a:r>
              <a:rPr lang="ru-RU" sz="2000" b="1" dirty="0">
                <a:solidFill>
                  <a:srgbClr val="57111C"/>
                </a:solidFill>
                <a:latin typeface="Akrobat" panose="00000600000000000000" pitchFamily="2" charset="-52"/>
              </a:rPr>
              <a:t>Выступающий: Васильева Алена Николаевна, воспитатель БДОУ «Детский сад «Радуга» с. Липин Бор</a:t>
            </a:r>
          </a:p>
          <a:p>
            <a:endParaRPr lang="ru-RU" sz="2000" b="1" i="0" dirty="0">
              <a:solidFill>
                <a:srgbClr val="57111C"/>
              </a:solidFill>
              <a:effectLst/>
              <a:latin typeface="Akrobat" panose="00000600000000000000" pitchFamily="2" charset="-52"/>
            </a:endParaRPr>
          </a:p>
          <a:p>
            <a:endParaRPr lang="ru-RU" sz="2000" b="1" i="0" dirty="0">
              <a:solidFill>
                <a:srgbClr val="57111C"/>
              </a:solidFill>
              <a:effectLst/>
              <a:latin typeface="Akrobat" panose="00000600000000000000" pitchFamily="2" charset="-52"/>
            </a:endParaRPr>
          </a:p>
        </p:txBody>
      </p:sp>
      <p:cxnSp>
        <p:nvCxnSpPr>
          <p:cNvPr id="11" name="Прямая соединительная линия 10"/>
          <p:cNvCxnSpPr/>
          <p:nvPr/>
        </p:nvCxnSpPr>
        <p:spPr>
          <a:xfrm>
            <a:off x="2914650" y="681037"/>
            <a:ext cx="9074150" cy="0"/>
          </a:xfrm>
          <a:prstGeom prst="line">
            <a:avLst/>
          </a:prstGeom>
          <a:ln w="38100">
            <a:solidFill>
              <a:srgbClr val="7C464A"/>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5462392" y="6791205"/>
            <a:ext cx="1962397" cy="369332"/>
          </a:xfrm>
          <a:prstGeom prst="rect">
            <a:avLst/>
          </a:prstGeom>
        </p:spPr>
        <p:txBody>
          <a:bodyPr wrap="none">
            <a:spAutoFit/>
          </a:bodyPr>
          <a:lstStyle/>
          <a:p>
            <a:r>
              <a:rPr lang="ru-RU" b="1" dirty="0">
                <a:solidFill>
                  <a:srgbClr val="57111C"/>
                </a:solidFill>
                <a:latin typeface="Akrobat Black" panose="00000A00000000000000" pitchFamily="2" charset="-52"/>
              </a:rPr>
              <a:t>15–16 ноября 2023 г.</a:t>
            </a:r>
          </a:p>
        </p:txBody>
      </p:sp>
      <p:pic>
        <p:nvPicPr>
          <p:cNvPr id="4" name="Рисунок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458" y="90372"/>
            <a:ext cx="1575659" cy="1480528"/>
          </a:xfrm>
          <a:prstGeom prst="rect">
            <a:avLst/>
          </a:prstGeom>
        </p:spPr>
      </p:pic>
    </p:spTree>
    <p:extLst>
      <p:ext uri="{BB962C8B-B14F-4D97-AF65-F5344CB8AC3E}">
        <p14:creationId xmlns:p14="http://schemas.microsoft.com/office/powerpoint/2010/main" xmlns="" val="301389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918448" y="162437"/>
            <a:ext cx="9935387"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pic>
        <p:nvPicPr>
          <p:cNvPr id="18" name="Рисунок 17">
            <a:extLst>
              <a:ext uri="{FF2B5EF4-FFF2-40B4-BE49-F238E27FC236}">
                <a16:creationId xmlns:a16="http://schemas.microsoft.com/office/drawing/2014/main" xmlns="" id="{6470D0A1-B832-401F-9C60-904165DE5AF4}"/>
              </a:ext>
            </a:extLst>
          </p:cNvPr>
          <p:cNvPicPr>
            <a:picLocks noChangeAspect="1"/>
          </p:cNvPicPr>
          <p:nvPr/>
        </p:nvPicPr>
        <p:blipFill>
          <a:blip r:embed="rId7"/>
          <a:stretch>
            <a:fillRect/>
          </a:stretch>
        </p:blipFill>
        <p:spPr>
          <a:xfrm>
            <a:off x="1155509" y="998094"/>
            <a:ext cx="4056852" cy="5563485"/>
          </a:xfrm>
          <a:prstGeom prst="rect">
            <a:avLst/>
          </a:prstGeom>
          <a:ln>
            <a:noFill/>
          </a:ln>
          <a:effectLst>
            <a:softEdge rad="112500"/>
          </a:effectLst>
        </p:spPr>
      </p:pic>
      <p:sp>
        <p:nvSpPr>
          <p:cNvPr id="4" name="Прямоугольник 3">
            <a:extLst>
              <a:ext uri="{FF2B5EF4-FFF2-40B4-BE49-F238E27FC236}">
                <a16:creationId xmlns:a16="http://schemas.microsoft.com/office/drawing/2014/main" xmlns="" id="{04566FB8-8DCA-4B37-A9E0-B981E3003210}"/>
              </a:ext>
            </a:extLst>
          </p:cNvPr>
          <p:cNvSpPr/>
          <p:nvPr/>
        </p:nvSpPr>
        <p:spPr>
          <a:xfrm>
            <a:off x="5841991" y="2315988"/>
            <a:ext cx="6796726" cy="2862322"/>
          </a:xfrm>
          <a:prstGeom prst="rect">
            <a:avLst/>
          </a:prstGeom>
        </p:spPr>
        <p:txBody>
          <a:bodyPr wrap="square">
            <a:spAutoFit/>
          </a:bodyPr>
          <a:lstStyle/>
          <a:p>
            <a:pPr lvl="0">
              <a:defRPr/>
            </a:pPr>
            <a:r>
              <a:rPr lang="ru-RU" sz="2000" kern="0" dirty="0">
                <a:solidFill>
                  <a:srgbClr val="57111C"/>
                </a:solidFill>
                <a:latin typeface="Akrobat" panose="020B0604020202020204" charset="-52"/>
                <a:ea typeface="Calibri"/>
                <a:cs typeface="Times New Roman"/>
              </a:rPr>
              <a:t>Бенджамин </a:t>
            </a:r>
            <a:r>
              <a:rPr lang="ru-RU" sz="2000" kern="0" dirty="0" err="1">
                <a:solidFill>
                  <a:srgbClr val="57111C"/>
                </a:solidFill>
                <a:latin typeface="Akrobat" panose="020B0604020202020204" charset="-52"/>
                <a:ea typeface="Calibri"/>
                <a:cs typeface="Times New Roman"/>
              </a:rPr>
              <a:t>Блум</a:t>
            </a:r>
            <a:r>
              <a:rPr lang="ru-RU" sz="2000" kern="0" dirty="0">
                <a:solidFill>
                  <a:srgbClr val="57111C"/>
                </a:solidFill>
                <a:latin typeface="Akrobat" panose="020B0604020202020204" charset="-52"/>
                <a:ea typeface="Calibri"/>
                <a:cs typeface="Times New Roman"/>
              </a:rPr>
              <a:t> </a:t>
            </a:r>
            <a:r>
              <a:rPr lang="ru-RU" sz="2000" kern="0" dirty="0" smtClean="0">
                <a:solidFill>
                  <a:srgbClr val="57111C"/>
                </a:solidFill>
                <a:latin typeface="Akrobat" panose="020B0604020202020204" charset="-52"/>
                <a:ea typeface="Calibri"/>
                <a:cs typeface="Times New Roman"/>
              </a:rPr>
              <a:t>известен как автор уникальной системы алгоритмов педагогической деятельности</a:t>
            </a:r>
            <a:r>
              <a:rPr lang="ru-RU" sz="2000" kern="0" dirty="0">
                <a:solidFill>
                  <a:srgbClr val="57111C"/>
                </a:solidFill>
                <a:latin typeface="Akrobat" panose="020B0604020202020204" charset="-52"/>
                <a:ea typeface="Calibri"/>
                <a:cs typeface="Times New Roman"/>
              </a:rPr>
              <a:t>. Предложенная им теория, разделяет </a:t>
            </a:r>
            <a:r>
              <a:rPr lang="ru-RU" sz="2000" kern="0" dirty="0" smtClean="0">
                <a:solidFill>
                  <a:srgbClr val="57111C"/>
                </a:solidFill>
                <a:latin typeface="Akrobat" panose="020B0604020202020204" charset="-52"/>
                <a:ea typeface="Calibri"/>
                <a:cs typeface="Times New Roman"/>
              </a:rPr>
              <a:t>образовательные </a:t>
            </a:r>
            <a:r>
              <a:rPr lang="ru-RU" sz="2000" kern="0" dirty="0">
                <a:solidFill>
                  <a:srgbClr val="57111C"/>
                </a:solidFill>
                <a:latin typeface="Akrobat" panose="020B0604020202020204" charset="-52"/>
                <a:ea typeface="Calibri"/>
                <a:cs typeface="Times New Roman"/>
              </a:rPr>
              <a:t>цели на три блока: когнитивную, психомоторную и аффективную. Проще говоря, эти цели можно обозначить блоками «Знаю», «Творю» и «Умею». То есть, ребенку предлагают не готовое знание, а проблему. А он, используя свой опыт и познания, должен найти пути разрешения этой проблемы.</a:t>
            </a:r>
            <a:br>
              <a:rPr lang="ru-RU" sz="2000" kern="0" dirty="0">
                <a:solidFill>
                  <a:srgbClr val="57111C"/>
                </a:solidFill>
                <a:latin typeface="Akrobat" panose="020B0604020202020204" charset="-52"/>
                <a:ea typeface="Calibri"/>
                <a:cs typeface="Times New Roman"/>
              </a:rPr>
            </a:br>
            <a:endParaRPr lang="ru-RU" sz="2000" kern="0" dirty="0">
              <a:solidFill>
                <a:srgbClr val="57111C"/>
              </a:solidFill>
              <a:latin typeface="Akrobat" panose="020B0604020202020204" charset="-52"/>
            </a:endParaRPr>
          </a:p>
        </p:txBody>
      </p:sp>
      <p:sp>
        <p:nvSpPr>
          <p:cNvPr id="19" name="Прямоугольник 18">
            <a:extLst>
              <a:ext uri="{FF2B5EF4-FFF2-40B4-BE49-F238E27FC236}">
                <a16:creationId xmlns:a16="http://schemas.microsoft.com/office/drawing/2014/main" xmlns="" id="{994A9538-DDC1-4606-9356-5B58433044E2}"/>
              </a:ext>
            </a:extLst>
          </p:cNvPr>
          <p:cNvSpPr/>
          <p:nvPr/>
        </p:nvSpPr>
        <p:spPr>
          <a:xfrm>
            <a:off x="5344997" y="1062541"/>
            <a:ext cx="7173799" cy="523220"/>
          </a:xfrm>
          <a:prstGeom prst="rect">
            <a:avLst/>
          </a:prstGeom>
        </p:spPr>
        <p:txBody>
          <a:bodyPr wrap="square">
            <a:spAutoFit/>
          </a:bodyPr>
          <a:lstStyle/>
          <a:p>
            <a:pPr algn="ctr"/>
            <a:r>
              <a:rPr lang="ru-RU" sz="2800" b="1" i="0" dirty="0">
                <a:solidFill>
                  <a:srgbClr val="57111C"/>
                </a:solidFill>
                <a:effectLst/>
                <a:latin typeface="Akrobat Black" panose="00000A00000000000000" pitchFamily="2" charset="-52"/>
              </a:rPr>
              <a:t>Бенджамин Блум</a:t>
            </a: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CCFB8"/>
            </a:gs>
            <a:gs pos="34000">
              <a:schemeClr val="bg1"/>
            </a:gs>
            <a:gs pos="65000">
              <a:schemeClr val="bg1"/>
            </a:gs>
            <a:gs pos="100000">
              <a:srgbClr val="DCCFB8"/>
            </a:gs>
          </a:gsLst>
          <a:lin ang="16200000" scaled="1"/>
        </a:gra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7AB2E195-65E9-4450-B5AD-AFC23B1709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sp>
        <p:nvSpPr>
          <p:cNvPr id="7" name="Прямоугольник 6">
            <a:extLst>
              <a:ext uri="{FF2B5EF4-FFF2-40B4-BE49-F238E27FC236}">
                <a16:creationId xmlns:a16="http://schemas.microsoft.com/office/drawing/2014/main" xmlns="" id="{9EB5D2D7-0F7B-4CA9-8724-D47EAA1723B6}"/>
              </a:ext>
            </a:extLst>
          </p:cNvPr>
          <p:cNvSpPr/>
          <p:nvPr/>
        </p:nvSpPr>
        <p:spPr>
          <a:xfrm>
            <a:off x="1966812" y="198751"/>
            <a:ext cx="9559637"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pic>
        <p:nvPicPr>
          <p:cNvPr id="8" name="Рисунок 7">
            <a:extLst>
              <a:ext uri="{FF2B5EF4-FFF2-40B4-BE49-F238E27FC236}">
                <a16:creationId xmlns:a16="http://schemas.microsoft.com/office/drawing/2014/main" xmlns="" id="{74F5F150-76ED-4252-B814-88F204634816}"/>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cxnSp>
        <p:nvCxnSpPr>
          <p:cNvPr id="9" name="Прямая соединительная линия 8">
            <a:extLst>
              <a:ext uri="{FF2B5EF4-FFF2-40B4-BE49-F238E27FC236}">
                <a16:creationId xmlns:a16="http://schemas.microsoft.com/office/drawing/2014/main" xmlns="" id="{3245A9FF-5C7C-4604-87A7-AF0CFA9E15DC}"/>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14E5539F-0BAE-43B6-B74A-6CDA7A0FFC5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1" name="Прямоугольник 10">
            <a:extLst>
              <a:ext uri="{FF2B5EF4-FFF2-40B4-BE49-F238E27FC236}">
                <a16:creationId xmlns:a16="http://schemas.microsoft.com/office/drawing/2014/main" xmlns="" id="{9B0C5B64-7B48-4100-92DF-3377F7828FC3}"/>
              </a:ext>
            </a:extLst>
          </p:cNvPr>
          <p:cNvSpPr/>
          <p:nvPr/>
        </p:nvSpPr>
        <p:spPr>
          <a:xfrm>
            <a:off x="2614387" y="1030196"/>
            <a:ext cx="8897548" cy="523220"/>
          </a:xfrm>
          <a:prstGeom prst="rect">
            <a:avLst/>
          </a:prstGeom>
        </p:spPr>
        <p:txBody>
          <a:bodyPr wrap="square">
            <a:spAutoFit/>
          </a:bodyPr>
          <a:lstStyle/>
          <a:p>
            <a:pPr algn="ctr"/>
            <a:r>
              <a:rPr lang="ru-RU" sz="2800" b="1" i="0" dirty="0">
                <a:solidFill>
                  <a:srgbClr val="57111C"/>
                </a:solidFill>
                <a:effectLst/>
                <a:latin typeface="Akrobat Black" panose="00000A00000000000000" pitchFamily="2" charset="-52"/>
              </a:rPr>
              <a:t>Методика использования кубика Блума</a:t>
            </a:r>
          </a:p>
        </p:txBody>
      </p:sp>
      <p:sp>
        <p:nvSpPr>
          <p:cNvPr id="13" name="Прямоугольник 12">
            <a:extLst>
              <a:ext uri="{FF2B5EF4-FFF2-40B4-BE49-F238E27FC236}">
                <a16:creationId xmlns:a16="http://schemas.microsoft.com/office/drawing/2014/main" xmlns="" id="{7C035CC2-690E-400E-9999-5BBA666D72CC}"/>
              </a:ext>
            </a:extLst>
          </p:cNvPr>
          <p:cNvSpPr/>
          <p:nvPr/>
        </p:nvSpPr>
        <p:spPr>
          <a:xfrm>
            <a:off x="1124198" y="1939638"/>
            <a:ext cx="11397672" cy="3708708"/>
          </a:xfrm>
          <a:prstGeom prst="rect">
            <a:avLst/>
          </a:prstGeom>
        </p:spPr>
        <p:txBody>
          <a:bodyPr wrap="square">
            <a:spAutoFit/>
          </a:bodyPr>
          <a:lstStyle/>
          <a:p>
            <a:pPr algn="just">
              <a:lnSpc>
                <a:spcPct val="115000"/>
              </a:lnSpc>
            </a:pPr>
            <a:r>
              <a:rPr lang="ru-RU" sz="2000" b="1" dirty="0">
                <a:solidFill>
                  <a:srgbClr val="57111C"/>
                </a:solidFill>
                <a:latin typeface="Akrobat" panose="020B0604020202020204" charset="-52"/>
                <a:ea typeface="Calibri"/>
                <a:cs typeface="Times New Roman"/>
              </a:rPr>
              <a:t>1.</a:t>
            </a:r>
            <a:r>
              <a:rPr lang="ru-RU" sz="2000" dirty="0">
                <a:solidFill>
                  <a:srgbClr val="57111C"/>
                </a:solidFill>
                <a:latin typeface="Akrobat" panose="020B0604020202020204" charset="-52"/>
                <a:ea typeface="Calibri"/>
                <a:cs typeface="Times New Roman"/>
              </a:rPr>
              <a:t> Понадобится обычный бумажный куб, на гранях которого написано:</a:t>
            </a:r>
          </a:p>
          <a:p>
            <a:pPr lvl="0" algn="just">
              <a:spcAft>
                <a:spcPts val="0"/>
              </a:spcAft>
              <a:buSzPts val="1000"/>
              <a:buFont typeface="Wingdings" panose="05000000000000000000" pitchFamily="2" charset="2"/>
              <a:buChar char="Ø"/>
              <a:tabLst>
                <a:tab pos="457200" algn="l"/>
              </a:tabLst>
            </a:pPr>
            <a:r>
              <a:rPr lang="ru-RU" sz="2000" b="1" dirty="0" smtClean="0">
                <a:solidFill>
                  <a:srgbClr val="57111C"/>
                </a:solidFill>
                <a:latin typeface="Akrobat" panose="020B0604020202020204" charset="-52"/>
                <a:ea typeface="Calibri"/>
                <a:cs typeface="Times New Roman"/>
              </a:rPr>
              <a:t>Назови</a:t>
            </a:r>
            <a:endParaRPr lang="ru-RU" sz="2000" b="1" dirty="0">
              <a:solidFill>
                <a:srgbClr val="57111C"/>
              </a:solidFill>
              <a:latin typeface="Akrobat" panose="020B0604020202020204" charset="-52"/>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000" b="1" dirty="0" smtClean="0">
                <a:solidFill>
                  <a:srgbClr val="57111C"/>
                </a:solidFill>
                <a:latin typeface="Akrobat" panose="020B0604020202020204" charset="-52"/>
                <a:ea typeface="Calibri"/>
                <a:cs typeface="Times New Roman"/>
              </a:rPr>
              <a:t>Почему</a:t>
            </a:r>
            <a:endParaRPr lang="ru-RU" sz="2000" b="1" dirty="0" smtClean="0">
              <a:solidFill>
                <a:srgbClr val="57111C"/>
              </a:solidFill>
              <a:latin typeface="Akrobat" panose="020B0604020202020204" charset="-52"/>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000" b="1" dirty="0" smtClean="0">
                <a:solidFill>
                  <a:srgbClr val="57111C"/>
                </a:solidFill>
                <a:latin typeface="Akrobat" panose="020B0604020202020204" charset="-52"/>
                <a:ea typeface="Calibri"/>
                <a:cs typeface="Times New Roman"/>
              </a:rPr>
              <a:t> Объясни</a:t>
            </a:r>
            <a:endParaRPr lang="ru-RU" sz="2000" b="1" dirty="0">
              <a:solidFill>
                <a:srgbClr val="57111C"/>
              </a:solidFill>
              <a:latin typeface="Akrobat" panose="020B0604020202020204" charset="-52"/>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000" b="1" dirty="0" smtClean="0">
                <a:solidFill>
                  <a:srgbClr val="57111C"/>
                </a:solidFill>
                <a:latin typeface="Akrobat" panose="020B0604020202020204" charset="-52"/>
                <a:ea typeface="Calibri"/>
                <a:cs typeface="Times New Roman"/>
              </a:rPr>
              <a:t>Предложи</a:t>
            </a:r>
            <a:endParaRPr lang="ru-RU" sz="2000" b="1" dirty="0" smtClean="0">
              <a:solidFill>
                <a:srgbClr val="57111C"/>
              </a:solidFill>
              <a:latin typeface="Akrobat" panose="020B0604020202020204" charset="-52"/>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000" b="1" dirty="0" smtClean="0">
                <a:solidFill>
                  <a:srgbClr val="57111C"/>
                </a:solidFill>
                <a:latin typeface="Akrobat" panose="020B0604020202020204" charset="-52"/>
                <a:ea typeface="Calibri"/>
                <a:cs typeface="Times New Roman"/>
              </a:rPr>
              <a:t> Придумай</a:t>
            </a:r>
            <a:endParaRPr lang="ru-RU" sz="2000" b="1" dirty="0">
              <a:solidFill>
                <a:srgbClr val="57111C"/>
              </a:solidFill>
              <a:latin typeface="Akrobat" panose="020B0604020202020204" charset="-52"/>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000" b="1" dirty="0" smtClean="0">
                <a:solidFill>
                  <a:srgbClr val="57111C"/>
                </a:solidFill>
                <a:latin typeface="Akrobat" panose="020B0604020202020204" charset="-52"/>
                <a:ea typeface="Calibri"/>
                <a:cs typeface="Times New Roman"/>
              </a:rPr>
              <a:t>Поделись</a:t>
            </a:r>
            <a:endParaRPr lang="ru-RU" sz="2000" b="1" dirty="0">
              <a:solidFill>
                <a:srgbClr val="57111C"/>
              </a:solidFill>
              <a:latin typeface="Akrobat" panose="020B0604020202020204" charset="-52"/>
              <a:ea typeface="Calibri"/>
              <a:cs typeface="Times New Roman"/>
            </a:endParaRPr>
          </a:p>
          <a:p>
            <a:pPr algn="just">
              <a:lnSpc>
                <a:spcPct val="115000"/>
              </a:lnSpc>
            </a:pPr>
            <a:r>
              <a:rPr lang="ru-RU" sz="2000" b="1" dirty="0">
                <a:solidFill>
                  <a:srgbClr val="57111C"/>
                </a:solidFill>
                <a:latin typeface="Akrobat" panose="020B0604020202020204" charset="-52"/>
                <a:ea typeface="Calibri"/>
                <a:cs typeface="Times New Roman"/>
              </a:rPr>
              <a:t>2. </a:t>
            </a:r>
            <a:r>
              <a:rPr lang="ru-RU" sz="2000" dirty="0">
                <a:solidFill>
                  <a:srgbClr val="57111C"/>
                </a:solidFill>
                <a:latin typeface="Akrobat" panose="020B0604020202020204" charset="-52"/>
                <a:ea typeface="Calibri"/>
                <a:cs typeface="Times New Roman"/>
              </a:rPr>
              <a:t>Формулируется тема занятия. То есть тема должна обозначить круг вопросов, на которые придётся отвечать</a:t>
            </a:r>
            <a:r>
              <a:rPr lang="ru-RU" sz="2000" dirty="0" smtClean="0">
                <a:solidFill>
                  <a:srgbClr val="57111C"/>
                </a:solidFill>
                <a:latin typeface="Akrobat" panose="020B0604020202020204" charset="-52"/>
                <a:ea typeface="Calibri"/>
                <a:cs typeface="Times New Roman"/>
              </a:rPr>
              <a:t>.</a:t>
            </a:r>
            <a:endParaRPr lang="ru-RU" sz="2000" dirty="0">
              <a:solidFill>
                <a:srgbClr val="57111C"/>
              </a:solidFill>
              <a:latin typeface="Akrobat" panose="020B0604020202020204" charset="-52"/>
              <a:ea typeface="Calibri"/>
              <a:cs typeface="Times New Roman"/>
            </a:endParaRPr>
          </a:p>
          <a:p>
            <a:pPr algn="just">
              <a:lnSpc>
                <a:spcPct val="115000"/>
              </a:lnSpc>
            </a:pPr>
            <a:r>
              <a:rPr lang="ru-RU" sz="2000" b="1" dirty="0">
                <a:solidFill>
                  <a:srgbClr val="57111C"/>
                </a:solidFill>
                <a:latin typeface="Akrobat" panose="020B0604020202020204" charset="-52"/>
                <a:ea typeface="Calibri"/>
                <a:cs typeface="Times New Roman"/>
              </a:rPr>
              <a:t>3. </a:t>
            </a:r>
            <a:r>
              <a:rPr lang="ru-RU" sz="2000" dirty="0">
                <a:solidFill>
                  <a:srgbClr val="57111C"/>
                </a:solidFill>
                <a:latin typeface="Akrobat" panose="020B0604020202020204" charset="-52"/>
                <a:ea typeface="Calibri"/>
                <a:cs typeface="Times New Roman"/>
              </a:rPr>
              <a:t>«Кубик Блума» уникален тем, что позволяет формулировать вопросы самого разного характера. Воспитатель или один из детей бросает кубик. Выпавшая грань укажет: какого типа вопрос следует задать. Удобнее ориентироваться по слову на грани кубика — с него и должен начинаться вопрос.</a:t>
            </a:r>
          </a:p>
        </p:txBody>
      </p:sp>
    </p:spTree>
    <p:extLst>
      <p:ext uri="{BB962C8B-B14F-4D97-AF65-F5344CB8AC3E}">
        <p14:creationId xmlns:p14="http://schemas.microsoft.com/office/powerpoint/2010/main" xmlns="" val="933782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864A48B-0994-4EA9-A9BB-6EF396C465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pic>
        <p:nvPicPr>
          <p:cNvPr id="5" name="Рисунок 4">
            <a:extLst>
              <a:ext uri="{FF2B5EF4-FFF2-40B4-BE49-F238E27FC236}">
                <a16:creationId xmlns:a16="http://schemas.microsoft.com/office/drawing/2014/main" xmlns="" id="{D662F20B-65F0-410C-8336-9FEBBC165CF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19"/>
            <a:ext cx="1714500" cy="923925"/>
          </a:xfrm>
          <a:prstGeom prst="rect">
            <a:avLst/>
          </a:prstGeom>
        </p:spPr>
      </p:pic>
      <p:sp>
        <p:nvSpPr>
          <p:cNvPr id="6" name="Прямоугольник 5">
            <a:extLst>
              <a:ext uri="{FF2B5EF4-FFF2-40B4-BE49-F238E27FC236}">
                <a16:creationId xmlns:a16="http://schemas.microsoft.com/office/drawing/2014/main" xmlns="" id="{5FBFF34E-0649-4E50-8BBB-B3EE21A604FB}"/>
              </a:ext>
            </a:extLst>
          </p:cNvPr>
          <p:cNvSpPr/>
          <p:nvPr/>
        </p:nvSpPr>
        <p:spPr>
          <a:xfrm>
            <a:off x="1773382" y="177605"/>
            <a:ext cx="9568872"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cxnSp>
        <p:nvCxnSpPr>
          <p:cNvPr id="7" name="Прямая соединительная линия 6">
            <a:extLst>
              <a:ext uri="{FF2B5EF4-FFF2-40B4-BE49-F238E27FC236}">
                <a16:creationId xmlns:a16="http://schemas.microsoft.com/office/drawing/2014/main" xmlns="" id="{EC23DCCF-4AF6-4684-ACA3-02F79633FEED}"/>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xmlns="" id="{6EE84149-403D-44CD-B337-A91B897C93E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9" name="Прямоугольник 8">
            <a:extLst>
              <a:ext uri="{FF2B5EF4-FFF2-40B4-BE49-F238E27FC236}">
                <a16:creationId xmlns:a16="http://schemas.microsoft.com/office/drawing/2014/main" xmlns="" id="{886E70A7-CF89-4CFC-8DEC-C1D3227BC93F}"/>
              </a:ext>
            </a:extLst>
          </p:cNvPr>
          <p:cNvSpPr/>
          <p:nvPr/>
        </p:nvSpPr>
        <p:spPr>
          <a:xfrm>
            <a:off x="1005445" y="1252143"/>
            <a:ext cx="11369963" cy="5035930"/>
          </a:xfrm>
          <a:prstGeom prst="rect">
            <a:avLst/>
          </a:prstGeom>
        </p:spPr>
        <p:txBody>
          <a:bodyPr wrap="square">
            <a:spAutoFit/>
          </a:bodyPr>
          <a:lstStyle/>
          <a:p>
            <a:pPr lvl="0" algn="just">
              <a:lnSpc>
                <a:spcPct val="115000"/>
              </a:lnSpc>
            </a:pPr>
            <a:r>
              <a:rPr lang="ru-RU" sz="2000" b="1" dirty="0">
                <a:solidFill>
                  <a:srgbClr val="57111C"/>
                </a:solidFill>
                <a:latin typeface="Akrobat" panose="020B0604020202020204" charset="-52"/>
                <a:ea typeface="Calibri"/>
                <a:cs typeface="Times New Roman"/>
              </a:rPr>
              <a:t>Грань «Назови</a:t>
            </a:r>
            <a:r>
              <a:rPr lang="ru-RU" sz="2000" dirty="0">
                <a:solidFill>
                  <a:srgbClr val="57111C"/>
                </a:solidFill>
                <a:latin typeface="Akrobat" panose="020B0604020202020204" charset="-52"/>
                <a:ea typeface="Calibri"/>
                <a:cs typeface="Times New Roman"/>
              </a:rPr>
              <a:t>» -  Предполагает воспроизведение знаний. Это самые простые вопросы. Ребёнку  предлагается просто назвать предмет, явление, термин и т.д. </a:t>
            </a:r>
          </a:p>
          <a:p>
            <a:pPr algn="just">
              <a:lnSpc>
                <a:spcPct val="115000"/>
              </a:lnSpc>
            </a:pPr>
            <a:r>
              <a:rPr lang="ru-RU" sz="2000" b="1" dirty="0">
                <a:solidFill>
                  <a:srgbClr val="57111C"/>
                </a:solidFill>
                <a:latin typeface="Akrobat" panose="020B0604020202020204" charset="-52"/>
                <a:ea typeface="Calibri"/>
                <a:cs typeface="Times New Roman"/>
              </a:rPr>
              <a:t>Грань «Почему</a:t>
            </a:r>
            <a:r>
              <a:rPr lang="ru-RU" sz="2000" dirty="0">
                <a:solidFill>
                  <a:srgbClr val="57111C"/>
                </a:solidFill>
                <a:latin typeface="Akrobat" panose="020B0604020202020204" charset="-52"/>
                <a:ea typeface="Calibri"/>
                <a:cs typeface="Times New Roman"/>
              </a:rPr>
              <a:t>» -  Это блок вопросов позволяет сформулировать причинно-следственные связи, то есть описать процессы, которые происходят с указанным предметом, явлением.  </a:t>
            </a:r>
          </a:p>
          <a:p>
            <a:pPr algn="just">
              <a:lnSpc>
                <a:spcPct val="115000"/>
              </a:lnSpc>
            </a:pPr>
            <a:r>
              <a:rPr lang="ru-RU" sz="2000" b="1" dirty="0">
                <a:solidFill>
                  <a:srgbClr val="57111C"/>
                </a:solidFill>
                <a:latin typeface="Akrobat" panose="020B0604020202020204" charset="-52"/>
                <a:ea typeface="Calibri"/>
                <a:cs typeface="Times New Roman"/>
              </a:rPr>
              <a:t> Грань «Объясни</a:t>
            </a:r>
            <a:r>
              <a:rPr lang="ru-RU" sz="2000" dirty="0">
                <a:solidFill>
                  <a:srgbClr val="57111C"/>
                </a:solidFill>
                <a:latin typeface="Akrobat" panose="020B0604020202020204" charset="-52"/>
                <a:ea typeface="Calibri"/>
                <a:cs typeface="Times New Roman"/>
              </a:rPr>
              <a:t>» -  Это вопросы уточняющие. Они помогают увидеть проблему в разных аспектах и сфокусировать внимание на всех сторонах заданной проблемы.</a:t>
            </a:r>
          </a:p>
          <a:p>
            <a:pPr algn="just">
              <a:lnSpc>
                <a:spcPct val="115000"/>
              </a:lnSpc>
            </a:pPr>
            <a:r>
              <a:rPr lang="ru-RU" sz="2000" b="1" dirty="0">
                <a:solidFill>
                  <a:srgbClr val="57111C"/>
                </a:solidFill>
                <a:latin typeface="Akrobat" panose="020B0604020202020204" charset="-52"/>
                <a:ea typeface="Calibri"/>
                <a:cs typeface="Times New Roman"/>
              </a:rPr>
              <a:t>Грань «Предложи</a:t>
            </a:r>
            <a:r>
              <a:rPr lang="ru-RU" sz="2000" dirty="0">
                <a:solidFill>
                  <a:srgbClr val="57111C"/>
                </a:solidFill>
                <a:latin typeface="Akrobat" panose="020B0604020202020204" charset="-52"/>
                <a:ea typeface="Calibri"/>
                <a:cs typeface="Times New Roman"/>
              </a:rPr>
              <a:t>» -  Ребёнок должен предложить свою задачу, которая позволяет применить то или иное правило. Либо предложить свое видение проблемы, свои идеи. То есть, ребёнок должен объяснить, как использовать то или иное знание на практике, для решения конкретных ситуаций.</a:t>
            </a:r>
          </a:p>
          <a:p>
            <a:pPr algn="just">
              <a:lnSpc>
                <a:spcPct val="115000"/>
              </a:lnSpc>
            </a:pPr>
            <a:r>
              <a:rPr lang="ru-RU" sz="2000" b="1" dirty="0">
                <a:solidFill>
                  <a:srgbClr val="57111C"/>
                </a:solidFill>
                <a:latin typeface="Akrobat" panose="020B0604020202020204" charset="-52"/>
                <a:ea typeface="Calibri"/>
                <a:cs typeface="Times New Roman"/>
              </a:rPr>
              <a:t>Грань «Придумай»</a:t>
            </a:r>
            <a:r>
              <a:rPr lang="ru-RU" sz="2000" dirty="0">
                <a:solidFill>
                  <a:srgbClr val="57111C"/>
                </a:solidFill>
                <a:latin typeface="Akrobat" panose="020B0604020202020204" charset="-52"/>
                <a:ea typeface="Calibri"/>
                <a:cs typeface="Times New Roman"/>
              </a:rPr>
              <a:t> — это вопросы творческие, которые содержат в себе элемент предположения, вымысла.</a:t>
            </a:r>
          </a:p>
          <a:p>
            <a:pPr algn="just">
              <a:lnSpc>
                <a:spcPct val="115000"/>
              </a:lnSpc>
            </a:pPr>
            <a:r>
              <a:rPr lang="ru-RU" sz="2000" b="1" dirty="0">
                <a:solidFill>
                  <a:srgbClr val="57111C"/>
                </a:solidFill>
                <a:latin typeface="Akrobat" panose="020B0604020202020204" charset="-52"/>
                <a:ea typeface="Calibri"/>
                <a:cs typeface="Times New Roman"/>
              </a:rPr>
              <a:t> Грань «Поделись»</a:t>
            </a:r>
            <a:r>
              <a:rPr lang="ru-RU" sz="2000" dirty="0">
                <a:solidFill>
                  <a:srgbClr val="57111C"/>
                </a:solidFill>
                <a:latin typeface="Akrobat" panose="020B0604020202020204" charset="-52"/>
                <a:ea typeface="Calibri"/>
                <a:cs typeface="Times New Roman"/>
              </a:rPr>
              <a:t> — вопросы этого блока предназначены для активации мыслительной деятельности детей, учат их анализировать, выделять факты и следствия, оценивать значимость полученных сведений, акцентировать внимание на их оценке. Вопросам этого блока желательно добавлять эмоциональную окраску. </a:t>
            </a:r>
          </a:p>
          <a:p>
            <a:pPr algn="just">
              <a:lnSpc>
                <a:spcPct val="115000"/>
              </a:lnSpc>
            </a:pPr>
            <a:endParaRPr lang="ru-RU" sz="2000" dirty="0">
              <a:solidFill>
                <a:srgbClr val="57111C"/>
              </a:solidFill>
              <a:latin typeface="Akrobat" panose="020B0604020202020204" charset="-52"/>
              <a:ea typeface="Calibri"/>
              <a:cs typeface="Times New Roman"/>
            </a:endParaRPr>
          </a:p>
        </p:txBody>
      </p:sp>
    </p:spTree>
    <p:extLst>
      <p:ext uri="{BB962C8B-B14F-4D97-AF65-F5344CB8AC3E}">
        <p14:creationId xmlns:p14="http://schemas.microsoft.com/office/powerpoint/2010/main" xmlns="" val="395798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3E8C6216-FF7A-4AF9-BE01-EA2DCB2850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pic>
        <p:nvPicPr>
          <p:cNvPr id="5" name="Рисунок 4">
            <a:extLst>
              <a:ext uri="{FF2B5EF4-FFF2-40B4-BE49-F238E27FC236}">
                <a16:creationId xmlns:a16="http://schemas.microsoft.com/office/drawing/2014/main" xmlns="" id="{E12CDA57-1EEF-4AD5-821F-B17087FB06B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sp>
        <p:nvSpPr>
          <p:cNvPr id="6" name="Прямоугольник 5">
            <a:extLst>
              <a:ext uri="{FF2B5EF4-FFF2-40B4-BE49-F238E27FC236}">
                <a16:creationId xmlns:a16="http://schemas.microsoft.com/office/drawing/2014/main" xmlns="" id="{9083352D-C031-4D36-8DE6-3444079ABC32}"/>
              </a:ext>
            </a:extLst>
          </p:cNvPr>
          <p:cNvSpPr/>
          <p:nvPr/>
        </p:nvSpPr>
        <p:spPr>
          <a:xfrm>
            <a:off x="1773382" y="177605"/>
            <a:ext cx="9568872"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cxnSp>
        <p:nvCxnSpPr>
          <p:cNvPr id="7" name="Прямая соединительная линия 6">
            <a:extLst>
              <a:ext uri="{FF2B5EF4-FFF2-40B4-BE49-F238E27FC236}">
                <a16:creationId xmlns:a16="http://schemas.microsoft.com/office/drawing/2014/main" xmlns="" id="{747EB5F6-BD92-47B6-BAF6-06A423A0C040}"/>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xmlns="" id="{9DD5EFAB-C747-439C-A0BA-E1FB2788321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pic>
        <p:nvPicPr>
          <p:cNvPr id="9" name="Рисунок 8">
            <a:extLst>
              <a:ext uri="{FF2B5EF4-FFF2-40B4-BE49-F238E27FC236}">
                <a16:creationId xmlns:a16="http://schemas.microsoft.com/office/drawing/2014/main" xmlns="" id="{315A78EF-1581-4D35-9EB6-FE6699562DB9}"/>
              </a:ext>
            </a:extLst>
          </p:cNvPr>
          <p:cNvPicPr>
            <a:picLocks noChangeAspect="1"/>
          </p:cNvPicPr>
          <p:nvPr/>
        </p:nvPicPr>
        <p:blipFill>
          <a:blip r:embed="rId5"/>
          <a:stretch>
            <a:fillRect/>
          </a:stretch>
        </p:blipFill>
        <p:spPr>
          <a:xfrm>
            <a:off x="1643173" y="847293"/>
            <a:ext cx="9699081" cy="6126972"/>
          </a:xfrm>
          <a:prstGeom prst="rect">
            <a:avLst/>
          </a:prstGeom>
        </p:spPr>
      </p:pic>
      <p:pic>
        <p:nvPicPr>
          <p:cNvPr id="10" name="Рисунок 9">
            <a:extLst>
              <a:ext uri="{FF2B5EF4-FFF2-40B4-BE49-F238E27FC236}">
                <a16:creationId xmlns:a16="http://schemas.microsoft.com/office/drawing/2014/main" xmlns="" id="{E0481A43-416B-479B-906B-9BEBBD4374B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19"/>
            <a:ext cx="1714500" cy="923925"/>
          </a:xfrm>
          <a:prstGeom prst="rect">
            <a:avLst/>
          </a:prstGeom>
        </p:spPr>
      </p:pic>
    </p:spTree>
    <p:extLst>
      <p:ext uri="{BB962C8B-B14F-4D97-AF65-F5344CB8AC3E}">
        <p14:creationId xmlns:p14="http://schemas.microsoft.com/office/powerpoint/2010/main" xmlns="" val="23215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7A317DB0-01FC-4078-9C0B-0566531EEB44}"/>
              </a:ext>
            </a:extLst>
          </p:cNvPr>
          <p:cNvSpPr/>
          <p:nvPr/>
        </p:nvSpPr>
        <p:spPr>
          <a:xfrm>
            <a:off x="503462" y="1548609"/>
            <a:ext cx="9864437" cy="3266215"/>
          </a:xfrm>
          <a:prstGeom prst="rect">
            <a:avLst/>
          </a:prstGeom>
        </p:spPr>
        <p:txBody>
          <a:bodyPr wrap="square">
            <a:spAutoFit/>
          </a:bodyPr>
          <a:lstStyle/>
          <a:p>
            <a:pPr indent="457200">
              <a:lnSpc>
                <a:spcPct val="115000"/>
              </a:lnSpc>
            </a:pPr>
            <a:r>
              <a:rPr lang="ru-RU" sz="2000" dirty="0">
                <a:solidFill>
                  <a:srgbClr val="57111C"/>
                </a:solidFill>
                <a:latin typeface="Akrobat" panose="020B0604020202020204" charset="-52"/>
                <a:ea typeface="Calibri"/>
                <a:cs typeface="Times New Roman"/>
              </a:rPr>
              <a:t>«Кубик Блума» можно использовать во всех группах и по всем  образовательным областям. </a:t>
            </a:r>
          </a:p>
          <a:p>
            <a:pPr indent="457200">
              <a:lnSpc>
                <a:spcPct val="115000"/>
              </a:lnSpc>
            </a:pPr>
            <a:r>
              <a:rPr lang="ru-RU" sz="2000" b="1" dirty="0">
                <a:solidFill>
                  <a:srgbClr val="57111C"/>
                </a:solidFill>
                <a:latin typeface="Akrobat" panose="020B0604020202020204" charset="-52"/>
                <a:ea typeface="Calibri"/>
                <a:cs typeface="Times New Roman"/>
              </a:rPr>
              <a:t>Наиболее удобно применять этот приём на обобщающих занятиях, когда у детей  уже есть представление о сути темы.</a:t>
            </a:r>
            <a:endParaRPr lang="ru-RU" sz="2000" dirty="0">
              <a:solidFill>
                <a:srgbClr val="57111C"/>
              </a:solidFill>
              <a:latin typeface="Akrobat" panose="020B0604020202020204" charset="-52"/>
              <a:ea typeface="Calibri"/>
              <a:cs typeface="Times New Roman"/>
            </a:endParaRPr>
          </a:p>
          <a:p>
            <a:pPr indent="457200">
              <a:lnSpc>
                <a:spcPct val="115000"/>
              </a:lnSpc>
            </a:pPr>
            <a:r>
              <a:rPr lang="ru-RU" sz="2000" dirty="0">
                <a:solidFill>
                  <a:srgbClr val="57111C"/>
                </a:solidFill>
                <a:latin typeface="Akrobat" panose="020B0604020202020204" charset="-52"/>
                <a:ea typeface="Calibri"/>
                <a:cs typeface="Times New Roman"/>
              </a:rPr>
              <a:t>Что касается использования на более раннем этапе изучения блока материала, то в этом случае работу с кубиком можно сделать групповой, то есть ответы на вопросы  нужно будет формулировать вместе.</a:t>
            </a:r>
          </a:p>
          <a:p>
            <a:pPr indent="457200">
              <a:lnSpc>
                <a:spcPct val="115000"/>
              </a:lnSpc>
            </a:pPr>
            <a:r>
              <a:rPr lang="ru-RU" sz="2000" dirty="0">
                <a:solidFill>
                  <a:srgbClr val="57111C"/>
                </a:solidFill>
                <a:latin typeface="Akrobat" panose="020B0604020202020204" charset="-52"/>
                <a:ea typeface="Calibri"/>
                <a:cs typeface="Times New Roman"/>
              </a:rPr>
              <a:t>Этот упрощённый способ помогает не только «собрать в кучку» все знания детей, но и развить в ребятах чувство коллективизма, необходимости помогать друг другу и нести ответственность за работу всех членов команды.</a:t>
            </a:r>
          </a:p>
        </p:txBody>
      </p:sp>
      <p:pic>
        <p:nvPicPr>
          <p:cNvPr id="5" name="Рисунок 4">
            <a:extLst>
              <a:ext uri="{FF2B5EF4-FFF2-40B4-BE49-F238E27FC236}">
                <a16:creationId xmlns:a16="http://schemas.microsoft.com/office/drawing/2014/main" xmlns="" id="{07CE497D-CD34-43A1-AD75-EE62A921A5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pic>
        <p:nvPicPr>
          <p:cNvPr id="6" name="Рисунок 5">
            <a:extLst>
              <a:ext uri="{FF2B5EF4-FFF2-40B4-BE49-F238E27FC236}">
                <a16:creationId xmlns:a16="http://schemas.microsoft.com/office/drawing/2014/main" xmlns="" id="{4EC6584E-996F-4E23-AC7C-371B19057FF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19"/>
            <a:ext cx="1714500" cy="923925"/>
          </a:xfrm>
          <a:prstGeom prst="rect">
            <a:avLst/>
          </a:prstGeom>
        </p:spPr>
      </p:pic>
      <p:sp>
        <p:nvSpPr>
          <p:cNvPr id="7" name="Прямоугольник 6">
            <a:extLst>
              <a:ext uri="{FF2B5EF4-FFF2-40B4-BE49-F238E27FC236}">
                <a16:creationId xmlns:a16="http://schemas.microsoft.com/office/drawing/2014/main" xmlns="" id="{0B97FAAC-B173-42EE-AB6D-E77FC6DBFAD3}"/>
              </a:ext>
            </a:extLst>
          </p:cNvPr>
          <p:cNvSpPr/>
          <p:nvPr/>
        </p:nvSpPr>
        <p:spPr>
          <a:xfrm>
            <a:off x="1801091" y="95037"/>
            <a:ext cx="9356437"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cxnSp>
        <p:nvCxnSpPr>
          <p:cNvPr id="8" name="Прямая соединительная линия 7">
            <a:extLst>
              <a:ext uri="{FF2B5EF4-FFF2-40B4-BE49-F238E27FC236}">
                <a16:creationId xmlns:a16="http://schemas.microsoft.com/office/drawing/2014/main" xmlns="" id="{D5126E3B-8B7D-41BD-A701-FECB7625A7FF}"/>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xmlns="" id="{57BA5F00-0F5A-42A5-A76B-109963F32223}"/>
              </a:ext>
            </a:extLst>
          </p:cNvPr>
          <p:cNvSpPr/>
          <p:nvPr/>
        </p:nvSpPr>
        <p:spPr>
          <a:xfrm>
            <a:off x="5435681" y="805400"/>
            <a:ext cx="2033944" cy="523220"/>
          </a:xfrm>
          <a:prstGeom prst="rect">
            <a:avLst/>
          </a:prstGeom>
        </p:spPr>
        <p:txBody>
          <a:bodyPr wrap="square">
            <a:spAutoFit/>
          </a:bodyPr>
          <a:lstStyle/>
          <a:p>
            <a:pPr lvl="0" algn="ctr"/>
            <a:r>
              <a:rPr lang="ru-RU" sz="2800" b="1" dirty="0">
                <a:solidFill>
                  <a:srgbClr val="57111C"/>
                </a:solidFill>
                <a:latin typeface="Akrobat Black" panose="00000A00000000000000" pitchFamily="2" charset="-52"/>
              </a:rPr>
              <a:t>Применение</a:t>
            </a:r>
          </a:p>
        </p:txBody>
      </p:sp>
      <p:pic>
        <p:nvPicPr>
          <p:cNvPr id="10" name="Рисунок 9">
            <a:extLst>
              <a:ext uri="{FF2B5EF4-FFF2-40B4-BE49-F238E27FC236}">
                <a16:creationId xmlns:a16="http://schemas.microsoft.com/office/drawing/2014/main" xmlns="" id="{F225724A-785D-459A-B9AE-9EACEB8E4C0E}"/>
              </a:ext>
            </a:extLst>
          </p:cNvPr>
          <p:cNvPicPr>
            <a:picLocks noChangeAspect="1"/>
          </p:cNvPicPr>
          <p:nvPr/>
        </p:nvPicPr>
        <p:blipFill>
          <a:blip r:embed="rId4" cstate="print"/>
          <a:stretch>
            <a:fillRect/>
          </a:stretch>
        </p:blipFill>
        <p:spPr>
          <a:xfrm>
            <a:off x="8970933" y="4219614"/>
            <a:ext cx="4270016" cy="2846678"/>
          </a:xfrm>
          <a:prstGeom prst="rect">
            <a:avLst/>
          </a:prstGeom>
          <a:ln>
            <a:noFill/>
          </a:ln>
          <a:effectLst>
            <a:softEdge rad="112500"/>
          </a:effectLst>
        </p:spPr>
      </p:pic>
      <p:pic>
        <p:nvPicPr>
          <p:cNvPr id="11" name="Рисунок 10">
            <a:extLst>
              <a:ext uri="{FF2B5EF4-FFF2-40B4-BE49-F238E27FC236}">
                <a16:creationId xmlns:a16="http://schemas.microsoft.com/office/drawing/2014/main" xmlns="" id="{2076C6D8-82CC-4E2B-9BE4-52321A174251}"/>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30965"/>
          <a:stretch/>
        </p:blipFill>
        <p:spPr>
          <a:xfrm>
            <a:off x="-4537" y="6304157"/>
            <a:ext cx="13439775" cy="1255518"/>
          </a:xfrm>
          <a:prstGeom prst="rect">
            <a:avLst/>
          </a:prstGeom>
        </p:spPr>
      </p:pic>
    </p:spTree>
    <p:extLst>
      <p:ext uri="{BB962C8B-B14F-4D97-AF65-F5344CB8AC3E}">
        <p14:creationId xmlns:p14="http://schemas.microsoft.com/office/powerpoint/2010/main" xmlns="" val="18565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841F453-20E4-4053-8AD0-40A971789C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sp>
        <p:nvSpPr>
          <p:cNvPr id="5" name="Прямоугольник 4">
            <a:extLst>
              <a:ext uri="{FF2B5EF4-FFF2-40B4-BE49-F238E27FC236}">
                <a16:creationId xmlns:a16="http://schemas.microsoft.com/office/drawing/2014/main" xmlns="" id="{A491CF45-E073-4091-AD29-269E12A73CF6}"/>
              </a:ext>
            </a:extLst>
          </p:cNvPr>
          <p:cNvSpPr/>
          <p:nvPr/>
        </p:nvSpPr>
        <p:spPr>
          <a:xfrm>
            <a:off x="1560945" y="142441"/>
            <a:ext cx="9672638"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pic>
        <p:nvPicPr>
          <p:cNvPr id="6" name="Рисунок 5">
            <a:extLst>
              <a:ext uri="{FF2B5EF4-FFF2-40B4-BE49-F238E27FC236}">
                <a16:creationId xmlns:a16="http://schemas.microsoft.com/office/drawing/2014/main" xmlns="" id="{D48331D0-FF21-4F6A-AD1A-5973F59B91B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19"/>
            <a:ext cx="1714500" cy="923925"/>
          </a:xfrm>
          <a:prstGeom prst="rect">
            <a:avLst/>
          </a:prstGeom>
        </p:spPr>
      </p:pic>
      <p:cxnSp>
        <p:nvCxnSpPr>
          <p:cNvPr id="7" name="Прямая соединительная линия 6">
            <a:extLst>
              <a:ext uri="{FF2B5EF4-FFF2-40B4-BE49-F238E27FC236}">
                <a16:creationId xmlns:a16="http://schemas.microsoft.com/office/drawing/2014/main" xmlns="" id="{DD99203B-6EDC-4C17-9622-F7E1CF7C5C68}"/>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xmlns="" id="{49C9B79F-118B-4A30-A538-5AC09BC4782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670" t="1832" r="28196" b="1613"/>
          <a:stretch/>
        </p:blipFill>
        <p:spPr>
          <a:xfrm rot="5400000">
            <a:off x="698230" y="806168"/>
            <a:ext cx="3987516" cy="4269868"/>
          </a:xfrm>
          <a:prstGeom prst="rect">
            <a:avLst/>
          </a:prstGeom>
          <a:ln>
            <a:noFill/>
          </a:ln>
          <a:effectLst>
            <a:softEdge rad="112500"/>
          </a:effectLst>
        </p:spPr>
      </p:pic>
      <p:pic>
        <p:nvPicPr>
          <p:cNvPr id="9" name="Рисунок 8">
            <a:extLst>
              <a:ext uri="{FF2B5EF4-FFF2-40B4-BE49-F238E27FC236}">
                <a16:creationId xmlns:a16="http://schemas.microsoft.com/office/drawing/2014/main" xmlns="" id="{D9E8CF00-5C6E-41B3-AD6B-8B8E5690C450}"/>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836" t="3951" r="23302" b="6345"/>
          <a:stretch/>
        </p:blipFill>
        <p:spPr>
          <a:xfrm rot="5400000">
            <a:off x="8312715" y="919647"/>
            <a:ext cx="4141874" cy="4197268"/>
          </a:xfrm>
          <a:prstGeom prst="rect">
            <a:avLst/>
          </a:prstGeom>
          <a:ln>
            <a:noFill/>
          </a:ln>
          <a:effectLst>
            <a:softEdge rad="112500"/>
          </a:effectLst>
        </p:spPr>
      </p:pic>
      <p:pic>
        <p:nvPicPr>
          <p:cNvPr id="10" name="Рисунок 9">
            <a:extLst>
              <a:ext uri="{FF2B5EF4-FFF2-40B4-BE49-F238E27FC236}">
                <a16:creationId xmlns:a16="http://schemas.microsoft.com/office/drawing/2014/main" xmlns="" id="{28C8BB9B-AFC1-4504-A33E-07B21669D49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263" t="1016" r="34988" b="2429"/>
          <a:stretch/>
        </p:blipFill>
        <p:spPr>
          <a:xfrm rot="5400000">
            <a:off x="4392015" y="2667377"/>
            <a:ext cx="4369221" cy="5042385"/>
          </a:xfrm>
          <a:prstGeom prst="rect">
            <a:avLst/>
          </a:prstGeom>
          <a:ln>
            <a:noFill/>
          </a:ln>
          <a:effectLst>
            <a:softEdge rad="112500"/>
          </a:effectLst>
        </p:spPr>
      </p:pic>
      <p:pic>
        <p:nvPicPr>
          <p:cNvPr id="11" name="Рисунок 10">
            <a:extLst>
              <a:ext uri="{FF2B5EF4-FFF2-40B4-BE49-F238E27FC236}">
                <a16:creationId xmlns:a16="http://schemas.microsoft.com/office/drawing/2014/main" xmlns="" id="{133CA0D8-FAD1-4DE3-8F1A-E4AD5486C7DD}"/>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Tree>
    <p:extLst>
      <p:ext uri="{BB962C8B-B14F-4D97-AF65-F5344CB8AC3E}">
        <p14:creationId xmlns:p14="http://schemas.microsoft.com/office/powerpoint/2010/main" xmlns="" val="12815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9A51E735-E2D1-49F5-AC13-C5CD8E09985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19"/>
            <a:ext cx="1714500" cy="923925"/>
          </a:xfrm>
          <a:prstGeom prst="rect">
            <a:avLst/>
          </a:prstGeom>
        </p:spPr>
      </p:pic>
      <p:sp>
        <p:nvSpPr>
          <p:cNvPr id="7" name="Прямоугольник 6">
            <a:extLst>
              <a:ext uri="{FF2B5EF4-FFF2-40B4-BE49-F238E27FC236}">
                <a16:creationId xmlns:a16="http://schemas.microsoft.com/office/drawing/2014/main" xmlns="" id="{B97FEB6B-F613-4DF7-AADA-896D0EF6204E}"/>
              </a:ext>
            </a:extLst>
          </p:cNvPr>
          <p:cNvSpPr/>
          <p:nvPr/>
        </p:nvSpPr>
        <p:spPr>
          <a:xfrm>
            <a:off x="824922" y="138151"/>
            <a:ext cx="11450205"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cxnSp>
        <p:nvCxnSpPr>
          <p:cNvPr id="8" name="Прямая соединительная линия 7">
            <a:extLst>
              <a:ext uri="{FF2B5EF4-FFF2-40B4-BE49-F238E27FC236}">
                <a16:creationId xmlns:a16="http://schemas.microsoft.com/office/drawing/2014/main" xmlns="" id="{4F30696C-72AB-4117-90D0-6BE54E58F23E}"/>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4761CC68-024B-47E3-99AB-D1259A366D7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5562" t="3300" r="5574" b="2919"/>
          <a:stretch/>
        </p:blipFill>
        <p:spPr>
          <a:xfrm rot="5400000">
            <a:off x="-139651" y="1067642"/>
            <a:ext cx="4626149" cy="3661684"/>
          </a:xfrm>
          <a:prstGeom prst="rect">
            <a:avLst/>
          </a:prstGeom>
          <a:ln>
            <a:noFill/>
          </a:ln>
          <a:effectLst>
            <a:softEdge rad="112500"/>
          </a:effectLst>
        </p:spPr>
      </p:pic>
      <p:pic>
        <p:nvPicPr>
          <p:cNvPr id="4" name="Рисунок 3">
            <a:extLst>
              <a:ext uri="{FF2B5EF4-FFF2-40B4-BE49-F238E27FC236}">
                <a16:creationId xmlns:a16="http://schemas.microsoft.com/office/drawing/2014/main" xmlns="" id="{1539D456-A366-4260-ACAD-1AC74F12772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pic>
        <p:nvPicPr>
          <p:cNvPr id="11" name="Рисунок 10">
            <a:extLst>
              <a:ext uri="{FF2B5EF4-FFF2-40B4-BE49-F238E27FC236}">
                <a16:creationId xmlns:a16="http://schemas.microsoft.com/office/drawing/2014/main" xmlns="" id="{4D2ABD66-989F-4379-906F-BDB4E7A08D9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0153" t="10313" r="24195" b="8953"/>
          <a:stretch/>
        </p:blipFill>
        <p:spPr>
          <a:xfrm rot="5400000">
            <a:off x="4071210" y="1674032"/>
            <a:ext cx="4884934" cy="4211610"/>
          </a:xfrm>
          <a:prstGeom prst="rect">
            <a:avLst/>
          </a:prstGeom>
          <a:ln>
            <a:noFill/>
          </a:ln>
          <a:effectLst>
            <a:softEdge rad="112500"/>
          </a:effectLst>
        </p:spPr>
      </p:pic>
      <p:pic>
        <p:nvPicPr>
          <p:cNvPr id="12" name="Объект 5">
            <a:extLst>
              <a:ext uri="{FF2B5EF4-FFF2-40B4-BE49-F238E27FC236}">
                <a16:creationId xmlns:a16="http://schemas.microsoft.com/office/drawing/2014/main" xmlns="" id="{9398AEE9-C44D-49A0-BEDF-4D385497BB74}"/>
              </a:ext>
            </a:extLst>
          </p:cNvPr>
          <p:cNvPicPr>
            <a:picLocks noGrp="1" noChangeAspect="1"/>
          </p:cNvPicPr>
          <p:nvPr>
            <p:ph idx="1"/>
          </p:nvPr>
        </p:nvPicPr>
        <p:blipFill rotWithShape="1">
          <a:blip r:embed="rId6" cstate="print">
            <a:extLst>
              <a:ext uri="{28A0092B-C50C-407E-A947-70E740481C1C}">
                <a14:useLocalDpi xmlns:a14="http://schemas.microsoft.com/office/drawing/2010/main" xmlns="" val="0"/>
              </a:ext>
            </a:extLst>
          </a:blip>
          <a:srcRect l="6378" t="714" b="12069"/>
          <a:stretch/>
        </p:blipFill>
        <p:spPr>
          <a:xfrm rot="5400000">
            <a:off x="8306935" y="2797158"/>
            <a:ext cx="5266236" cy="3833930"/>
          </a:xfrm>
          <a:prstGeom prst="rect">
            <a:avLst/>
          </a:prstGeom>
          <a:ln>
            <a:noFill/>
          </a:ln>
          <a:effectLst>
            <a:softEdge rad="112500"/>
          </a:effectLst>
        </p:spPr>
      </p:pic>
      <p:pic>
        <p:nvPicPr>
          <p:cNvPr id="9" name="Рисунок 8">
            <a:extLst>
              <a:ext uri="{FF2B5EF4-FFF2-40B4-BE49-F238E27FC236}">
                <a16:creationId xmlns:a16="http://schemas.microsoft.com/office/drawing/2014/main" xmlns="" id="{4A5B72B8-A100-4333-9ABF-F9F432963B2A}"/>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Tree>
    <p:extLst>
      <p:ext uri="{BB962C8B-B14F-4D97-AF65-F5344CB8AC3E}">
        <p14:creationId xmlns:p14="http://schemas.microsoft.com/office/powerpoint/2010/main" xmlns="" val="25872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2E22B5D-B671-4FA7-9612-32C02EB94E4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826" y="95037"/>
            <a:ext cx="815943" cy="710363"/>
          </a:xfrm>
          <a:prstGeom prst="rect">
            <a:avLst/>
          </a:prstGeom>
        </p:spPr>
      </p:pic>
      <p:pic>
        <p:nvPicPr>
          <p:cNvPr id="5" name="Рисунок 4">
            <a:extLst>
              <a:ext uri="{FF2B5EF4-FFF2-40B4-BE49-F238E27FC236}">
                <a16:creationId xmlns:a16="http://schemas.microsoft.com/office/drawing/2014/main" xmlns="" id="{D22E840B-65AC-495F-859F-0E68C328F8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19"/>
            <a:ext cx="1714500" cy="923925"/>
          </a:xfrm>
          <a:prstGeom prst="rect">
            <a:avLst/>
          </a:prstGeom>
        </p:spPr>
      </p:pic>
      <p:sp>
        <p:nvSpPr>
          <p:cNvPr id="6" name="Прямоугольник 5">
            <a:extLst>
              <a:ext uri="{FF2B5EF4-FFF2-40B4-BE49-F238E27FC236}">
                <a16:creationId xmlns:a16="http://schemas.microsoft.com/office/drawing/2014/main" xmlns="" id="{F90419DA-B95F-43B1-A53C-7FA6A76B9327}"/>
              </a:ext>
            </a:extLst>
          </p:cNvPr>
          <p:cNvSpPr/>
          <p:nvPr/>
        </p:nvSpPr>
        <p:spPr>
          <a:xfrm>
            <a:off x="1228436" y="95037"/>
            <a:ext cx="10049164" cy="307777"/>
          </a:xfrm>
          <a:prstGeom prst="rect">
            <a:avLst/>
          </a:prstGeom>
        </p:spPr>
        <p:txBody>
          <a:bodyPr wrap="square">
            <a:spAutoFit/>
          </a:bodyPr>
          <a:lstStyle/>
          <a:p>
            <a:pPr algn="ctr"/>
            <a:r>
              <a:rPr lang="en-US" sz="1400" b="1" dirty="0">
                <a:solidFill>
                  <a:srgbClr val="57111C"/>
                </a:solidFill>
                <a:latin typeface="Akrobat Black" panose="00000A00000000000000" pitchFamily="2" charset="-52"/>
              </a:rPr>
              <a:t>IV </a:t>
            </a:r>
            <a:r>
              <a:rPr lang="ru-RU" sz="1400" b="1" dirty="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p>
        </p:txBody>
      </p:sp>
      <p:cxnSp>
        <p:nvCxnSpPr>
          <p:cNvPr id="7" name="Прямая соединительная линия 6">
            <a:extLst>
              <a:ext uri="{FF2B5EF4-FFF2-40B4-BE49-F238E27FC236}">
                <a16:creationId xmlns:a16="http://schemas.microsoft.com/office/drawing/2014/main" xmlns="" id="{B9A9D1AC-56F1-4572-AD49-9C0F7431D491}"/>
              </a:ext>
            </a:extLst>
          </p:cNvPr>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xmlns="" id="{5A44E771-E38E-417F-BCC7-F4FEB473EA8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9" name="Прямоугольник 8">
            <a:extLst>
              <a:ext uri="{FF2B5EF4-FFF2-40B4-BE49-F238E27FC236}">
                <a16:creationId xmlns:a16="http://schemas.microsoft.com/office/drawing/2014/main" xmlns="" id="{39F29965-5F84-4B70-9721-80E5683FD829}"/>
              </a:ext>
            </a:extLst>
          </p:cNvPr>
          <p:cNvSpPr/>
          <p:nvPr/>
        </p:nvSpPr>
        <p:spPr>
          <a:xfrm>
            <a:off x="1755923" y="1128181"/>
            <a:ext cx="9172491" cy="1850443"/>
          </a:xfrm>
          <a:prstGeom prst="rect">
            <a:avLst/>
          </a:prstGeom>
        </p:spPr>
        <p:txBody>
          <a:bodyPr wrap="square">
            <a:spAutoFit/>
          </a:bodyPr>
          <a:lstStyle/>
          <a:p>
            <a:pPr indent="449580" algn="just">
              <a:lnSpc>
                <a:spcPct val="115000"/>
              </a:lnSpc>
              <a:spcAft>
                <a:spcPts val="0"/>
              </a:spcAft>
            </a:pPr>
            <a:r>
              <a:rPr lang="ru-RU" sz="2000" dirty="0">
                <a:solidFill>
                  <a:srgbClr val="57111C"/>
                </a:solidFill>
                <a:latin typeface="Akrobat" panose="020B0604020202020204" charset="-52"/>
                <a:ea typeface="Calibri"/>
                <a:cs typeface="Times New Roman"/>
              </a:rPr>
              <a:t>Использование приёма «Кубик Блума» оказывает положительное влияние на различные стороны развития дошкольников, в том числе и на развитие речемыслительной деятельности. Практика показывает, что приём очень нравится детям, они быстро осваивают технику его использования. Воспитателю этот приём помогает в активной и занимательной форме проверять знания и умения детей. </a:t>
            </a:r>
          </a:p>
        </p:txBody>
      </p:sp>
      <p:pic>
        <p:nvPicPr>
          <p:cNvPr id="10" name="Рисунок 9">
            <a:extLst>
              <a:ext uri="{FF2B5EF4-FFF2-40B4-BE49-F238E27FC236}">
                <a16:creationId xmlns:a16="http://schemas.microsoft.com/office/drawing/2014/main" xmlns="" id="{971A2D9B-F1ED-4B1C-839C-F6DF9908E6FF}"/>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1373" t="23721" r="6598" b="20722"/>
          <a:stretch/>
        </p:blipFill>
        <p:spPr>
          <a:xfrm>
            <a:off x="1755923" y="3161221"/>
            <a:ext cx="9172491" cy="3689140"/>
          </a:xfrm>
          <a:prstGeom prst="rect">
            <a:avLst/>
          </a:prstGeom>
          <a:ln>
            <a:noFill/>
          </a:ln>
          <a:effectLst>
            <a:softEdge rad="112500"/>
          </a:effectLst>
        </p:spPr>
      </p:pic>
    </p:spTree>
    <p:extLst>
      <p:ext uri="{BB962C8B-B14F-4D97-AF65-F5344CB8AC3E}">
        <p14:creationId xmlns:p14="http://schemas.microsoft.com/office/powerpoint/2010/main" xmlns="" val="28521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TotalTime>
  <Words>498</Words>
  <Application>Microsoft Office PowerPoint</Application>
  <PresentationFormat>Произвольный</PresentationFormat>
  <Paragraphs>41</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Akrobat Black</vt:lpstr>
      <vt:lpstr>Akrobat</vt:lpstr>
      <vt:lpstr>Calibri</vt:lpstr>
      <vt:lpstr>Times New Roman</vt:lpstr>
      <vt:lpstr>Wingdings</vt:lpstr>
      <vt:lpstr>Calibri Light</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USER101-5</dc:creator>
  <cp:lastModifiedBy>1</cp:lastModifiedBy>
  <cp:revision>76</cp:revision>
  <dcterms:created xsi:type="dcterms:W3CDTF">2023-04-07T08:06:44Z</dcterms:created>
  <dcterms:modified xsi:type="dcterms:W3CDTF">2023-11-09T06:33:25Z</dcterms:modified>
</cp:coreProperties>
</file>