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агрессивность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уч.года 2021-2022</c:v>
                </c:pt>
                <c:pt idx="1">
                  <c:v>конец уч.года 2021-2022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страх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уч.года 2021-2022</c:v>
                </c:pt>
                <c:pt idx="1">
                  <c:v>конец уч.года 2021-2022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</c:v>
                </c:pt>
                <c:pt idx="1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низкая самооценка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уч.года 2021-2022</c:v>
                </c:pt>
                <c:pt idx="1">
                  <c:v>конец уч.года 2021-2022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45</c:v>
                </c:pt>
                <c:pt idx="1">
                  <c:v>30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 индекс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уч.года 2021-2022</c:v>
                </c:pt>
                <c:pt idx="1">
                  <c:v>конец уч.года 2021-2022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65</c:v>
                </c:pt>
                <c:pt idx="1">
                  <c:v>40</c:v>
                </c:pt>
              </c:numCache>
            </c:numRef>
          </c:val>
        </c:ser>
        <c:axId val="34253824"/>
        <c:axId val="34272000"/>
      </c:barChart>
      <c:catAx>
        <c:axId val="34253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latin typeface="Book Antiqua" pitchFamily="18" charset="0"/>
              </a:defRPr>
            </a:pPr>
            <a:endParaRPr lang="ru-RU"/>
          </a:p>
        </c:txPr>
        <c:crossAx val="34272000"/>
        <c:crosses val="autoZero"/>
        <c:auto val="1"/>
        <c:lblAlgn val="ctr"/>
        <c:lblOffset val="100"/>
      </c:catAx>
      <c:valAx>
        <c:axId val="342720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latin typeface="Book Antiqua" pitchFamily="18" charset="0"/>
              </a:defRPr>
            </a:pPr>
            <a:endParaRPr lang="ru-RU"/>
          </a:p>
        </c:txPr>
        <c:crossAx val="342538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rgbClr val="002060"/>
                </a:solidFill>
                <a:latin typeface="Book Antiqua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rgbClr val="002060"/>
                </a:solidFill>
                <a:latin typeface="Book Antiqua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rgbClr val="002060"/>
                </a:solidFill>
                <a:latin typeface="Book Antiqua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rgbClr val="002060"/>
                </a:solidFill>
                <a:latin typeface="Book Antiqua" pitchFamily="18" charset="0"/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itant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71600" y="2262064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тендовый доклад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тему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Нейроигры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песке»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(использование метода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Sand-art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 в работе с детьми старшего дошкольного возраста  с ОВЗ)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941168"/>
            <a:ext cx="795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Дмитричева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Надежда Сергеевна,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воспитатель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группы компенсирующей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направленности</a:t>
            </a:r>
            <a:endParaRPr lang="ru-RU" b="1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88640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>Муниципальное автономное  дошкольное образовательное учреждение </a:t>
            </a:r>
            <a:endParaRPr lang="ru-RU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>Детский сад №78»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г.Череповец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267744" y="476672"/>
            <a:ext cx="518457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1F497D"/>
                </a:solidFill>
                <a:latin typeface="Book Antiqua" panose="02040602050305030304" pitchFamily="18" charset="0"/>
                <a:ea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Варианты нейропсихологических игр и  упражнений на световом столе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sun9-9.userapi.com/impg/ZaPd52AYQxOHegN6dofi5S-LAx4v2vFxd8iRYg/XEUKKu5GvKk.jpg?size=1280x960&amp;quality=96&amp;sign=e162029a1a963f1179a2a9c077b5f1aa&amp;type=album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547664" y="1556792"/>
            <a:ext cx="201622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5696" y="3284984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«Дорожки»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sun9-86.userapi.com/impg/7qTSni25aC8tl4R9uw3QPhT_kMdYUfKZKXFZHg/-7h4VlXw4qk.jpg?size=1280x960&amp;quality=96&amp;sign=e876825909a71b519a5ada6b20e869e3&amp;type=album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012160" y="1484784"/>
            <a:ext cx="191897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8144" y="3212976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Широкая дорога»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sun9-87.userapi.com/impg/ms6hMWQac7w7io0pBD4X-ToNHji0gL3O_lNNag/b59-6h0HZdM.jpg?size=1280x960&amp;quality=96&amp;sign=cd38f00682449922c9b30b18c81df10e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861048"/>
            <a:ext cx="19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79712" y="5733256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«Лягушата»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s://sun9-45.userapi.com/impg/ZYtznw4o8dt6xj_g6ky3E5Hxv3gs1r2UYfMDJQ/XtvshBPVv8g.jpg?size=1280x960&amp;quality=96&amp;sign=3ac206f898be7c8bb1e0f4cdff2a6589&amp;type=albu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789040"/>
            <a:ext cx="19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16216" y="566124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«Пуговки»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476672"/>
            <a:ext cx="496855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1F497D"/>
                </a:solidFill>
                <a:latin typeface="Book Antiqua" panose="02040602050305030304" pitchFamily="18" charset="0"/>
                <a:ea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Варианты нейропсихологических игр и  упражнений на световом столе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sun9-21.userapi.com/impg/1hycSwrd4k_LrMIv_3b0Ndq_P_ujpAr-HUlDzg/4zgY0QABQTA.jpg?size=1280x960&amp;quality=96&amp;sign=3bd76006bb27a9e1ab48d1787634afd3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19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3429000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«Пушистые елочки»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sun9-52.userapi.com/impg/d-_-xhXXo4no6b3nuCdzMebJFQhnSD6PAtL_tg/nszwqbqqecE.jpg?size=1280x960&amp;quality=96&amp;sign=9a28f18821855171434468ec454307ee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84784"/>
            <a:ext cx="19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3429000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«Рукавички»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sun9-33.userapi.com/impg/QDGAWKVEL6FNSKeN2CAqUUdC--FoMxJrn1wmYQ/Qcr415rWbCk.jpg?size=1280x960&amp;quality=96&amp;sign=d19154e3b8a7e76e9bab01ca3106d287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933056"/>
            <a:ext cx="19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31640" y="5877272"/>
            <a:ext cx="275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«Разноцветные бусы»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s://sun9-61.userapi.com/impg/rC7YP6s_IpJ0WD_yGLAbcfeezMNrbtZC5PDNhw/gmyL5Jiac38.jpg?size=1280x960&amp;quality=96&amp;sign=b5705eaa1c71acf44f30178793bab0d0&amp;type=albu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933056"/>
            <a:ext cx="19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68144" y="5949280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«Сказочные домики»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332656"/>
            <a:ext cx="7560840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Эффективность реализации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цикла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развивающих занятий «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Нейроигры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песке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детьми старшего дошкольного возраста с ОВЗ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397000"/>
          <a:ext cx="686442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627784" y="332656"/>
            <a:ext cx="424847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Практическая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значимость педагогического опыта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Практическая значимость представленной работы заключается в  возможности  использования апробированного материала на практике педагогами  других дошкольных образовательных учреждений:</a:t>
            </a:r>
          </a:p>
          <a:p>
            <a:pPr marL="342900" indent="-342900" algn="just"/>
            <a:r>
              <a:rPr lang="ru-RU" dirty="0" smtClean="0">
                <a:latin typeface="Arial" pitchFamily="34" charset="0"/>
                <a:cs typeface="Arial" pitchFamily="34" charset="0"/>
              </a:rPr>
              <a:t>1.Тематическое планирование  и конспекты развивающих занятий с</a:t>
            </a:r>
          </a:p>
          <a:p>
            <a:pPr marL="342900" indent="-342900" algn="just"/>
            <a:r>
              <a:rPr lang="ru-RU" dirty="0" smtClean="0">
                <a:latin typeface="Arial" pitchFamily="34" charset="0"/>
                <a:cs typeface="Arial" pitchFamily="34" charset="0"/>
              </a:rPr>
              <a:t>использованием метода 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Sand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и нейропсихологических игр и</a:t>
            </a:r>
          </a:p>
          <a:p>
            <a:pPr marL="342900" indent="-342900" algn="just"/>
            <a:r>
              <a:rPr lang="ru-RU" dirty="0" smtClean="0">
                <a:latin typeface="Arial" pitchFamily="34" charset="0"/>
                <a:cs typeface="Arial" pitchFamily="34" charset="0"/>
              </a:rPr>
              <a:t>упражнений  с детьми старшего дошкольного возраста с ОВЗ.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2. Картотека нейропсихологических игр и упражнений  с использованием метода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Sand-art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 с детьми старшего дошкольного возраста. Универсальность данной картотеки заключается в следующем: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-в играх и игровых упражнениях может быть использовано разнообразное игровое оборудование, например, камешки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марблс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элементы мозаики, пластмассовые крышки и др.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-игры и игровые упражнения  картотеки можно использовать в рамках индивидуальной работы и  совместной деятельности с детьми.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-игры и игровые упражнения можно проводить на большом пластмассовом подносе, используя кварцевый песок, манную крупу.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627784" y="332656"/>
            <a:ext cx="424847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Список литературы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endParaRPr lang="ru-RU" dirty="0" smtClean="0">
              <a:latin typeface="Book Antiqua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225689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Зажигина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О.А. Игры для развития мелкой моторики рук с использованием нестандартного оборудования Изд. СПб.: ООО «ИЗДАТЕЛЬСТВО «ДЕТСТВО-ПРЕСС», 2012. – 96с.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2.Зинкевич-Евстигнеева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Т.Д.,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Грабенко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Т.М. Чудеса на песке. Практикум по песочной терапии.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СПб.:Речь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2007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Киселева М.В.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Арт-терапия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работе с детьми: Руководство для детских психологов, педагогов, врачей и специалистов, работающих с детьми. — СПб.: Речь,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2006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4.Приказ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России от 17.10.2013 N 1155 (ред. от 21.01.2019) "Об утверждении федерального государственного образовательного стандарта дошкольного образования" (Зарегистрировано в Минюсте России 14.11.2013 N 30384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www.consuitant.ru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(дата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обращения: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10.09.22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— Текст : электронный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Сакович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Н.А. Технология игры в песок. Игры на мосту. — СПб.: Речь, 2006.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Семенович А.В. Введение в нейропсихологию детского возраста. -М.: Генезис,2008.-319с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 smtClean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1916832"/>
            <a:ext cx="6480720" cy="29523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spcBef>
                <a:spcPts val="800"/>
              </a:spcBef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ПРИГЛАШАЕМ К СОТРУДНИЧЕСТВУ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ts val="800"/>
              </a:spcBef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дрес: МАДОУ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«Детский сад №78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»:</a:t>
            </a:r>
          </a:p>
          <a:p>
            <a:pPr marL="342900" lvl="0" indent="-342900" algn="ctr">
              <a:spcBef>
                <a:spcPts val="80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г.Череповец,пр.Победы,71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ts val="800"/>
              </a:spcBef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контактный телефон: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(8202) 55-23-31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ts val="800"/>
              </a:spcBef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адрес электронной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почты: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sad78@cherepovetscity.ru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ts val="80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официальный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d11147.edu35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95736" y="260648"/>
            <a:ext cx="4896544" cy="586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  <a:ea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Актуальность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педагогического опыта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9552" y="1225689"/>
            <a:ext cx="81369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дошкольников с ОВЗ   трудности становления межличностных отношений, неадекватность эмоциональных реакций, оценки и самооценки, низкая познавательная мотивация, нарушение коммуникативной деятельности приводят к резкому снижению уровня психосоциального и личностного развития ребёнка и ограничивают его возможности в познании социальной действительности.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Дети  с ОВЗ имеют выраженные недостатки в формировании когнитивной  сферы (восприятие, внимание, память, мышление, речь), особенно на уровне  произвольности и осознанности.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связи с этим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настоящее время актуализируется проблема поиска наиболее эффективных технологий, методов, приемов  в работе с детьми с ОВЗ.</a:t>
            </a:r>
            <a:r>
              <a:rPr lang="ru-RU" dirty="0" smtClean="0"/>
              <a:t> </a:t>
            </a:r>
            <a:endParaRPr lang="ru-RU" dirty="0" smtClean="0"/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современном этапе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всё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большую популярность приобретает использование в работе с детьми с ОВЗ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арт-терапии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В Российской энциклопедии социальной работы указано, что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арт-терапия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способы и технологии реабилитации лиц средствами искусства и художественной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деятельности.</a:t>
            </a: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 средствам искусства относятся: рисование, лепка, музыка, фотография, кинофильмы, книги, актёрское мастерство, создание историй и др.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95736" y="476672"/>
            <a:ext cx="4896544" cy="586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  <a:ea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Актуальность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педагогического опыта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05273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Одним из эффективных методов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арттерапии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который используется в работе с детьми с ОВЗ является, метод песочного рисования на световых столах (  метод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Sand-art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»).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6" y="1988840"/>
            <a:ext cx="655272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Значение нейропсихологических игр и упражнений с  применением метода  «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Sand-art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для развития ребенка с ОВЗ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3140968"/>
            <a:ext cx="2664296" cy="504056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мелкой моторики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3068960"/>
            <a:ext cx="3168352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 речи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3861048"/>
            <a:ext cx="2880320" cy="5760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когнитивных процессов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4725144"/>
            <a:ext cx="3096344" cy="7920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снижение  психоэмоционального напряжения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4725144"/>
            <a:ext cx="316835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усвоение различных приёмов работы с кварцевым песком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24128" y="3789040"/>
            <a:ext cx="324036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межполушарных связей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332656"/>
            <a:ext cx="5184576" cy="4423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Цель, задачи, новизна разработки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741621"/>
            <a:ext cx="835292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Целью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методической разработки  является формирование социальной компетентности детей старшего дошкольного возраста  через интегративное применение технологий рисования песком (метода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Sand-art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»)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игровых технологий, направленных на коррекцию личности дошкольника.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адачи методической разработки: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1.Познакомить детей  с различными свойствами кварцевого  песка;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Способствовать развитию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мелкой моторики пальцев рук ребёнка, их тактильных ощущений посредством определённых игровых упражнений, развитие глазомера;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3.Способствовать развитию познавательных процессов (память, внимание, мышление, восприятие, воображение);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тимулировать речевую активность детей;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5.Способствовать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формированию коммуникативных умений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6.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Способствовать формированию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рефлексивных умений.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Новизна методической разработки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заключается в  сочетании коррекционной психологии и творчества, которое способствует практическому приложению знаний и навыков, полученных в дошкольном образовательном учреждении, стимулирует познавательную мотивацию воспитанников.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Категория участников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Цикл развивающих занятий разработан  для детей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старшего дошкольного возраста с ОВЗ (5-7 лет).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Формы организации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Развивающие занятия проводятся  как индивидуально 2 раза в неделю (20-25 минут), так и подгруппой, 1 раз в неделю  по 25-30 минут, во второй половине дня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Цикл развивающих занятий рассчитан на учебный год и включает в себя  30 конспектов.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3068960"/>
            <a:ext cx="4752528" cy="5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Структура развивающих занятий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4437112"/>
            <a:ext cx="331236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Вводная часть</a:t>
            </a:r>
            <a:r>
              <a:rPr lang="ru-RU" dirty="0" smtClean="0"/>
              <a:t> </a:t>
            </a:r>
            <a:endParaRPr lang="ru-RU" dirty="0" smtClean="0"/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2" y="4293096"/>
            <a:ext cx="316835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Основная часть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5301208"/>
            <a:ext cx="360040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Заключительная часть</a:t>
            </a:r>
          </a:p>
          <a:p>
            <a:pPr algn="ctr"/>
            <a:r>
              <a:rPr lang="ru-RU" dirty="0" smtClean="0"/>
              <a:t>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915816" y="3717032"/>
            <a:ext cx="124592" cy="47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948264" y="3789040"/>
            <a:ext cx="124592" cy="47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932040" y="4149080"/>
            <a:ext cx="124592" cy="9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23728" y="188640"/>
            <a:ext cx="511256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 развивающих занятий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83568" y="980728"/>
          <a:ext cx="768017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80"/>
                <a:gridCol w="2268756"/>
                <a:gridCol w="4655840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Этап развивающего занятия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Содержание </a:t>
                      </a:r>
                    </a:p>
                  </a:txBody>
                  <a:tcPr/>
                </a:tc>
              </a:tr>
              <a:tr h="5679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Вводный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ритуал – приветствия,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разминка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Настрой на 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игровую ситуацию</a:t>
                      </a:r>
                    </a:p>
                    <a:p>
                      <a:pPr algn="ctr"/>
                      <a:r>
                        <a:rPr lang="ru-RU" baseline="0" dirty="0" err="1" smtClean="0">
                          <a:latin typeface="Arial" pitchFamily="34" charset="0"/>
                          <a:cs typeface="Arial" pitchFamily="34" charset="0"/>
                        </a:rPr>
                        <a:t>Психогимнастика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, музыкотерапия.</a:t>
                      </a:r>
                    </a:p>
                  </a:txBody>
                  <a:tcPr/>
                </a:tc>
              </a:tr>
              <a:tr h="5679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Нейропсихологические игры и игровые  упражнения на световых столах с песком (использование метода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Sand-art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7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Заключительный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рефлексия,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ритуал-прощания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Вербализация чувственного опыта ребёнка (беседа), рефлексия, закрепление позитивного эмоционального состояния, подведение итогов.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483768" y="332656"/>
            <a:ext cx="504056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1F497D"/>
                </a:solidFill>
                <a:latin typeface="Book Antiqua" panose="02040602050305030304" pitchFamily="18" charset="0"/>
                <a:ea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Оснащение  развивающих занятий 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специальным оборудованием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s://gipermarketdom.ru/upload/cat_image_new/1280049/90511001_001.jpg"/>
          <p:cNvPicPr>
            <a:picLocks noChangeAspect="1" noChangeArrowheads="1"/>
          </p:cNvPicPr>
          <p:nvPr/>
        </p:nvPicPr>
        <p:blipFill>
          <a:blip r:embed="rId3" cstate="print"/>
          <a:srcRect b="3704"/>
          <a:stretch>
            <a:fillRect/>
          </a:stretch>
        </p:blipFill>
        <p:spPr bwMode="auto">
          <a:xfrm>
            <a:off x="1331640" y="1412776"/>
            <a:ext cx="1440160" cy="13868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59632" y="2780928"/>
            <a:ext cx="38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кварцевый песок    манная крупа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https://images.ru.prom.st/106603821_w700_h500_svetovoj-planshet-maly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3427140" cy="22814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8" descr="https://www.smartkub.ru/wp-content/uploads/2021/02/stol-dlya-risovaniya-peskom-2048x1365.jpg"/>
          <p:cNvPicPr>
            <a:picLocks noChangeAspect="1" noChangeArrowheads="1"/>
          </p:cNvPicPr>
          <p:nvPr/>
        </p:nvPicPr>
        <p:blipFill>
          <a:blip r:embed="rId5" cstate="print"/>
          <a:srcRect l="23700" t="12140" r="20752" b="2851"/>
          <a:stretch>
            <a:fillRect/>
          </a:stretch>
        </p:blipFill>
        <p:spPr bwMode="auto">
          <a:xfrm>
            <a:off x="5508104" y="4077072"/>
            <a:ext cx="288032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796136" y="6381328"/>
            <a:ext cx="174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световой стол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3717032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световой планшет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6093296"/>
            <a:ext cx="2679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пластмассовый поднос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3" name="Picture 13" descr="http://kara-deniz.ru/image/cache/catalog/spice/ukk/chesnokmankavs40-60sort-1200x800.jpg"/>
          <p:cNvPicPr>
            <a:picLocks noChangeAspect="1" noChangeArrowheads="1"/>
          </p:cNvPicPr>
          <p:nvPr/>
        </p:nvPicPr>
        <p:blipFill>
          <a:blip r:embed="rId6" cstate="print"/>
          <a:srcRect l="13335" t="4000" r="11990"/>
          <a:stretch>
            <a:fillRect/>
          </a:stretch>
        </p:blipFill>
        <p:spPr bwMode="auto">
          <a:xfrm>
            <a:off x="3347864" y="1484784"/>
            <a:ext cx="1512168" cy="12959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5" name="Picture 15" descr="https://vismarket.ru/upload/iblock/85d/85d18a2dad7b2e2cf588141245f3cd06.jpeg"/>
          <p:cNvPicPr>
            <a:picLocks noChangeAspect="1" noChangeArrowheads="1"/>
          </p:cNvPicPr>
          <p:nvPr/>
        </p:nvPicPr>
        <p:blipFill>
          <a:blip r:embed="rId7" cstate="print"/>
          <a:srcRect t="21420" b="23141"/>
          <a:stretch>
            <a:fillRect/>
          </a:stretch>
        </p:blipFill>
        <p:spPr bwMode="auto">
          <a:xfrm>
            <a:off x="1115616" y="3933056"/>
            <a:ext cx="3447256" cy="19111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332656"/>
            <a:ext cx="5832648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1F497D"/>
                </a:solidFill>
                <a:latin typeface="Book Antiqua" panose="02040602050305030304" pitchFamily="18" charset="0"/>
                <a:ea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Оснащение  развивающих занятий 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игровым оборудованием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G:\к 18 января\фото\мячики.JPG"/>
          <p:cNvPicPr>
            <a:picLocks noChangeAspect="1" noChangeArrowheads="1"/>
          </p:cNvPicPr>
          <p:nvPr/>
        </p:nvPicPr>
        <p:blipFill>
          <a:blip r:embed="rId3" cstate="print"/>
          <a:srcRect l="15350" t="17987" r="9051" b="6131"/>
          <a:stretch>
            <a:fillRect/>
          </a:stretch>
        </p:blipFill>
        <p:spPr bwMode="auto">
          <a:xfrm>
            <a:off x="1547664" y="1484784"/>
            <a:ext cx="2736304" cy="168907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G:\к 18 января\фото\камешки.JPG"/>
          <p:cNvPicPr>
            <a:picLocks noChangeAspect="1" noChangeArrowheads="1"/>
          </p:cNvPicPr>
          <p:nvPr/>
        </p:nvPicPr>
        <p:blipFill>
          <a:blip r:embed="rId4" cstate="print"/>
          <a:srcRect l="9122" t="20429" r="2865"/>
          <a:stretch>
            <a:fillRect/>
          </a:stretch>
        </p:blipFill>
        <p:spPr bwMode="auto">
          <a:xfrm>
            <a:off x="5796136" y="1484784"/>
            <a:ext cx="2664296" cy="165890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G:\к 18 января\фото\пуговицы.JPG"/>
          <p:cNvPicPr>
            <a:picLocks noChangeAspect="1" noChangeArrowheads="1"/>
          </p:cNvPicPr>
          <p:nvPr/>
        </p:nvPicPr>
        <p:blipFill>
          <a:blip r:embed="rId5" cstate="print"/>
          <a:srcRect l="6689" t="20359" r="4326" b="8502"/>
          <a:stretch>
            <a:fillRect/>
          </a:stretch>
        </p:blipFill>
        <p:spPr bwMode="auto">
          <a:xfrm>
            <a:off x="3635896" y="4077072"/>
            <a:ext cx="3335768" cy="177120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331640" y="3356992"/>
            <a:ext cx="363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Мячики массажные и гладкие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3284984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Камешки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марблс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6021288"/>
            <a:ext cx="303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Разноцветные пуговицы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2751476_162-p-fon-dlya-prezentatsii-goluboi-gradient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 descr="G:\к 18 января\фото\рукавички.JPG"/>
          <p:cNvPicPr>
            <a:picLocks noChangeAspect="1" noChangeArrowheads="1"/>
          </p:cNvPicPr>
          <p:nvPr/>
        </p:nvPicPr>
        <p:blipFill>
          <a:blip r:embed="rId3" cstate="print"/>
          <a:srcRect l="8858" r="2561"/>
          <a:stretch>
            <a:fillRect/>
          </a:stretch>
        </p:blipFill>
        <p:spPr bwMode="auto">
          <a:xfrm>
            <a:off x="1403648" y="1412776"/>
            <a:ext cx="3312368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G:\к 18 января\фото\конструктор.JPG"/>
          <p:cNvPicPr>
            <a:picLocks noChangeAspect="1" noChangeArrowheads="1"/>
          </p:cNvPicPr>
          <p:nvPr/>
        </p:nvPicPr>
        <p:blipFill>
          <a:blip r:embed="rId4" cstate="print"/>
          <a:srcRect l="16138" t="22730" r="2751" b="13245"/>
          <a:stretch>
            <a:fillRect/>
          </a:stretch>
        </p:blipFill>
        <p:spPr bwMode="auto">
          <a:xfrm>
            <a:off x="4788024" y="3717032"/>
            <a:ext cx="3635608" cy="213894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051720" y="404664"/>
            <a:ext cx="568863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1F497D"/>
                </a:solidFill>
                <a:latin typeface="Book Antiqua" panose="02040602050305030304" pitchFamily="18" charset="0"/>
                <a:ea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Оснащение  развивающих занятий 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игровым оборудованием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3717032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Массажные рукавички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6021288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Элементы конструктора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880</Words>
  <Application>Microsoft Office PowerPoint</Application>
  <PresentationFormat>Экран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2021-11-20T16:37:55Z</dcterms:created>
  <dcterms:modified xsi:type="dcterms:W3CDTF">2022-10-15T20:48:09Z</dcterms:modified>
</cp:coreProperties>
</file>