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5" r:id="rId1"/>
  </p:sldMasterIdLst>
  <p:sldIdLst>
    <p:sldId id="256" r:id="rId2"/>
    <p:sldId id="270" r:id="rId3"/>
    <p:sldId id="268" r:id="rId4"/>
    <p:sldId id="271" r:id="rId5"/>
    <p:sldId id="258" r:id="rId6"/>
    <p:sldId id="267" r:id="rId7"/>
    <p:sldId id="257" r:id="rId8"/>
    <p:sldId id="259" r:id="rId9"/>
    <p:sldId id="261" r:id="rId10"/>
    <p:sldId id="272" r:id="rId11"/>
    <p:sldId id="269" r:id="rId12"/>
    <p:sldId id="264" r:id="rId13"/>
    <p:sldId id="260" r:id="rId14"/>
    <p:sldId id="273"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541"/>
    <a:srgbClr val="FFCB97"/>
    <a:srgbClr val="E0C172"/>
    <a:srgbClr val="CC9900"/>
    <a:srgbClr val="E9D49F"/>
    <a:srgbClr val="F2E5C6"/>
    <a:srgbClr val="E2A700"/>
    <a:srgbClr val="FF9D3B"/>
    <a:srgbClr val="FFE18B"/>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6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2400" dirty="0">
                <a:solidFill>
                  <a:schemeClr val="tx1"/>
                </a:solidFill>
                <a:latin typeface="Times New Roman" panose="02020603050405020304" pitchFamily="18" charset="0"/>
                <a:cs typeface="Times New Roman" panose="02020603050405020304" pitchFamily="18" charset="0"/>
              </a:rPr>
              <a:t>Показатели развития восприятия ребенком художественной литературы</a:t>
            </a:r>
          </a:p>
        </c:rich>
      </c:tx>
      <c:layout>
        <c:manualLayout>
          <c:xMode val="edge"/>
          <c:yMode val="edge"/>
          <c:x val="0.1093196281526814"/>
          <c:y val="1.11952813546677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Начало года</c:v>
                </c:pt>
              </c:strCache>
            </c:strRef>
          </c:tx>
          <c:spPr>
            <a:solidFill>
              <a:srgbClr val="FFC000"/>
            </a:solidFill>
            <a:ln>
              <a:noFill/>
            </a:ln>
            <a:effectLst/>
          </c:spPr>
          <c:invertIfNegative val="0"/>
          <c:cat>
            <c:strRef>
              <c:f>Лист1!$A$2:$A$5</c:f>
              <c:strCache>
                <c:ptCount val="4"/>
                <c:pt idx="0">
                  <c:v>Называет авторов литературных произведеий</c:v>
                </c:pt>
                <c:pt idx="1">
                  <c:v>Может дать оценку поступка героя</c:v>
                </c:pt>
                <c:pt idx="2">
                  <c:v>Называет любимое произведение и объясняет, чем нравится главный герой</c:v>
                </c:pt>
                <c:pt idx="3">
                  <c:v>Пересказывает содержание рассказа, сказки</c:v>
                </c:pt>
              </c:strCache>
            </c:strRef>
          </c:cat>
          <c:val>
            <c:numRef>
              <c:f>Лист1!$B$2:$B$5</c:f>
              <c:numCache>
                <c:formatCode>General</c:formatCode>
                <c:ptCount val="4"/>
                <c:pt idx="0">
                  <c:v>5</c:v>
                </c:pt>
                <c:pt idx="1">
                  <c:v>7</c:v>
                </c:pt>
                <c:pt idx="2">
                  <c:v>10</c:v>
                </c:pt>
                <c:pt idx="3">
                  <c:v>8</c:v>
                </c:pt>
              </c:numCache>
            </c:numRef>
          </c:val>
          <c:extLst>
            <c:ext xmlns:c16="http://schemas.microsoft.com/office/drawing/2014/chart" uri="{C3380CC4-5D6E-409C-BE32-E72D297353CC}">
              <c16:uniqueId val="{00000000-2A68-4FE2-B2FB-2D58B5866DA0}"/>
            </c:ext>
          </c:extLst>
        </c:ser>
        <c:ser>
          <c:idx val="1"/>
          <c:order val="1"/>
          <c:tx>
            <c:strRef>
              <c:f>Лист1!$C$1</c:f>
              <c:strCache>
                <c:ptCount val="1"/>
                <c:pt idx="0">
                  <c:v>Конец года</c:v>
                </c:pt>
              </c:strCache>
            </c:strRef>
          </c:tx>
          <c:spPr>
            <a:solidFill>
              <a:srgbClr val="956541"/>
            </a:solidFill>
            <a:ln>
              <a:noFill/>
            </a:ln>
            <a:effectLst/>
          </c:spPr>
          <c:invertIfNegative val="0"/>
          <c:cat>
            <c:strRef>
              <c:f>Лист1!$A$2:$A$5</c:f>
              <c:strCache>
                <c:ptCount val="4"/>
                <c:pt idx="0">
                  <c:v>Называет авторов литературных произведеий</c:v>
                </c:pt>
                <c:pt idx="1">
                  <c:v>Может дать оценку поступка героя</c:v>
                </c:pt>
                <c:pt idx="2">
                  <c:v>Называет любимое произведение и объясняет, чем нравится главный герой</c:v>
                </c:pt>
                <c:pt idx="3">
                  <c:v>Пересказывает содержание рассказа, сказки</c:v>
                </c:pt>
              </c:strCache>
            </c:strRef>
          </c:cat>
          <c:val>
            <c:numRef>
              <c:f>Лист1!$C$2:$C$5</c:f>
              <c:numCache>
                <c:formatCode>General</c:formatCode>
                <c:ptCount val="4"/>
                <c:pt idx="0">
                  <c:v>13</c:v>
                </c:pt>
                <c:pt idx="1">
                  <c:v>17</c:v>
                </c:pt>
                <c:pt idx="2">
                  <c:v>18</c:v>
                </c:pt>
                <c:pt idx="3">
                  <c:v>18</c:v>
                </c:pt>
              </c:numCache>
            </c:numRef>
          </c:val>
          <c:extLst>
            <c:ext xmlns:c16="http://schemas.microsoft.com/office/drawing/2014/chart" uri="{C3380CC4-5D6E-409C-BE32-E72D297353CC}">
              <c16:uniqueId val="{00000001-2A68-4FE2-B2FB-2D58B5866DA0}"/>
            </c:ext>
          </c:extLst>
        </c:ser>
        <c:dLbls>
          <c:showLegendKey val="0"/>
          <c:showVal val="0"/>
          <c:showCatName val="0"/>
          <c:showSerName val="0"/>
          <c:showPercent val="0"/>
          <c:showBubbleSize val="0"/>
        </c:dLbls>
        <c:gapWidth val="219"/>
        <c:overlap val="-27"/>
        <c:axId val="82886928"/>
        <c:axId val="82889280"/>
      </c:barChart>
      <c:catAx>
        <c:axId val="8288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Times New Roman" pitchFamily="18" charset="0"/>
                <a:ea typeface="+mn-ea"/>
                <a:cs typeface="Times New Roman" pitchFamily="18" charset="0"/>
              </a:defRPr>
            </a:pPr>
            <a:endParaRPr lang="ru-RU"/>
          </a:p>
        </c:txPr>
        <c:crossAx val="82889280"/>
        <c:crosses val="autoZero"/>
        <c:auto val="1"/>
        <c:lblAlgn val="ctr"/>
        <c:lblOffset val="100"/>
        <c:noMultiLvlLbl val="0"/>
      </c:catAx>
      <c:valAx>
        <c:axId val="82889280"/>
        <c:scaling>
          <c:orientation val="minMax"/>
          <c:max val="1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8288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Times New Roman" pitchFamily="18" charset="0"/>
              <a:ea typeface="+mn-ea"/>
              <a:cs typeface="Times New Roman"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311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095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98969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5175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15782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7852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32462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66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786092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074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8688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97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933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239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016490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10/31/2022</a:t>
            </a:fld>
            <a:endParaRPr lang="en-US" dirty="0"/>
          </a:p>
        </p:txBody>
      </p:sp>
    </p:spTree>
    <p:extLst>
      <p:ext uri="{BB962C8B-B14F-4D97-AF65-F5344CB8AC3E}">
        <p14:creationId xmlns:p14="http://schemas.microsoft.com/office/powerpoint/2010/main" val="262872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10/31/2022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596474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catherineasquithgallery.com/uploads/posts/2021-02/1613543067_13-p-fon-dlya-prezentatsii-powerpoint-dlya-shko-13.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3" name="Подзаголовок 2"/>
          <p:cNvSpPr>
            <a:spLocks noGrp="1"/>
          </p:cNvSpPr>
          <p:nvPr>
            <p:ph type="subTitle" idx="1"/>
          </p:nvPr>
        </p:nvSpPr>
        <p:spPr>
          <a:xfrm>
            <a:off x="1518941" y="2137894"/>
            <a:ext cx="9813463" cy="4720106"/>
          </a:xfrm>
        </p:spPr>
        <p:txBody>
          <a:bodyPr>
            <a:normAutofit fontScale="77500" lnSpcReduction="20000"/>
          </a:bodyPr>
          <a:lstStyle/>
          <a:p>
            <a:pPr algn="ctr"/>
            <a:r>
              <a:rPr lang="ru-RU" sz="3000" b="1" dirty="0" smtClean="0">
                <a:solidFill>
                  <a:schemeClr val="tx1"/>
                </a:solidFill>
                <a:latin typeface="Times New Roman" panose="02020603050405020304" pitchFamily="18" charset="0"/>
                <a:cs typeface="Times New Roman" panose="02020603050405020304" pitchFamily="18" charset="0"/>
              </a:rPr>
              <a:t>Стендовый доклад</a:t>
            </a:r>
          </a:p>
          <a:p>
            <a:pPr algn="ctr"/>
            <a:r>
              <a:rPr lang="ru-RU" sz="3000" b="1" dirty="0" err="1" smtClean="0">
                <a:solidFill>
                  <a:schemeClr val="tx1"/>
                </a:solidFill>
                <a:latin typeface="Times New Roman" panose="02020603050405020304" pitchFamily="18" charset="0"/>
                <a:cs typeface="Times New Roman" panose="02020603050405020304" pitchFamily="18" charset="0"/>
              </a:rPr>
              <a:t>Буккроссинг</a:t>
            </a:r>
            <a:r>
              <a:rPr lang="ru-RU" sz="3000" b="1" dirty="0" smtClean="0">
                <a:solidFill>
                  <a:schemeClr val="tx1"/>
                </a:solidFill>
                <a:latin typeface="Times New Roman" panose="02020603050405020304" pitchFamily="18" charset="0"/>
                <a:cs typeface="Times New Roman" panose="02020603050405020304" pitchFamily="18" charset="0"/>
              </a:rPr>
              <a:t> – средство приобщения </a:t>
            </a:r>
          </a:p>
          <a:p>
            <a:pPr algn="ctr"/>
            <a:r>
              <a:rPr lang="ru-RU" sz="3000" b="1" dirty="0" smtClean="0">
                <a:solidFill>
                  <a:schemeClr val="tx1"/>
                </a:solidFill>
                <a:latin typeface="Times New Roman" panose="02020603050405020304" pitchFamily="18" charset="0"/>
                <a:cs typeface="Times New Roman" panose="02020603050405020304" pitchFamily="18" charset="0"/>
              </a:rPr>
              <a:t>дошкольников к чтению</a:t>
            </a:r>
          </a:p>
          <a:p>
            <a:endParaRPr lang="ru-RU" sz="3000" b="1" dirty="0">
              <a:solidFill>
                <a:schemeClr val="tx1"/>
              </a:solidFill>
              <a:latin typeface="Times New Roman" panose="02020603050405020304" pitchFamily="18" charset="0"/>
              <a:cs typeface="Times New Roman" panose="02020603050405020304" pitchFamily="18" charset="0"/>
            </a:endParaRPr>
          </a:p>
          <a:p>
            <a:r>
              <a:rPr lang="ru-RU" sz="1900" dirty="0" err="1" smtClean="0">
                <a:solidFill>
                  <a:schemeClr val="tx1"/>
                </a:solidFill>
                <a:latin typeface="Times New Roman" panose="02020603050405020304" pitchFamily="18" charset="0"/>
                <a:cs typeface="Times New Roman" panose="02020603050405020304" pitchFamily="18" charset="0"/>
              </a:rPr>
              <a:t>Драчёва</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a:solidFill>
                  <a:schemeClr val="tx1"/>
                </a:solidFill>
                <a:latin typeface="Times New Roman" panose="02020603050405020304" pitchFamily="18" charset="0"/>
                <a:cs typeface="Times New Roman" panose="02020603050405020304" pitchFamily="18" charset="0"/>
              </a:rPr>
              <a:t>Любовь Станиславовна, </a:t>
            </a:r>
          </a:p>
          <a:p>
            <a:r>
              <a:rPr lang="ru-RU" sz="1900" dirty="0">
                <a:solidFill>
                  <a:schemeClr val="tx1"/>
                </a:solidFill>
                <a:latin typeface="Times New Roman" panose="02020603050405020304" pitchFamily="18" charset="0"/>
                <a:cs typeface="Times New Roman" panose="02020603050405020304" pitchFamily="18" charset="0"/>
              </a:rPr>
              <a:t>                                 </a:t>
            </a:r>
            <a:r>
              <a:rPr lang="ru-RU" sz="1900" dirty="0" smtClean="0">
                <a:solidFill>
                  <a:schemeClr val="tx1"/>
                </a:solidFill>
                <a:latin typeface="Times New Roman" panose="02020603050405020304" pitchFamily="18" charset="0"/>
                <a:cs typeface="Times New Roman" panose="02020603050405020304" pitchFamily="18" charset="0"/>
              </a:rPr>
              <a:t>воспитатель бюджетного дошкольного образовательного учреждения </a:t>
            </a:r>
          </a:p>
          <a:p>
            <a:r>
              <a:rPr lang="ru-RU" sz="1900" dirty="0" smtClean="0">
                <a:solidFill>
                  <a:schemeClr val="tx1"/>
                </a:solidFill>
                <a:latin typeface="Times New Roman" panose="02020603050405020304" pitchFamily="18" charset="0"/>
                <a:cs typeface="Times New Roman" panose="02020603050405020304" pitchFamily="18" charset="0"/>
              </a:rPr>
              <a:t>«</a:t>
            </a:r>
            <a:r>
              <a:rPr lang="ru-RU" sz="1900" dirty="0">
                <a:solidFill>
                  <a:schemeClr val="tx1"/>
                </a:solidFill>
                <a:latin typeface="Times New Roman" panose="02020603050405020304" pitchFamily="18" charset="0"/>
                <a:cs typeface="Times New Roman" panose="02020603050405020304" pitchFamily="18" charset="0"/>
              </a:rPr>
              <a:t>Центр развития ребенка – </a:t>
            </a:r>
            <a:r>
              <a:rPr lang="ru-RU" sz="1900" dirty="0" err="1">
                <a:solidFill>
                  <a:schemeClr val="tx1"/>
                </a:solidFill>
                <a:latin typeface="Times New Roman" panose="02020603050405020304" pitchFamily="18" charset="0"/>
                <a:cs typeface="Times New Roman" panose="02020603050405020304" pitchFamily="18" charset="0"/>
              </a:rPr>
              <a:t>Нюксенский</a:t>
            </a:r>
            <a:r>
              <a:rPr lang="ru-RU" sz="1900" dirty="0">
                <a:solidFill>
                  <a:schemeClr val="tx1"/>
                </a:solidFill>
                <a:latin typeface="Times New Roman" panose="02020603050405020304" pitchFamily="18" charset="0"/>
                <a:cs typeface="Times New Roman" panose="02020603050405020304" pitchFamily="18" charset="0"/>
              </a:rPr>
              <a:t> детский сад», </a:t>
            </a:r>
          </a:p>
          <a:p>
            <a:r>
              <a:rPr lang="ru-RU" sz="1900" dirty="0">
                <a:solidFill>
                  <a:schemeClr val="tx1"/>
                </a:solidFill>
                <a:latin typeface="Times New Roman" panose="02020603050405020304" pitchFamily="18" charset="0"/>
                <a:cs typeface="Times New Roman" panose="02020603050405020304" pitchFamily="18" charset="0"/>
              </a:rPr>
              <a:t>        </a:t>
            </a:r>
            <a:r>
              <a:rPr lang="ru-RU" sz="1900" dirty="0" err="1" smtClean="0">
                <a:solidFill>
                  <a:schemeClr val="tx1"/>
                </a:solidFill>
                <a:latin typeface="Times New Roman" panose="02020603050405020304" pitchFamily="18" charset="0"/>
                <a:cs typeface="Times New Roman" panose="02020603050405020304" pitchFamily="18" charset="0"/>
              </a:rPr>
              <a:t>Нюксенский</a:t>
            </a:r>
            <a:r>
              <a:rPr lang="ru-RU" sz="1900" dirty="0" smtClean="0">
                <a:solidFill>
                  <a:schemeClr val="tx1"/>
                </a:solidFill>
                <a:latin typeface="Times New Roman" panose="02020603050405020304" pitchFamily="18" charset="0"/>
                <a:cs typeface="Times New Roman" panose="02020603050405020304" pitchFamily="18" charset="0"/>
              </a:rPr>
              <a:t> </a:t>
            </a:r>
            <a:r>
              <a:rPr lang="ru-RU" sz="1900" dirty="0">
                <a:solidFill>
                  <a:schemeClr val="tx1"/>
                </a:solidFill>
                <a:latin typeface="Times New Roman" panose="02020603050405020304" pitchFamily="18" charset="0"/>
                <a:cs typeface="Times New Roman" panose="02020603050405020304" pitchFamily="18" charset="0"/>
              </a:rPr>
              <a:t>муниципальный район</a:t>
            </a:r>
          </a:p>
          <a:p>
            <a:r>
              <a:rPr lang="ru-RU" dirty="0"/>
              <a:t> </a:t>
            </a:r>
          </a:p>
          <a:p>
            <a:endParaRPr lang="ru-RU" dirty="0" smtClean="0">
              <a:solidFill>
                <a:schemeClr val="tx1"/>
              </a:solidFill>
              <a:latin typeface="Times New Roman" panose="02020603050405020304" pitchFamily="18" charset="0"/>
              <a:cs typeface="Times New Roman" panose="02020603050405020304" pitchFamily="18" charset="0"/>
            </a:endParaRPr>
          </a:p>
          <a:p>
            <a:pPr>
              <a:lnSpc>
                <a:spcPct val="110000"/>
              </a:lnSpc>
            </a:pPr>
            <a:r>
              <a:rPr lang="ru-RU" sz="2000" dirty="0" smtClean="0">
                <a:solidFill>
                  <a:schemeClr val="tx1"/>
                </a:solidFill>
                <a:latin typeface="Times New Roman" panose="02020603050405020304" pitchFamily="18" charset="0"/>
                <a:cs typeface="Times New Roman" panose="02020603050405020304" pitchFamily="18" charset="0"/>
              </a:rPr>
              <a:t> </a:t>
            </a:r>
            <a:r>
              <a:rPr lang="ru-RU" sz="1700" dirty="0" smtClean="0">
                <a:solidFill>
                  <a:prstClr val="black"/>
                </a:solidFill>
                <a:latin typeface="Times New Roman" panose="02020603050405020304" pitchFamily="18" charset="0"/>
                <a:cs typeface="Times New Roman" panose="02020603050405020304" pitchFamily="18" charset="0"/>
              </a:rPr>
              <a:t> </a:t>
            </a:r>
            <a:endParaRPr lang="en-US" sz="1700" dirty="0" smtClean="0">
              <a:solidFill>
                <a:prstClr val="black"/>
              </a:solidFill>
              <a:latin typeface="Times New Roman" panose="02020603050405020304" pitchFamily="18" charset="0"/>
              <a:cs typeface="Times New Roman" panose="02020603050405020304" pitchFamily="18" charset="0"/>
            </a:endParaRPr>
          </a:p>
          <a:p>
            <a:pPr>
              <a:lnSpc>
                <a:spcPct val="110000"/>
              </a:lnSpc>
            </a:pPr>
            <a:endParaRPr lang="ru-RU" sz="1700" dirty="0">
              <a:solidFill>
                <a:schemeClr val="tx1"/>
              </a:solidFill>
              <a:latin typeface="Times New Roman" panose="02020603050405020304" pitchFamily="18" charset="0"/>
              <a:cs typeface="Times New Roman" panose="02020603050405020304" pitchFamily="18" charset="0"/>
            </a:endParaRPr>
          </a:p>
          <a:p>
            <a:pPr algn="ctr">
              <a:lnSpc>
                <a:spcPct val="110000"/>
              </a:lnSpc>
            </a:pPr>
            <a:r>
              <a:rPr lang="ru-RU" sz="1700" dirty="0">
                <a:solidFill>
                  <a:schemeClr val="tx1"/>
                </a:solidFill>
                <a:latin typeface="Times New Roman" panose="02020603050405020304" pitchFamily="18" charset="0"/>
                <a:cs typeface="Times New Roman" panose="02020603050405020304" pitchFamily="18" charset="0"/>
              </a:rPr>
              <a:t>с</a:t>
            </a:r>
            <a:r>
              <a:rPr lang="ru-RU" sz="1700" dirty="0" smtClean="0">
                <a:solidFill>
                  <a:schemeClr val="tx1"/>
                </a:solidFill>
                <a:latin typeface="Times New Roman" panose="02020603050405020304" pitchFamily="18" charset="0"/>
                <a:cs typeface="Times New Roman" panose="02020603050405020304" pitchFamily="18" charset="0"/>
              </a:rPr>
              <a:t>. Нюксеница</a:t>
            </a:r>
            <a:endParaRPr lang="ru-RU" sz="1700" dirty="0">
              <a:solidFill>
                <a:schemeClr val="tx1"/>
              </a:solidFill>
              <a:latin typeface="Times New Roman" panose="02020603050405020304" pitchFamily="18" charset="0"/>
              <a:cs typeface="Times New Roman" panose="02020603050405020304" pitchFamily="18" charset="0"/>
            </a:endParaRPr>
          </a:p>
          <a:p>
            <a:pPr algn="ctr">
              <a:lnSpc>
                <a:spcPct val="110000"/>
              </a:lnSpc>
            </a:pPr>
            <a:r>
              <a:rPr lang="ru-RU" sz="1700" dirty="0" smtClean="0">
                <a:solidFill>
                  <a:schemeClr val="tx1"/>
                </a:solidFill>
                <a:latin typeface="Times New Roman" panose="02020603050405020304" pitchFamily="18" charset="0"/>
                <a:cs typeface="Times New Roman" panose="02020603050405020304" pitchFamily="18" charset="0"/>
              </a:rPr>
              <a:t>2022 </a:t>
            </a:r>
            <a:endParaRPr lang="ru-RU" sz="1700"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25002" y="520763"/>
            <a:ext cx="11101590" cy="904350"/>
          </a:xfrm>
          <a:prstGeom prst="rect">
            <a:avLst/>
          </a:prstGeom>
        </p:spPr>
        <p:txBody>
          <a:bodyPr wrap="square">
            <a:spAutoFit/>
          </a:bodyPr>
          <a:lstStyle/>
          <a:p>
            <a:pPr algn="ctr">
              <a:lnSpc>
                <a:spcPct val="107000"/>
              </a:lnSpc>
              <a:spcAft>
                <a:spcPts val="800"/>
              </a:spcAft>
            </a:pP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Межрегиональные заочные Педагогические чтения </a:t>
            </a:r>
          </a:p>
          <a:p>
            <a:pPr algn="ctr"/>
            <a:r>
              <a:rPr lang="ru-RU" sz="1400" dirty="0">
                <a:latin typeface="Times New Roman" panose="02020603050405020304" pitchFamily="18" charset="0"/>
                <a:cs typeface="Times New Roman" panose="02020603050405020304" pitchFamily="18" charset="0"/>
              </a:rPr>
              <a:t>«Дошкольное образование: взгляд современного педагога»</a:t>
            </a:r>
          </a:p>
          <a:p>
            <a:pPr algn="ctr">
              <a:lnSpc>
                <a:spcPct val="107000"/>
              </a:lnSpc>
              <a:spcAft>
                <a:spcPts val="8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844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3" descr="https://catherineasquithgallery.com/uploads/posts/2021-02/1613543067_13-p-fon-dlya-prezentatsii-powerpoint-dlya-shko-13.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294" y="0"/>
            <a:ext cx="12192000" cy="6858000"/>
          </a:xfrm>
          <a:prstGeom prst="rect">
            <a:avLst/>
          </a:prstGeom>
          <a:noFill/>
          <a:ln>
            <a:noFill/>
          </a:ln>
        </p:spPr>
      </p:pic>
      <p:sp>
        <p:nvSpPr>
          <p:cNvPr id="2" name="Заголовок 1"/>
          <p:cNvSpPr>
            <a:spLocks noGrp="1"/>
          </p:cNvSpPr>
          <p:nvPr>
            <p:ph type="title"/>
          </p:nvPr>
        </p:nvSpPr>
        <p:spPr>
          <a:xfrm>
            <a:off x="334851" y="334851"/>
            <a:ext cx="11513711" cy="3644721"/>
          </a:xfrm>
        </p:spPr>
        <p:txBody>
          <a:bodyPr>
            <a:noAutofit/>
          </a:bodyPr>
          <a:lstStyle/>
          <a:p>
            <a:pPr algn="just"/>
            <a:r>
              <a:rPr lang="ru-RU" sz="1800" dirty="0" smtClean="0">
                <a:solidFill>
                  <a:schemeClr val="tx1"/>
                </a:solidFill>
                <a:latin typeface="Times New Roman" panose="02020603050405020304" pitchFamily="18" charset="0"/>
                <a:cs typeface="Times New Roman" panose="02020603050405020304" pitchFamily="18" charset="0"/>
              </a:rPr>
              <a:t>     </a:t>
            </a:r>
            <a:r>
              <a:rPr lang="ru-RU" sz="1800" b="1" dirty="0" smtClean="0">
                <a:solidFill>
                  <a:schemeClr val="tx1"/>
                </a:solidFill>
                <a:latin typeface="Times New Roman" panose="02020603050405020304" pitchFamily="18" charset="0"/>
                <a:cs typeface="Times New Roman" panose="02020603050405020304" pitchFamily="18" charset="0"/>
              </a:rPr>
              <a:t>На </a:t>
            </a:r>
            <a:r>
              <a:rPr lang="ru-RU" sz="1800" b="1" dirty="0">
                <a:solidFill>
                  <a:schemeClr val="tx1"/>
                </a:solidFill>
                <a:latin typeface="Times New Roman" panose="02020603050405020304" pitchFamily="18" charset="0"/>
                <a:cs typeface="Times New Roman" panose="02020603050405020304" pitchFamily="18" charset="0"/>
              </a:rPr>
              <a:t>основном этапе </a:t>
            </a:r>
            <a:r>
              <a:rPr lang="ru-RU" sz="1800" dirty="0">
                <a:solidFill>
                  <a:schemeClr val="tx1"/>
                </a:solidFill>
                <a:latin typeface="Times New Roman" panose="02020603050405020304" pitchFamily="18" charset="0"/>
                <a:cs typeface="Times New Roman" panose="02020603050405020304" pitchFamily="18" charset="0"/>
              </a:rPr>
              <a:t>происходил обмен книгами.  Родители регистрировали принесенную книгу в журнале, наклеивали логотип, дети выбирали понравившиеся книги. В течение месяца шел книгообмен. Мы видели, как дети с желанием выбирали себе книги, делились впечатлениями о </a:t>
            </a:r>
            <a:r>
              <a:rPr lang="ru-RU" sz="1800" dirty="0" smtClean="0">
                <a:solidFill>
                  <a:schemeClr val="tx1"/>
                </a:solidFill>
                <a:latin typeface="Times New Roman" panose="02020603050405020304" pitchFamily="18" charset="0"/>
                <a:cs typeface="Times New Roman" panose="02020603050405020304" pitchFamily="18" charset="0"/>
              </a:rPr>
              <a:t>прочитанном </a:t>
            </a:r>
            <a:r>
              <a:rPr lang="ru-RU" sz="1800" dirty="0">
                <a:solidFill>
                  <a:schemeClr val="tx1"/>
                </a:solidFill>
                <a:latin typeface="Times New Roman" panose="02020603050405020304" pitchFamily="18" charset="0"/>
                <a:cs typeface="Times New Roman" panose="02020603050405020304" pitchFamily="18" charset="0"/>
              </a:rPr>
              <a:t>и советовали </a:t>
            </a:r>
            <a:r>
              <a:rPr lang="ru-RU" sz="1800" dirty="0" smtClean="0">
                <a:solidFill>
                  <a:schemeClr val="tx1"/>
                </a:solidFill>
                <a:latin typeface="Times New Roman" panose="02020603050405020304" pitchFamily="18" charset="0"/>
                <a:cs typeface="Times New Roman" panose="02020603050405020304" pitchFamily="18" charset="0"/>
              </a:rPr>
              <a:t>данный экземпляр </a:t>
            </a:r>
            <a:r>
              <a:rPr lang="ru-RU" sz="1800" dirty="0">
                <a:solidFill>
                  <a:schemeClr val="tx1"/>
                </a:solidFill>
                <a:latin typeface="Times New Roman" panose="02020603050405020304" pitchFamily="18" charset="0"/>
                <a:cs typeface="Times New Roman" panose="02020603050405020304" pitchFamily="18" charset="0"/>
              </a:rPr>
              <a:t>своим товарищам. Были случаи, когда </a:t>
            </a:r>
            <a:r>
              <a:rPr lang="ru-RU" sz="1800" dirty="0" smtClean="0">
                <a:solidFill>
                  <a:schemeClr val="tx1"/>
                </a:solidFill>
                <a:latin typeface="Times New Roman" panose="02020603050405020304" pitchFamily="18" charset="0"/>
                <a:cs typeface="Times New Roman" panose="02020603050405020304" pitchFamily="18" charset="0"/>
              </a:rPr>
              <a:t>ребенок, </a:t>
            </a:r>
            <a:r>
              <a:rPr lang="ru-RU" sz="1800" dirty="0">
                <a:solidFill>
                  <a:schemeClr val="tx1"/>
                </a:solidFill>
                <a:latin typeface="Times New Roman" panose="02020603050405020304" pitchFamily="18" charset="0"/>
                <a:cs typeface="Times New Roman" panose="02020603050405020304" pitchFamily="18" charset="0"/>
              </a:rPr>
              <a:t>выбрав себе книгу, менял на другую.  Некоторые дети приносили рисунки по прочитанной книге, поделки, родители </a:t>
            </a:r>
            <a:r>
              <a:rPr lang="ru-RU" sz="1800" dirty="0" smtClean="0">
                <a:solidFill>
                  <a:schemeClr val="tx1"/>
                </a:solidFill>
                <a:latin typeface="Times New Roman" panose="02020603050405020304" pitchFamily="18" charset="0"/>
                <a:cs typeface="Times New Roman" panose="02020603050405020304" pitchFamily="18" charset="0"/>
              </a:rPr>
              <a:t>делились раскрасками с </a:t>
            </a:r>
            <a:r>
              <a:rPr lang="ru-RU" sz="1800" dirty="0">
                <a:solidFill>
                  <a:schemeClr val="tx1"/>
                </a:solidFill>
                <a:latin typeface="Times New Roman" panose="02020603050405020304" pitchFamily="18" charset="0"/>
                <a:cs typeface="Times New Roman" panose="02020603050405020304" pitchFamily="18" charset="0"/>
              </a:rPr>
              <a:t>героями книг, присылали нам фотографии домашнего чтения. В совместной деятельности по художественному творчеству дети трудились над изготовлением закладок для книг, изображали персонажей прочитанных книг. В свою очередь, для поддержания интереса, мы организовали в группе выставку иллюстраций художников «Узнай зимнюю сказку и назови героя</a:t>
            </a:r>
            <a:r>
              <a:rPr lang="ru-RU" sz="1800" dirty="0" smtClean="0">
                <a:solidFill>
                  <a:schemeClr val="tx1"/>
                </a:solidFill>
                <a:latin typeface="Times New Roman" panose="02020603050405020304" pitchFamily="18" charset="0"/>
                <a:cs typeface="Times New Roman" panose="02020603050405020304" pitchFamily="18" charset="0"/>
              </a:rPr>
              <a:t>».</a:t>
            </a:r>
            <a:r>
              <a:rPr lang="ru-RU" sz="1800" dirty="0"/>
              <a:t> </a:t>
            </a:r>
            <a:r>
              <a:rPr lang="ru-RU" sz="1800" dirty="0">
                <a:solidFill>
                  <a:schemeClr val="tx1"/>
                </a:solidFill>
                <a:latin typeface="Times New Roman" panose="02020603050405020304" pitchFamily="18" charset="0"/>
                <a:cs typeface="Times New Roman" panose="02020603050405020304" pitchFamily="18" charset="0"/>
              </a:rPr>
              <a:t>В процессе работы мы поняли, что необходима и у нас появилась «Книга отзывов» о прочитанном, в которой </a:t>
            </a:r>
            <a:r>
              <a:rPr lang="ru-RU" sz="1800" dirty="0" smtClean="0">
                <a:solidFill>
                  <a:schemeClr val="tx1"/>
                </a:solidFill>
                <a:latin typeface="Times New Roman" panose="02020603050405020304" pitchFamily="18" charset="0"/>
                <a:cs typeface="Times New Roman" panose="02020603050405020304" pitchFamily="18" charset="0"/>
              </a:rPr>
              <a:t>родители оставляли </a:t>
            </a:r>
            <a:r>
              <a:rPr lang="ru-RU" sz="1800" dirty="0">
                <a:solidFill>
                  <a:schemeClr val="tx1"/>
                </a:solidFill>
                <a:latin typeface="Times New Roman" panose="02020603050405020304" pitchFamily="18" charset="0"/>
                <a:cs typeface="Times New Roman" panose="02020603050405020304" pitchFamily="18" charset="0"/>
              </a:rPr>
              <a:t>свои комментарии, </a:t>
            </a:r>
            <a:r>
              <a:rPr lang="ru-RU" sz="1800" dirty="0" smtClean="0">
                <a:solidFill>
                  <a:schemeClr val="tx1"/>
                </a:solidFill>
                <a:latin typeface="Times New Roman" panose="02020603050405020304" pitchFamily="18" charset="0"/>
                <a:cs typeface="Times New Roman" panose="02020603050405020304" pitchFamily="18" charset="0"/>
              </a:rPr>
              <a:t>высказывали </a:t>
            </a:r>
            <a:r>
              <a:rPr lang="ru-RU" sz="1800" dirty="0">
                <a:solidFill>
                  <a:schemeClr val="tx1"/>
                </a:solidFill>
                <a:latin typeface="Times New Roman" panose="02020603050405020304" pitchFamily="18" charset="0"/>
                <a:cs typeface="Times New Roman" panose="02020603050405020304" pitchFamily="18" charset="0"/>
              </a:rPr>
              <a:t>впечатления детей о книге, </a:t>
            </a:r>
            <a:r>
              <a:rPr lang="ru-RU" sz="1800" dirty="0" smtClean="0">
                <a:solidFill>
                  <a:schemeClr val="tx1"/>
                </a:solidFill>
                <a:latin typeface="Times New Roman" panose="02020603050405020304" pitchFamily="18" charset="0"/>
                <a:cs typeface="Times New Roman" panose="02020603050405020304" pitchFamily="18" charset="0"/>
              </a:rPr>
              <a:t>давали советы</a:t>
            </a:r>
            <a:r>
              <a:rPr lang="ru-RU" sz="1800" dirty="0">
                <a:solidFill>
                  <a:schemeClr val="tx1"/>
                </a:solidFill>
                <a:latin typeface="Times New Roman" panose="02020603050405020304" pitchFamily="18" charset="0"/>
                <a:cs typeface="Times New Roman" panose="02020603050405020304" pitchFamily="18" charset="0"/>
              </a:rPr>
              <a:t>.</a:t>
            </a:r>
            <a:br>
              <a:rPr lang="ru-RU" sz="1800" dirty="0">
                <a:solidFill>
                  <a:schemeClr val="tx1"/>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
            </a:r>
            <a:br>
              <a:rPr lang="ru-RU" sz="1800" dirty="0">
                <a:solidFill>
                  <a:schemeClr val="tx1"/>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
            </a:r>
            <a:br>
              <a:rPr lang="ru-RU" sz="1800" dirty="0">
                <a:solidFill>
                  <a:schemeClr val="tx1"/>
                </a:solidFill>
                <a:latin typeface="Times New Roman" panose="02020603050405020304" pitchFamily="18" charset="0"/>
                <a:cs typeface="Times New Roman" panose="02020603050405020304" pitchFamily="18" charset="0"/>
              </a:rPr>
            </a:br>
            <a:endParaRPr lang="ru-RU" sz="1800" dirty="0">
              <a:solidFill>
                <a:schemeClr val="tx1"/>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r="24834"/>
          <a:stretch/>
        </p:blipFill>
        <p:spPr>
          <a:xfrm rot="5400000">
            <a:off x="5229390" y="4100301"/>
            <a:ext cx="2864312" cy="2143480"/>
          </a:xfrm>
          <a:prstGeom prst="rect">
            <a:avLst/>
          </a:prstGeom>
        </p:spPr>
      </p:pic>
      <p:pic>
        <p:nvPicPr>
          <p:cNvPr id="6" name="Picture 6" descr="https://sun9-49.userapi.com/impf/KiV_pvqRU8uQa7JiJ0v4a_Kb7r--oaYsX_yA4w/eFCmuuzTT1E.jpg?size=1280x960&amp;quality=95&amp;sign=8279f064c1ffad71e3b84b43c75d0dc6&amp;type=alb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98" y="3609456"/>
            <a:ext cx="4166896" cy="3125172"/>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rotWithShape="1">
          <a:blip r:embed="rId5">
            <a:extLst>
              <a:ext uri="{28A0092B-C50C-407E-A947-70E740481C1C}">
                <a14:useLocalDpi xmlns:a14="http://schemas.microsoft.com/office/drawing/2010/main" val="0"/>
              </a:ext>
            </a:extLst>
          </a:blip>
          <a:srcRect r="10835"/>
          <a:stretch/>
        </p:blipFill>
        <p:spPr>
          <a:xfrm rot="5400000">
            <a:off x="8666514" y="3975855"/>
            <a:ext cx="3271605" cy="2392373"/>
          </a:xfrm>
          <a:prstGeom prst="rect">
            <a:avLst/>
          </a:prstGeom>
        </p:spPr>
      </p:pic>
      <p:sp>
        <p:nvSpPr>
          <p:cNvPr id="3" name="TextBox 2"/>
          <p:cNvSpPr txBox="1"/>
          <p:nvPr/>
        </p:nvSpPr>
        <p:spPr>
          <a:xfrm>
            <a:off x="3362154" y="3087345"/>
            <a:ext cx="4962981" cy="523220"/>
          </a:xfrm>
          <a:prstGeom prst="rect">
            <a:avLst/>
          </a:prstGeom>
          <a:noFill/>
        </p:spPr>
        <p:txBody>
          <a:bodyPr wrap="square" rtlCol="0">
            <a:spAutoFit/>
          </a:bodyPr>
          <a:lstStyle/>
          <a:p>
            <a:r>
              <a:rPr lang="ru-RU" sz="2800" b="1" dirty="0" smtClean="0">
                <a:latin typeface="Times New Roman" pitchFamily="18" charset="0"/>
                <a:cs typeface="Times New Roman" pitchFamily="18" charset="0"/>
              </a:rPr>
              <a:t>Процесс обмена книгами</a:t>
            </a:r>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917158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descr="https://catherineasquithgallery.com/uploads/posts/2021-02/1613543067_13-p-fon-dlya-prezentatsii-powerpoint-dlya-shko-13.jpg"/>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31767"/>
            <a:ext cx="12192000" cy="7129463"/>
          </a:xfrm>
          <a:prstGeom prst="rect">
            <a:avLst/>
          </a:prstGeom>
          <a:noFill/>
          <a:ln>
            <a:noFill/>
          </a:ln>
        </p:spPr>
      </p:pic>
      <p:sp>
        <p:nvSpPr>
          <p:cNvPr id="2" name="Заголовок 1"/>
          <p:cNvSpPr>
            <a:spLocks noGrp="1"/>
          </p:cNvSpPr>
          <p:nvPr>
            <p:ph type="ctrTitle"/>
          </p:nvPr>
        </p:nvSpPr>
        <p:spPr>
          <a:xfrm>
            <a:off x="7280947" y="106248"/>
            <a:ext cx="2614168" cy="522025"/>
          </a:xfrm>
        </p:spPr>
        <p:txBody>
          <a:bodyPr/>
          <a:lstStyle/>
          <a:p>
            <a:r>
              <a:rPr lang="ru-RU" sz="2400" b="1" dirty="0">
                <a:solidFill>
                  <a:schemeClr val="tx1"/>
                </a:solidFill>
                <a:latin typeface="Times New Roman" panose="02020603050405020304" pitchFamily="18" charset="0"/>
                <a:cs typeface="Times New Roman" panose="02020603050405020304" pitchFamily="18" charset="0"/>
              </a:rPr>
              <a:t>г</a:t>
            </a:r>
            <a:r>
              <a:rPr lang="ru-RU" sz="2400" b="1" dirty="0" smtClean="0">
                <a:solidFill>
                  <a:schemeClr val="tx1"/>
                </a:solidFill>
                <a:latin typeface="Times New Roman" panose="02020603050405020304" pitchFamily="18" charset="0"/>
                <a:cs typeface="Times New Roman" panose="02020603050405020304" pitchFamily="18" charset="0"/>
              </a:rPr>
              <a:t>ерои книг</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489396" y="-31767"/>
            <a:ext cx="3430808" cy="1096899"/>
          </a:xfrm>
        </p:spPr>
        <p:txBody>
          <a:bodyPr>
            <a:normAutofit/>
          </a:bodyPr>
          <a:lstStyle/>
          <a:p>
            <a:r>
              <a:rPr lang="ru-RU" sz="2400" b="1" dirty="0">
                <a:solidFill>
                  <a:schemeClr val="tx1"/>
                </a:solidFill>
                <a:latin typeface="Times New Roman" panose="02020603050405020304" pitchFamily="18" charset="0"/>
                <a:cs typeface="Times New Roman" panose="02020603050405020304" pitchFamily="18" charset="0"/>
              </a:rPr>
              <a:t>з</a:t>
            </a:r>
            <a:r>
              <a:rPr lang="ru-RU" sz="2400" b="1" dirty="0" smtClean="0">
                <a:solidFill>
                  <a:schemeClr val="tx1"/>
                </a:solidFill>
                <a:latin typeface="Times New Roman" panose="02020603050405020304" pitchFamily="18" charset="0"/>
                <a:cs typeface="Times New Roman" panose="02020603050405020304" pitchFamily="18" charset="0"/>
              </a:rPr>
              <a:t>акладки для книг</a:t>
            </a:r>
            <a:endParaRPr lang="ru-RU"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8" descr="https://sun9-86.userapi.com/impf/KPQBxUXO0NX8yW-kXlgvz4p9p1RB8mDb3xufmw/yjlFo9x1r4Y.jpg?size=1280x960&amp;quality=95&amp;sign=afa8c3c2c23809c4a2084511f46b771f&amp;type=alb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93" y="476597"/>
            <a:ext cx="4354794" cy="326609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r="23714"/>
          <a:stretch/>
        </p:blipFill>
        <p:spPr>
          <a:xfrm rot="5400000">
            <a:off x="8679909" y="1048795"/>
            <a:ext cx="2724615" cy="2009033"/>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71679" y="1369103"/>
            <a:ext cx="2939381" cy="1653402"/>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347" y="4357677"/>
            <a:ext cx="4484907" cy="2673946"/>
          </a:xfrm>
          <a:prstGeom prst="rect">
            <a:avLst/>
          </a:prstGeom>
        </p:spPr>
      </p:pic>
      <p:sp>
        <p:nvSpPr>
          <p:cNvPr id="11" name="Прямоугольник 10"/>
          <p:cNvSpPr/>
          <p:nvPr/>
        </p:nvSpPr>
        <p:spPr>
          <a:xfrm>
            <a:off x="6456347" y="3802690"/>
            <a:ext cx="3747885"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выставка «Узнай </a:t>
            </a:r>
            <a:r>
              <a:rPr lang="ru-RU" sz="2400" b="1" dirty="0" smtClean="0">
                <a:latin typeface="Times New Roman" panose="02020603050405020304" pitchFamily="18" charset="0"/>
                <a:cs typeface="Times New Roman" panose="02020603050405020304" pitchFamily="18" charset="0"/>
              </a:rPr>
              <a:t>сказку»</a:t>
            </a:r>
            <a:endParaRPr lang="ru-RU" sz="2400" b="1" dirty="0"/>
          </a:p>
        </p:txBody>
      </p:sp>
      <p:pic>
        <p:nvPicPr>
          <p:cNvPr id="12" name="Рисунок 11"/>
          <p:cNvPicPr>
            <a:picLocks noChangeAspect="1"/>
          </p:cNvPicPr>
          <p:nvPr/>
        </p:nvPicPr>
        <p:blipFill rotWithShape="1">
          <a:blip r:embed="rId7">
            <a:extLst>
              <a:ext uri="{28A0092B-C50C-407E-A947-70E740481C1C}">
                <a14:useLocalDpi xmlns:a14="http://schemas.microsoft.com/office/drawing/2010/main" val="0"/>
              </a:ext>
            </a:extLst>
          </a:blip>
          <a:srcRect l="14456" t="15459" r="23044" b="4348"/>
          <a:stretch/>
        </p:blipFill>
        <p:spPr>
          <a:xfrm rot="5400000">
            <a:off x="-239538" y="4597081"/>
            <a:ext cx="2941655" cy="2123108"/>
          </a:xfrm>
          <a:prstGeom prst="rect">
            <a:avLst/>
          </a:prstGeom>
        </p:spPr>
      </p:pic>
      <p:pic>
        <p:nvPicPr>
          <p:cNvPr id="13" name="Picture 4" descr="https://sun9-68.userapi.com/impf/tn_L6QQc0UTstwbhPqADRHOB2dvwG3q5mEAMoQ/sJoaT8Z4498.jpg?size=1280x960&amp;quality=95&amp;sign=a984a48cc8425f607ada7dcd56984cab&amp;type=alb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2580" y="4619282"/>
            <a:ext cx="3216454" cy="2412341"/>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2699966" y="3897821"/>
            <a:ext cx="2223429"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к</a:t>
            </a:r>
            <a:r>
              <a:rPr lang="ru-RU" sz="2400" b="1" dirty="0" smtClean="0">
                <a:latin typeface="Times New Roman" panose="02020603050405020304" pitchFamily="18" charset="0"/>
                <a:cs typeface="Times New Roman" panose="02020603050405020304" pitchFamily="18" charset="0"/>
              </a:rPr>
              <a:t>нига </a:t>
            </a:r>
            <a:r>
              <a:rPr lang="ru-RU" sz="2400" b="1" dirty="0">
                <a:latin typeface="Times New Roman" panose="02020603050405020304" pitchFamily="18" charset="0"/>
                <a:cs typeface="Times New Roman" panose="02020603050405020304" pitchFamily="18" charset="0"/>
              </a:rPr>
              <a:t>отзыв</a:t>
            </a:r>
            <a:r>
              <a:rPr lang="ru-RU" sz="2400" dirty="0">
                <a:latin typeface="Times New Roman" panose="02020603050405020304" pitchFamily="18" charset="0"/>
                <a:cs typeface="Times New Roman" panose="02020603050405020304" pitchFamily="18" charset="0"/>
              </a:rPr>
              <a:t>ов</a:t>
            </a:r>
            <a:endParaRPr lang="ru-RU" sz="2400" dirty="0"/>
          </a:p>
        </p:txBody>
      </p:sp>
    </p:spTree>
    <p:extLst>
      <p:ext uri="{BB962C8B-B14F-4D97-AF65-F5344CB8AC3E}">
        <p14:creationId xmlns:p14="http://schemas.microsoft.com/office/powerpoint/2010/main" val="3685134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878" y="0"/>
            <a:ext cx="12192000" cy="6858000"/>
          </a:xfrm>
          <a:prstGeom prst="rect">
            <a:avLst/>
          </a:prstGeom>
          <a:noFill/>
          <a:ln>
            <a:noFill/>
          </a:ln>
        </p:spPr>
      </p:pic>
      <p:sp>
        <p:nvSpPr>
          <p:cNvPr id="2" name="Заголовок 1"/>
          <p:cNvSpPr>
            <a:spLocks noGrp="1"/>
          </p:cNvSpPr>
          <p:nvPr>
            <p:ph type="title"/>
          </p:nvPr>
        </p:nvSpPr>
        <p:spPr>
          <a:xfrm>
            <a:off x="677333" y="0"/>
            <a:ext cx="11003805" cy="774705"/>
          </a:xfrm>
        </p:spPr>
        <p:txBody>
          <a:bodyPr>
            <a:normAutofit fontScale="90000"/>
          </a:bodyPr>
          <a:lstStyle/>
          <a:p>
            <a:r>
              <a:rPr lang="ru-RU" sz="2000" dirty="0" smtClean="0">
                <a:solidFill>
                  <a:schemeClr val="tx1"/>
                </a:solidFill>
                <a:latin typeface="Times New Roman" panose="02020603050405020304" pitchFamily="18" charset="0"/>
                <a:cs typeface="Times New Roman" panose="02020603050405020304" pitchFamily="18" charset="0"/>
              </a:rPr>
              <a:t/>
            </a:r>
            <a:br>
              <a:rPr lang="ru-RU" sz="2000" dirty="0" smtClean="0">
                <a:solidFill>
                  <a:schemeClr val="tx1"/>
                </a:solidFill>
                <a:latin typeface="Times New Roman" panose="02020603050405020304" pitchFamily="18" charset="0"/>
                <a:cs typeface="Times New Roman" panose="02020603050405020304" pitchFamily="18" charset="0"/>
              </a:rPr>
            </a:b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b="1" dirty="0" smtClean="0">
                <a:solidFill>
                  <a:schemeClr val="tx1"/>
                </a:solidFill>
                <a:latin typeface="Times New Roman" panose="02020603050405020304" pitchFamily="18" charset="0"/>
                <a:cs typeface="Times New Roman" panose="02020603050405020304" pitchFamily="18" charset="0"/>
              </a:rPr>
              <a:t>На </a:t>
            </a:r>
            <a:r>
              <a:rPr lang="ru-RU" sz="2000" b="1" dirty="0">
                <a:solidFill>
                  <a:schemeClr val="tx1"/>
                </a:solidFill>
                <a:latin typeface="Times New Roman" panose="02020603050405020304" pitchFamily="18" charset="0"/>
                <a:cs typeface="Times New Roman" panose="02020603050405020304" pitchFamily="18" charset="0"/>
              </a:rPr>
              <a:t>заключительном этапе </a:t>
            </a:r>
            <a:r>
              <a:rPr lang="ru-RU" sz="2000" dirty="0">
                <a:solidFill>
                  <a:schemeClr val="tx1"/>
                </a:solidFill>
                <a:latin typeface="Times New Roman" panose="02020603050405020304" pitchFamily="18" charset="0"/>
                <a:cs typeface="Times New Roman" panose="02020603050405020304" pitchFamily="18" charset="0"/>
              </a:rPr>
              <a:t>мы организовали выставку рисунков по прочитанным </a:t>
            </a:r>
            <a:r>
              <a:rPr lang="ru-RU" sz="2000" dirty="0" smtClean="0">
                <a:solidFill>
                  <a:schemeClr val="tx1"/>
                </a:solidFill>
                <a:latin typeface="Times New Roman" panose="02020603050405020304" pitchFamily="18" charset="0"/>
                <a:cs typeface="Times New Roman" panose="02020603050405020304" pitchFamily="18" charset="0"/>
              </a:rPr>
              <a:t>книгам и провели </a:t>
            </a:r>
            <a:r>
              <a:rPr lang="ru-RU" sz="2000" dirty="0">
                <a:solidFill>
                  <a:schemeClr val="tx1"/>
                </a:solidFill>
                <a:latin typeface="Times New Roman" panose="02020603050405020304" pitchFamily="18" charset="0"/>
                <a:cs typeface="Times New Roman" panose="02020603050405020304" pitchFamily="18" charset="0"/>
              </a:rPr>
              <a:t>литературный КВН. На собрании родители поделились своими впечатлениями о </a:t>
            </a:r>
            <a:r>
              <a:rPr lang="ru-RU" sz="2000" dirty="0" err="1">
                <a:solidFill>
                  <a:schemeClr val="tx1"/>
                </a:solidFill>
                <a:latin typeface="Times New Roman" panose="02020603050405020304" pitchFamily="18" charset="0"/>
                <a:cs typeface="Times New Roman" panose="02020603050405020304" pitchFamily="18" charset="0"/>
              </a:rPr>
              <a:t>буккроссинге</a:t>
            </a:r>
            <a:r>
              <a:rPr lang="ru-RU" sz="2000" dirty="0">
                <a:solidFill>
                  <a:schemeClr val="tx1"/>
                </a:solidFill>
                <a:latin typeface="Times New Roman" panose="02020603050405020304" pitchFamily="18" charset="0"/>
                <a:cs typeface="Times New Roman" panose="02020603050405020304" pitchFamily="18" charset="0"/>
              </a:rPr>
              <a:t>. Было очень приятно слышать положительные отзывы. Книгообмен вызвал интерес у детей и родителей. Многие отметили, что чтение в семье становится </a:t>
            </a:r>
            <a:r>
              <a:rPr lang="ru-RU" sz="2000" dirty="0" smtClean="0">
                <a:solidFill>
                  <a:schemeClr val="tx1"/>
                </a:solidFill>
                <a:latin typeface="Times New Roman" panose="02020603050405020304" pitchFamily="18" charset="0"/>
                <a:cs typeface="Times New Roman" panose="02020603050405020304" pitchFamily="18" charset="0"/>
              </a:rPr>
              <a:t>ежедневным.                 </a:t>
            </a: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endParaRPr lang="ru-RU" sz="3200" b="1" dirty="0">
              <a:solidFill>
                <a:schemeClr val="tx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507" y="1999433"/>
            <a:ext cx="3456964" cy="3229389"/>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34632" t="18587" r="25428" b="-18587"/>
          <a:stretch/>
        </p:blipFill>
        <p:spPr>
          <a:xfrm rot="5400000">
            <a:off x="3444400" y="1551159"/>
            <a:ext cx="2929571" cy="4125935"/>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r="23684"/>
          <a:stretch/>
        </p:blipFill>
        <p:spPr>
          <a:xfrm rot="5400000">
            <a:off x="291578" y="2542146"/>
            <a:ext cx="2987898" cy="2202287"/>
          </a:xfrm>
          <a:prstGeom prst="rect">
            <a:avLst/>
          </a:prstGeom>
        </p:spPr>
      </p:pic>
      <p:sp>
        <p:nvSpPr>
          <p:cNvPr id="7" name="Прямоугольник 6"/>
          <p:cNvSpPr/>
          <p:nvPr/>
        </p:nvSpPr>
        <p:spPr>
          <a:xfrm>
            <a:off x="8288824" y="542887"/>
            <a:ext cx="2894382" cy="1384995"/>
          </a:xfrm>
          <a:prstGeom prst="rect">
            <a:avLst/>
          </a:prstGeom>
        </p:spPr>
        <p:txBody>
          <a:bodyPr wrap="none">
            <a:spAutoFit/>
          </a:bodyPr>
          <a:lstStyle/>
          <a:p>
            <a:endParaRPr lang="ru-RU" sz="2400" dirty="0" smtClean="0">
              <a:solidFill>
                <a:prstClr val="black"/>
              </a:solidFill>
              <a:latin typeface="Times New Roman" panose="02020603050405020304" pitchFamily="18" charset="0"/>
              <a:ea typeface="+mj-ea"/>
              <a:cs typeface="Times New Roman" panose="02020603050405020304" pitchFamily="18" charset="0"/>
            </a:endParaRPr>
          </a:p>
          <a:p>
            <a:endParaRPr lang="ru-RU" sz="2400" dirty="0">
              <a:solidFill>
                <a:prstClr val="black"/>
              </a:solidFill>
              <a:latin typeface="Times New Roman" panose="02020603050405020304" pitchFamily="18" charset="0"/>
              <a:ea typeface="+mj-ea"/>
              <a:cs typeface="Times New Roman" panose="02020603050405020304" pitchFamily="18" charset="0"/>
            </a:endParaRPr>
          </a:p>
          <a:p>
            <a:endParaRPr lang="ru-RU" sz="1200" dirty="0" smtClean="0">
              <a:solidFill>
                <a:prstClr val="black"/>
              </a:solidFill>
              <a:latin typeface="Times New Roman" panose="02020603050405020304" pitchFamily="18" charset="0"/>
              <a:ea typeface="+mj-ea"/>
              <a:cs typeface="Times New Roman" panose="02020603050405020304" pitchFamily="18" charset="0"/>
            </a:endParaRPr>
          </a:p>
          <a:p>
            <a:r>
              <a:rPr lang="ru-RU" sz="2400" b="1" dirty="0" smtClean="0">
                <a:solidFill>
                  <a:prstClr val="black"/>
                </a:solidFill>
                <a:latin typeface="Times New Roman" panose="02020603050405020304" pitchFamily="18" charset="0"/>
                <a:ea typeface="+mj-ea"/>
                <a:cs typeface="Times New Roman" panose="02020603050405020304" pitchFamily="18" charset="0"/>
              </a:rPr>
              <a:t>выставка </a:t>
            </a:r>
            <a:r>
              <a:rPr lang="ru-RU" sz="2400" b="1" dirty="0">
                <a:solidFill>
                  <a:prstClr val="black"/>
                </a:solidFill>
                <a:latin typeface="Times New Roman" panose="02020603050405020304" pitchFamily="18" charset="0"/>
                <a:ea typeface="+mj-ea"/>
                <a:cs typeface="Times New Roman" panose="02020603050405020304" pitchFamily="18" charset="0"/>
              </a:rPr>
              <a:t>рисунков</a:t>
            </a:r>
            <a:endParaRPr lang="ru-RU" b="1" dirty="0"/>
          </a:p>
        </p:txBody>
      </p:sp>
      <p:sp>
        <p:nvSpPr>
          <p:cNvPr id="8" name="Прямоугольник 7"/>
          <p:cNvSpPr/>
          <p:nvPr/>
        </p:nvSpPr>
        <p:spPr>
          <a:xfrm>
            <a:off x="1803042" y="1035504"/>
            <a:ext cx="4535277" cy="1015663"/>
          </a:xfrm>
          <a:prstGeom prst="rect">
            <a:avLst/>
          </a:prstGeom>
        </p:spPr>
        <p:txBody>
          <a:bodyPr wrap="square">
            <a:spAutoFit/>
          </a:bodyPr>
          <a:lstStyle/>
          <a:p>
            <a:endParaRPr lang="ru-RU" sz="2400" dirty="0" smtClean="0">
              <a:solidFill>
                <a:prstClr val="black"/>
              </a:solidFill>
              <a:latin typeface="Times New Roman" panose="02020603050405020304" pitchFamily="18" charset="0"/>
              <a:ea typeface="+mj-ea"/>
              <a:cs typeface="Times New Roman" panose="02020603050405020304" pitchFamily="18" charset="0"/>
            </a:endParaRPr>
          </a:p>
          <a:p>
            <a:endParaRPr lang="ru-RU" sz="1200" dirty="0">
              <a:solidFill>
                <a:prstClr val="black"/>
              </a:solidFill>
              <a:latin typeface="Times New Roman" panose="02020603050405020304" pitchFamily="18" charset="0"/>
              <a:ea typeface="+mj-ea"/>
              <a:cs typeface="Times New Roman" panose="02020603050405020304" pitchFamily="18" charset="0"/>
            </a:endParaRPr>
          </a:p>
          <a:p>
            <a:r>
              <a:rPr lang="ru-RU" sz="2400" b="1" dirty="0" smtClean="0">
                <a:solidFill>
                  <a:prstClr val="black"/>
                </a:solidFill>
                <a:latin typeface="Times New Roman" panose="02020603050405020304" pitchFamily="18" charset="0"/>
                <a:ea typeface="+mj-ea"/>
                <a:cs typeface="Times New Roman" panose="02020603050405020304" pitchFamily="18" charset="0"/>
              </a:rPr>
              <a:t>литературный КВН</a:t>
            </a:r>
            <a:endParaRPr lang="ru-RU" b="1" dirty="0"/>
          </a:p>
        </p:txBody>
      </p:sp>
    </p:spTree>
    <p:extLst>
      <p:ext uri="{BB962C8B-B14F-4D97-AF65-F5344CB8AC3E}">
        <p14:creationId xmlns:p14="http://schemas.microsoft.com/office/powerpoint/2010/main" val="212549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catherineasquithgallery.com/uploads/posts/2021-02/1613543067_13-p-fon-dlya-prezentatsii-powerpoint-dlya-shko-13.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Заголовок 1"/>
          <p:cNvSpPr>
            <a:spLocks noGrp="1"/>
          </p:cNvSpPr>
          <p:nvPr>
            <p:ph type="title"/>
          </p:nvPr>
        </p:nvSpPr>
        <p:spPr/>
        <p:txBody>
          <a:bodyPr/>
          <a:lstStyle/>
          <a:p>
            <a:pPr algn="l"/>
            <a:r>
              <a:rPr lang="ru-RU" sz="2400" b="1" dirty="0" smtClean="0">
                <a:solidFill>
                  <a:schemeClr val="tx1"/>
                </a:solidFill>
                <a:latin typeface="Times New Roman" panose="02020603050405020304" pitchFamily="18" charset="0"/>
                <a:cs typeface="Times New Roman" panose="02020603050405020304" pitchFamily="18" charset="0"/>
              </a:rPr>
              <a:t>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0304" y="103031"/>
            <a:ext cx="12011696" cy="2189408"/>
          </a:xfrm>
        </p:spPr>
        <p:txBody>
          <a:bodyPr>
            <a:noAutofit/>
          </a:bodyPr>
          <a:lstStyle/>
          <a:p>
            <a:pPr marL="0" indent="0" algn="ctr">
              <a:buNone/>
            </a:pPr>
            <a:r>
              <a:rPr lang="ru-RU" smtClean="0">
                <a:solidFill>
                  <a:schemeClr val="tx1"/>
                </a:solidFill>
                <a:latin typeface="Times New Roman" panose="02020603050405020304" pitchFamily="18" charset="0"/>
                <a:cs typeface="Times New Roman" panose="02020603050405020304" pitchFamily="18" charset="0"/>
              </a:rPr>
              <a:t>   </a:t>
            </a:r>
            <a:r>
              <a:rPr lang="ru-RU" b="1" smtClean="0">
                <a:solidFill>
                  <a:schemeClr val="tx1"/>
                </a:solidFill>
                <a:latin typeface="Times New Roman" panose="02020603050405020304" pitchFamily="18" charset="0"/>
                <a:cs typeface="Times New Roman" panose="02020603050405020304" pitchFamily="18" charset="0"/>
              </a:rPr>
              <a:t>Результативность </a:t>
            </a:r>
            <a:endParaRPr lang="ru-RU" b="1"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dirty="0" smtClean="0">
                <a:solidFill>
                  <a:schemeClr val="tx1"/>
                </a:solidFill>
                <a:latin typeface="Times New Roman" panose="02020603050405020304" pitchFamily="18" charset="0"/>
                <a:cs typeface="Times New Roman" panose="02020603050405020304" pitchFamily="18" charset="0"/>
              </a:rPr>
              <a:t>1. Повышение  читательского </a:t>
            </a:r>
            <a:r>
              <a:rPr lang="ru-RU" dirty="0">
                <a:solidFill>
                  <a:schemeClr val="tx1"/>
                </a:solidFill>
                <a:latin typeface="Times New Roman" panose="02020603050405020304" pitchFamily="18" charset="0"/>
                <a:cs typeface="Times New Roman" panose="02020603050405020304" pitchFamily="18" charset="0"/>
              </a:rPr>
              <a:t>и познавательного интереса у </a:t>
            </a:r>
            <a:r>
              <a:rPr lang="ru-RU" dirty="0" smtClean="0">
                <a:solidFill>
                  <a:schemeClr val="tx1"/>
                </a:solidFill>
                <a:latin typeface="Times New Roman" panose="02020603050405020304" pitchFamily="18" charset="0"/>
                <a:cs typeface="Times New Roman" panose="02020603050405020304" pitchFamily="18" charset="0"/>
              </a:rPr>
              <a:t>детей, обогащение представлений о разнообразии книг и многообразии жанров.</a:t>
            </a:r>
          </a:p>
          <a:p>
            <a:pPr marL="0" indent="0">
              <a:buNone/>
            </a:pPr>
            <a:r>
              <a:rPr lang="ru-RU" dirty="0" smtClean="0">
                <a:solidFill>
                  <a:schemeClr val="tx1"/>
                </a:solidFill>
                <a:latin typeface="Times New Roman" panose="02020603050405020304" pitchFamily="18" charset="0"/>
                <a:cs typeface="Times New Roman" panose="02020603050405020304" pitchFamily="18" charset="0"/>
              </a:rPr>
              <a:t>2.Возрождение  традиций  семейного чтения. Проанализировав </a:t>
            </a:r>
            <a:r>
              <a:rPr lang="ru-RU" dirty="0">
                <a:solidFill>
                  <a:schemeClr val="tx1"/>
                </a:solidFill>
                <a:latin typeface="Times New Roman" panose="02020603050405020304" pitchFamily="18" charset="0"/>
                <a:cs typeface="Times New Roman" panose="02020603050405020304" pitchFamily="18" charset="0"/>
              </a:rPr>
              <a:t>журнал регистрации книг, можно отметить, что все дети группы участвовали в </a:t>
            </a:r>
            <a:r>
              <a:rPr lang="ru-RU" dirty="0" smtClean="0">
                <a:solidFill>
                  <a:schemeClr val="tx1"/>
                </a:solidFill>
                <a:latin typeface="Times New Roman" panose="02020603050405020304" pitchFamily="18" charset="0"/>
                <a:cs typeface="Times New Roman" panose="02020603050405020304" pitchFamily="18" charset="0"/>
              </a:rPr>
              <a:t>книгообмене</a:t>
            </a:r>
            <a:r>
              <a:rPr lang="ru-RU" dirty="0">
                <a:solidFill>
                  <a:schemeClr val="tx1"/>
                </a:solidFill>
                <a:latin typeface="Times New Roman" panose="02020603050405020304" pitchFamily="18" charset="0"/>
                <a:cs typeface="Times New Roman" panose="02020603050405020304" pitchFamily="18" charset="0"/>
              </a:rPr>
              <a:t>.</a:t>
            </a:r>
            <a:r>
              <a:rPr lang="ru-RU" dirty="0" smtClean="0">
                <a:solidFill>
                  <a:schemeClr val="tx1"/>
                </a:solidFill>
                <a:latin typeface="Times New Roman" panose="02020603050405020304" pitchFamily="18" charset="0"/>
                <a:cs typeface="Times New Roman" panose="02020603050405020304" pitchFamily="18" charset="0"/>
              </a:rPr>
              <a:t>  </a:t>
            </a:r>
          </a:p>
          <a:p>
            <a:pPr marL="0" indent="0">
              <a:buNone/>
            </a:pPr>
            <a:r>
              <a:rPr lang="ru-RU" dirty="0" smtClean="0">
                <a:solidFill>
                  <a:prstClr val="black"/>
                </a:solidFill>
                <a:latin typeface="Times New Roman" panose="02020603050405020304" pitchFamily="18" charset="0"/>
                <a:cs typeface="Times New Roman" panose="02020603050405020304" pitchFamily="18" charset="0"/>
              </a:rPr>
              <a:t>3.Проведенная  </a:t>
            </a:r>
            <a:r>
              <a:rPr lang="ru-RU" dirty="0">
                <a:solidFill>
                  <a:prstClr val="black"/>
                </a:solidFill>
                <a:latin typeface="Times New Roman" panose="02020603050405020304" pitchFamily="18" charset="0"/>
                <a:cs typeface="Times New Roman" panose="02020603050405020304" pitchFamily="18" charset="0"/>
              </a:rPr>
              <a:t>педагогическая диагностика по окончании учебного года по разделу «Ознакомление детей с художественной литературой» показывает положительные результаты .</a:t>
            </a:r>
            <a:endParaRPr lang="ru-RU" dirty="0">
              <a:solidFill>
                <a:schemeClr val="tx1"/>
              </a:solidFill>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pic>
        <p:nvPicPr>
          <p:cNvPr id="5" name="Picture 6" descr="https://sun9-45.userapi.com/impg/0zFat1yMfYS6iZm46rb4D4GhdIZxq8sA9nAGhQ/NN6gR_8lTYQ.jpg?size=810x1080&amp;quality=96&amp;sign=6edbb71e56d784f48f7f376a32923995&amp;type=album"/>
          <p:cNvPicPr>
            <a:picLocks noChangeAspect="1" noChangeArrowheads="1"/>
          </p:cNvPicPr>
          <p:nvPr/>
        </p:nvPicPr>
        <p:blipFill rotWithShape="1">
          <a:blip r:embed="rId3">
            <a:extLst>
              <a:ext uri="{28A0092B-C50C-407E-A947-70E740481C1C}">
                <a14:useLocalDpi xmlns:a14="http://schemas.microsoft.com/office/drawing/2010/main" val="0"/>
              </a:ext>
            </a:extLst>
          </a:blip>
          <a:srcRect t="32110" b="16432"/>
          <a:stretch/>
        </p:blipFill>
        <p:spPr bwMode="auto">
          <a:xfrm>
            <a:off x="848110" y="2799008"/>
            <a:ext cx="2806833" cy="1925816"/>
          </a:xfrm>
          <a:prstGeom prst="rect">
            <a:avLst/>
          </a:prstGeom>
          <a:noFill/>
          <a:extLst>
            <a:ext uri="{909E8E84-426E-40DD-AFC4-6F175D3DCCD1}">
              <a14:hiddenFill xmlns:a14="http://schemas.microsoft.com/office/drawing/2010/main">
                <a:solidFill>
                  <a:srgbClr val="FFFFFF"/>
                </a:solidFill>
              </a14:hiddenFill>
            </a:ext>
          </a:extLst>
        </p:spPr>
      </p:pic>
      <p:pic>
        <p:nvPicPr>
          <p:cNvPr id="6" name="Объект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5062162" y="3065666"/>
            <a:ext cx="2247980" cy="2920992"/>
          </a:xfrm>
          <a:prstGeom prst="rect">
            <a:avLst/>
          </a:prstGeom>
        </p:spPr>
      </p:pic>
      <p:pic>
        <p:nvPicPr>
          <p:cNvPr id="7" name="Picture 4" descr="https://sun9-13.userapi.com/impf/xqR_1GCJxj9rP-JqI3KxrL63yYSfCgs0vJUfmA/NEBTr9BjWgI.jpg?size=810x1080&amp;quality=95&amp;sign=02ec29b1e5cf3efad563c1f2b47d2ee5&amp;type=album"/>
          <p:cNvPicPr>
            <a:picLocks noChangeAspect="1" noChangeArrowheads="1"/>
          </p:cNvPicPr>
          <p:nvPr/>
        </p:nvPicPr>
        <p:blipFill rotWithShape="1">
          <a:blip r:embed="rId5">
            <a:extLst>
              <a:ext uri="{28A0092B-C50C-407E-A947-70E740481C1C}">
                <a14:useLocalDpi xmlns:a14="http://schemas.microsoft.com/office/drawing/2010/main" val="0"/>
              </a:ext>
            </a:extLst>
          </a:blip>
          <a:srcRect t="30829" b="13447"/>
          <a:stretch/>
        </p:blipFill>
        <p:spPr bwMode="auto">
          <a:xfrm>
            <a:off x="8410727" y="2537071"/>
            <a:ext cx="3297146" cy="244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42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noGrp="1"/>
          </p:cNvPicPr>
          <p:nvPr>
            <p:ph idx="1"/>
          </p:nvPr>
        </p:nvPicPr>
        <p:blipFill rotWithShape="1">
          <a:blip r:embed="rId2">
            <a:extLst>
              <a:ext uri="{28A0092B-C50C-407E-A947-70E740481C1C}">
                <a14:useLocalDpi xmlns:a14="http://schemas.microsoft.com/office/drawing/2010/main" val="0"/>
              </a:ext>
            </a:extLst>
          </a:blip>
          <a:srcRect b="31622"/>
          <a:stretch/>
        </p:blipFill>
        <p:spPr bwMode="auto">
          <a:xfrm>
            <a:off x="0" y="0"/>
            <a:ext cx="12192000" cy="6866314"/>
          </a:xfrm>
          <a:prstGeom prst="rect">
            <a:avLst/>
          </a:prstGeom>
          <a:noFill/>
          <a:ln>
            <a:noFill/>
          </a:ln>
        </p:spPr>
      </p:pic>
      <p:graphicFrame>
        <p:nvGraphicFramePr>
          <p:cNvPr id="5" name="Диаграмма 4"/>
          <p:cNvGraphicFramePr/>
          <p:nvPr>
            <p:extLst>
              <p:ext uri="{D42A27DB-BD31-4B8C-83A1-F6EECF244321}">
                <p14:modId xmlns:p14="http://schemas.microsoft.com/office/powerpoint/2010/main" val="1490679080"/>
              </p:ext>
            </p:extLst>
          </p:nvPr>
        </p:nvGraphicFramePr>
        <p:xfrm>
          <a:off x="1433483" y="249383"/>
          <a:ext cx="9622444" cy="6434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336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Заголовок 1"/>
          <p:cNvSpPr>
            <a:spLocks noGrp="1"/>
          </p:cNvSpPr>
          <p:nvPr>
            <p:ph type="title"/>
          </p:nvPr>
        </p:nvSpPr>
        <p:spPr>
          <a:xfrm>
            <a:off x="605308" y="888642"/>
            <a:ext cx="8358388" cy="3438660"/>
          </a:xfrm>
        </p:spPr>
        <p:txBody>
          <a:bodyPr>
            <a:noAutofit/>
          </a:bodyPr>
          <a:lstStyle/>
          <a:p>
            <a:r>
              <a:rPr lang="ru-RU" sz="1800" dirty="0">
                <a:solidFill>
                  <a:schemeClr val="tx1"/>
                </a:solidFill>
                <a:latin typeface="Times New Roman" panose="02020603050405020304" pitchFamily="18" charset="0"/>
                <a:cs typeface="Times New Roman" panose="02020603050405020304" pitchFamily="18" charset="0"/>
              </a:rPr>
              <a:t>Литература:</a:t>
            </a:r>
            <a:br>
              <a:rPr lang="ru-RU" sz="1800" dirty="0">
                <a:solidFill>
                  <a:schemeClr val="tx1"/>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1. «Федеральный государственный образовательный стандарт дошкольного образования» ООО «ТЦ Сфера», 2014</a:t>
            </a:r>
            <a:br>
              <a:rPr lang="ru-RU" sz="1800" dirty="0">
                <a:solidFill>
                  <a:schemeClr val="tx1"/>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2. Агеева Л. В., </a:t>
            </a:r>
            <a:r>
              <a:rPr lang="ru-RU" sz="1800" dirty="0" err="1">
                <a:solidFill>
                  <a:schemeClr val="tx1"/>
                </a:solidFill>
                <a:latin typeface="Times New Roman" panose="02020603050405020304" pitchFamily="18" charset="0"/>
                <a:cs typeface="Times New Roman" panose="02020603050405020304" pitchFamily="18" charset="0"/>
              </a:rPr>
              <a:t>Шелякина</a:t>
            </a:r>
            <a:r>
              <a:rPr lang="ru-RU" sz="1800" dirty="0">
                <a:solidFill>
                  <a:schemeClr val="tx1"/>
                </a:solidFill>
                <a:latin typeface="Times New Roman" panose="02020603050405020304" pitchFamily="18" charset="0"/>
                <a:cs typeface="Times New Roman" panose="02020603050405020304" pitchFamily="18" charset="0"/>
              </a:rPr>
              <a:t> Н. А., </a:t>
            </a:r>
            <a:r>
              <a:rPr lang="ru-RU" sz="1800" dirty="0" err="1">
                <a:solidFill>
                  <a:schemeClr val="tx1"/>
                </a:solidFill>
                <a:latin typeface="Times New Roman" panose="02020603050405020304" pitchFamily="18" charset="0"/>
                <a:cs typeface="Times New Roman" panose="02020603050405020304" pitchFamily="18" charset="0"/>
              </a:rPr>
              <a:t>Герус</a:t>
            </a:r>
            <a:r>
              <a:rPr lang="ru-RU" sz="1800" dirty="0">
                <a:solidFill>
                  <a:schemeClr val="tx1"/>
                </a:solidFill>
                <a:latin typeface="Times New Roman" panose="02020603050405020304" pitchFamily="18" charset="0"/>
                <a:cs typeface="Times New Roman" panose="02020603050405020304" pitchFamily="18" charset="0"/>
              </a:rPr>
              <a:t> В. Л. «Как привить любовь к чтению» – методические рекомендации учителям и родителям // Молодой ученый. — 2017</a:t>
            </a:r>
            <a:br>
              <a:rPr lang="ru-RU" sz="1800" dirty="0">
                <a:solidFill>
                  <a:schemeClr val="tx1"/>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3.//www.colady.ru/kak-zainteresovat-rebenka-chteniem-i-nauchit-lyubit-knigusovety-dlya-roditelej.html </a:t>
            </a:r>
            <a:br>
              <a:rPr lang="ru-RU" sz="1800" dirty="0">
                <a:solidFill>
                  <a:schemeClr val="tx1"/>
                </a:solidFill>
                <a:latin typeface="Times New Roman" panose="02020603050405020304" pitchFamily="18" charset="0"/>
                <a:cs typeface="Times New Roman" panose="02020603050405020304" pitchFamily="18" charset="0"/>
              </a:rPr>
            </a:br>
            <a:r>
              <a:rPr lang="ru-RU" sz="1800" dirty="0">
                <a:solidFill>
                  <a:schemeClr val="tx1"/>
                </a:solidFill>
                <a:latin typeface="Times New Roman" panose="02020603050405020304" pitchFamily="18" charset="0"/>
                <a:cs typeface="Times New Roman" panose="02020603050405020304" pitchFamily="18" charset="0"/>
              </a:rPr>
              <a:t>4.https://nsportal.ru/</a:t>
            </a:r>
            <a:r>
              <a:rPr lang="ru-RU" sz="1800" dirty="0" err="1">
                <a:solidFill>
                  <a:schemeClr val="tx1"/>
                </a:solidFill>
                <a:latin typeface="Times New Roman" panose="02020603050405020304" pitchFamily="18" charset="0"/>
                <a:cs typeface="Times New Roman" panose="02020603050405020304" pitchFamily="18" charset="0"/>
              </a:rPr>
              <a:t>detskii-sad</a:t>
            </a:r>
            <a:r>
              <a:rPr lang="ru-RU" sz="1800" dirty="0">
                <a:solidFill>
                  <a:schemeClr val="tx1"/>
                </a:solidFill>
                <a:latin typeface="Times New Roman" panose="02020603050405020304" pitchFamily="18" charset="0"/>
                <a:cs typeface="Times New Roman" panose="02020603050405020304" pitchFamily="18" charset="0"/>
              </a:rPr>
              <a:t>/</a:t>
            </a:r>
            <a:r>
              <a:rPr lang="ru-RU" sz="1800" dirty="0" err="1">
                <a:solidFill>
                  <a:schemeClr val="tx1"/>
                </a:solidFill>
                <a:latin typeface="Times New Roman" panose="02020603050405020304" pitchFamily="18" charset="0"/>
                <a:cs typeface="Times New Roman" panose="02020603050405020304" pitchFamily="18" charset="0"/>
              </a:rPr>
              <a:t>hudozhestvennayaliteratura</a:t>
            </a:r>
            <a:r>
              <a:rPr lang="ru-RU" sz="1800" dirty="0">
                <a:solidFill>
                  <a:schemeClr val="tx1"/>
                </a:solidFill>
                <a:latin typeface="Times New Roman" panose="02020603050405020304" pitchFamily="18" charset="0"/>
                <a:cs typeface="Times New Roman" panose="02020603050405020304" pitchFamily="18" charset="0"/>
              </a:rPr>
              <a:t>/2017/09/06/</a:t>
            </a:r>
            <a:r>
              <a:rPr lang="ru-RU" sz="1800" dirty="0" err="1">
                <a:solidFill>
                  <a:schemeClr val="tx1"/>
                </a:solidFill>
                <a:latin typeface="Times New Roman" panose="02020603050405020304" pitchFamily="18" charset="0"/>
                <a:cs typeface="Times New Roman" panose="02020603050405020304" pitchFamily="18" charset="0"/>
              </a:rPr>
              <a:t>konsultatsiya-dlya-roditeley-priobshchenie-detey</a:t>
            </a:r>
            <a:r>
              <a:rPr lang="ru-RU" sz="1800" dirty="0">
                <a:solidFill>
                  <a:schemeClr val="tx1"/>
                </a:solidFill>
                <a:latin typeface="Times New Roman" panose="02020603050405020304" pitchFamily="18" charset="0"/>
                <a:cs typeface="Times New Roman" panose="02020603050405020304" pitchFamily="18" charset="0"/>
              </a:rPr>
              <a:t> </a:t>
            </a:r>
            <a:br>
              <a:rPr lang="ru-RU" sz="1800" dirty="0">
                <a:solidFill>
                  <a:schemeClr val="tx1"/>
                </a:solidFill>
                <a:latin typeface="Times New Roman" panose="02020603050405020304" pitchFamily="18" charset="0"/>
                <a:cs typeface="Times New Roman" panose="02020603050405020304" pitchFamily="18" charset="0"/>
              </a:rPr>
            </a:br>
            <a:r>
              <a:rPr lang="ru-RU" sz="1800" dirty="0" smtClean="0">
                <a:solidFill>
                  <a:schemeClr val="tx1"/>
                </a:solidFill>
                <a:latin typeface="Times New Roman" panose="02020603050405020304" pitchFamily="18" charset="0"/>
                <a:cs typeface="Times New Roman" panose="02020603050405020304" pitchFamily="18" charset="0"/>
              </a:rPr>
              <a:t>5.</a:t>
            </a:r>
            <a:r>
              <a:rPr lang="en-US" sz="1800" dirty="0">
                <a:solidFill>
                  <a:schemeClr val="tx1"/>
                </a:solidFill>
                <a:latin typeface="Times New Roman" panose="02020603050405020304" pitchFamily="18" charset="0"/>
                <a:cs typeface="Times New Roman" panose="02020603050405020304" pitchFamily="18" charset="0"/>
              </a:rPr>
              <a:t>https</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www</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syl</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ru</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a:solidFill>
                  <a:schemeClr val="tx1"/>
                </a:solidFill>
                <a:latin typeface="Times New Roman" panose="02020603050405020304" pitchFamily="18" charset="0"/>
                <a:cs typeface="Times New Roman" panose="02020603050405020304" pitchFamily="18" charset="0"/>
              </a:rPr>
              <a:t>article</a:t>
            </a:r>
            <a:r>
              <a:rPr lang="ru-RU" sz="1800" dirty="0">
                <a:solidFill>
                  <a:schemeClr val="tx1"/>
                </a:solidFill>
                <a:latin typeface="Times New Roman" panose="02020603050405020304" pitchFamily="18" charset="0"/>
                <a:cs typeface="Times New Roman" panose="02020603050405020304" pitchFamily="18" charset="0"/>
              </a:rPr>
              <a:t>/397139/</a:t>
            </a:r>
            <a:r>
              <a:rPr lang="en-US" sz="1800" dirty="0" err="1">
                <a:solidFill>
                  <a:schemeClr val="tx1"/>
                </a:solidFill>
                <a:latin typeface="Times New Roman" panose="02020603050405020304" pitchFamily="18" charset="0"/>
                <a:cs typeface="Times New Roman" panose="02020603050405020304" pitchFamily="18" charset="0"/>
              </a:rPr>
              <a:t>bukkrossing</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eto</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osobennosti</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istoriya</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i</a:t>
            </a:r>
            <a:r>
              <a:rPr lang="ru-RU" sz="1800" dirty="0">
                <a:solidFill>
                  <a:schemeClr val="tx1"/>
                </a:solidFill>
                <a:latin typeface="Times New Roman" panose="02020603050405020304" pitchFamily="18" charset="0"/>
                <a:cs typeface="Times New Roman" panose="02020603050405020304" pitchFamily="18" charset="0"/>
              </a:rPr>
              <a:t>-</a:t>
            </a:r>
            <a:r>
              <a:rPr lang="en-US" sz="1800" dirty="0" err="1">
                <a:solidFill>
                  <a:schemeClr val="tx1"/>
                </a:solidFill>
                <a:latin typeface="Times New Roman" panose="02020603050405020304" pitchFamily="18" charset="0"/>
                <a:cs typeface="Times New Roman" panose="02020603050405020304" pitchFamily="18" charset="0"/>
              </a:rPr>
              <a:t>trebovaniya</a:t>
            </a:r>
            <a:r>
              <a:rPr lang="ru-RU" sz="1800" dirty="0">
                <a:solidFill>
                  <a:schemeClr val="tx1"/>
                </a:solidFill>
                <a:latin typeface="Times New Roman" panose="02020603050405020304" pitchFamily="18" charset="0"/>
                <a:cs typeface="Times New Roman" panose="02020603050405020304" pitchFamily="18" charset="0"/>
              </a:rPr>
              <a:t/>
            </a:r>
            <a:br>
              <a:rPr lang="ru-RU" sz="1800" dirty="0">
                <a:solidFill>
                  <a:schemeClr val="tx1"/>
                </a:solidFill>
                <a:latin typeface="Times New Roman" panose="02020603050405020304" pitchFamily="18" charset="0"/>
                <a:cs typeface="Times New Roman" panose="02020603050405020304" pitchFamily="18" charset="0"/>
              </a:rPr>
            </a:br>
            <a:endParaRPr lang="ru-RU" sz="1800"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descr="https://catherineasquithgallery.com/uploads/posts/2021-02/1614532894_178-p-kniga-na-belom-fone-221.jpg"/>
          <p:cNvPicPr/>
          <p:nvPr/>
        </p:nvPicPr>
        <p:blipFill rotWithShape="1">
          <a:blip r:embed="rId3">
            <a:extLst>
              <a:ext uri="{28A0092B-C50C-407E-A947-70E740481C1C}">
                <a14:useLocalDpi xmlns:a14="http://schemas.microsoft.com/office/drawing/2010/main" val="0"/>
              </a:ext>
            </a:extLst>
          </a:blip>
          <a:srcRect l="29345" t="-2434" r="27680" b="2434"/>
          <a:stretch/>
        </p:blipFill>
        <p:spPr bwMode="auto">
          <a:xfrm>
            <a:off x="9301498" y="998113"/>
            <a:ext cx="2552700" cy="35217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228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0" y="0"/>
            <a:ext cx="12192000" cy="6858000"/>
          </a:xfrm>
          <a:prstGeom prst="rect">
            <a:avLst/>
          </a:prstGeom>
          <a:noFill/>
          <a:ln>
            <a:noFill/>
          </a:ln>
        </p:spPr>
      </p:pic>
      <p:sp>
        <p:nvSpPr>
          <p:cNvPr id="2" name="Заголовок 1"/>
          <p:cNvSpPr>
            <a:spLocks noGrp="1"/>
          </p:cNvSpPr>
          <p:nvPr>
            <p:ph type="title"/>
          </p:nvPr>
        </p:nvSpPr>
        <p:spPr>
          <a:xfrm>
            <a:off x="617957" y="609601"/>
            <a:ext cx="8596668" cy="269174"/>
          </a:xfrm>
        </p:spPr>
        <p:txBody>
          <a:bodyPr>
            <a:noAutofit/>
          </a:bodyPr>
          <a:lstStyle/>
          <a:p>
            <a:r>
              <a:rPr lang="ru-RU" sz="1800" b="1" dirty="0" smtClean="0">
                <a:solidFill>
                  <a:schemeClr val="tx1"/>
                </a:solidFill>
                <a:latin typeface="Times New Roman" panose="02020603050405020304" pitchFamily="18" charset="0"/>
                <a:cs typeface="Times New Roman" panose="02020603050405020304" pitchFamily="18" charset="0"/>
              </a:rPr>
              <a:t>Актуальность</a:t>
            </a:r>
            <a:endParaRPr lang="ru-RU" sz="18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32509" y="878775"/>
            <a:ext cx="11471563" cy="5162588"/>
          </a:xfrm>
        </p:spPr>
        <p:txBody>
          <a:bodyPr/>
          <a:lstStyle/>
          <a:p>
            <a:pPr marL="0" indent="0" algn="just">
              <a:buNone/>
            </a:pPr>
            <a:r>
              <a:rPr lang="ru-RU" dirty="0" smtClean="0">
                <a:latin typeface="Times New Roman" panose="02020603050405020304" pitchFamily="18" charset="0"/>
                <a:cs typeface="Times New Roman" panose="02020603050405020304" pitchFamily="18" charset="0"/>
              </a:rPr>
              <a:t>   </a:t>
            </a: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Одной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из приоритетных проблем нашего общества является приобщение ребенка к чтению. К сожалению, в наше время, в век информационных технологий отношение детей к книге изменилось, интерес к чтению стал падать. Современные дети всё чаще проводят свободное время за компьютерными играми, просмотром телепередач, особенно мультфильмов. Многие овладевают компьютером раньше, чем учатся читать и все реже читают книги. </a:t>
            </a:r>
            <a:endParaRPr lang="ru-RU"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just">
              <a:spcBef>
                <a:spcPts val="0"/>
              </a:spcBef>
              <a:buNone/>
            </a:pP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Научить читать и любить книгу, приобщить к чтению на заре жизни – значит открыть человеку источник, из которого он будет пить потом всю жизнь». А. Твардовский</a:t>
            </a: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lgn="just">
              <a:spcBef>
                <a:spcPts val="0"/>
              </a:spcBef>
              <a:buNone/>
            </a:pP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   Дошкольное</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детство – определяющий этап в развитии личности, ведь ребёнок с интересом познаёт окружающий мир, напитывается, как губка, разными впечатлениями, усваивает нормы поведения окружающих, подражает героям книг. Именно поэтому книга должна войти в жизнь детей как можно раньше, обогатить их мир, сделать его интересным, полным необычных открытий. Ребёнок должен полюбить книгу, тянуться к ней, воспринимать общение с ней как праздник.</a:t>
            </a:r>
          </a:p>
          <a:p>
            <a:pPr marL="0" indent="0" algn="just">
              <a:spcBef>
                <a:spcPts val="0"/>
              </a:spcBef>
              <a:buNone/>
            </a:pP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   В</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соответствии с ФГОС ДО одна из основных задач – приобщение детей дошкольного возраста к чтению художественной литературы,</a:t>
            </a:r>
            <a:r>
              <a:rPr lang="ru-RU"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воспитание в ребёнке активного читателя, отражены в двух образовательных областях: «Речевое развитие» и «Художественно – эстетическое развитие</a:t>
            </a: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 которые предусматривают решение следующих задач:</a:t>
            </a:r>
            <a:endParaRPr lang="ru-RU"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ru-RU" dirty="0"/>
          </a:p>
          <a:p>
            <a:endParaRPr lang="ru-RU" dirty="0"/>
          </a:p>
        </p:txBody>
      </p:sp>
    </p:spTree>
    <p:extLst>
      <p:ext uri="{BB962C8B-B14F-4D97-AF65-F5344CB8AC3E}">
        <p14:creationId xmlns:p14="http://schemas.microsoft.com/office/powerpoint/2010/main" val="1223032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p:spPr>
      </p:pic>
      <p:sp>
        <p:nvSpPr>
          <p:cNvPr id="2" name="Заголовок 1"/>
          <p:cNvSpPr>
            <a:spLocks noGrp="1"/>
          </p:cNvSpPr>
          <p:nvPr>
            <p:ph type="ctrTitle"/>
          </p:nvPr>
        </p:nvSpPr>
        <p:spPr>
          <a:xfrm>
            <a:off x="433282" y="281327"/>
            <a:ext cx="5246301" cy="4696775"/>
          </a:xfrm>
          <a:solidFill>
            <a:srgbClr val="E9D49F"/>
          </a:solidFill>
        </p:spPr>
        <p:txBody>
          <a:bodyPr/>
          <a:lstStyle/>
          <a:p>
            <a:pPr algn="l"/>
            <a:r>
              <a:rPr lang="ru-RU" sz="2400" dirty="0" smtClean="0">
                <a:solidFill>
                  <a:schemeClr val="tx1"/>
                </a:solidFill>
                <a:latin typeface="Times New Roman" panose="02020603050405020304" pitchFamily="18" charset="0"/>
                <a:cs typeface="Times New Roman" panose="02020603050405020304" pitchFamily="18" charset="0"/>
              </a:rPr>
              <a:t>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 </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b="1" dirty="0" smtClean="0">
                <a:solidFill>
                  <a:schemeClr val="tx1"/>
                </a:solidFill>
                <a:latin typeface="Times New Roman" panose="02020603050405020304" pitchFamily="18" charset="0"/>
                <a:cs typeface="Times New Roman" panose="02020603050405020304" pitchFamily="18" charset="0"/>
              </a:rPr>
              <a:t>«</a:t>
            </a:r>
            <a:r>
              <a:rPr lang="ru-RU" sz="2400" b="1" dirty="0">
                <a:solidFill>
                  <a:schemeClr val="tx1"/>
                </a:solidFill>
                <a:latin typeface="Times New Roman" panose="02020603050405020304" pitchFamily="18" charset="0"/>
                <a:cs typeface="Times New Roman" panose="02020603050405020304" pitchFamily="18" charset="0"/>
              </a:rPr>
              <a:t>Речевое развитие» </a:t>
            </a: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
            </a:r>
            <a:br>
              <a:rPr lang="ru-RU" sz="2400" b="1" dirty="0" smtClean="0">
                <a:solidFill>
                  <a:schemeClr val="tx1"/>
                </a:solidFill>
                <a:latin typeface="Times New Roman" panose="02020603050405020304" pitchFamily="18" charset="0"/>
                <a:cs typeface="Times New Roman" panose="02020603050405020304" pitchFamily="18" charset="0"/>
              </a:rPr>
            </a:br>
            <a:r>
              <a:rPr lang="ru-RU" sz="2400" b="1" dirty="0" smtClean="0">
                <a:solidFill>
                  <a:schemeClr val="tx1"/>
                </a:solidFill>
                <a:latin typeface="Times New Roman" panose="02020603050405020304" pitchFamily="18" charset="0"/>
                <a:cs typeface="Times New Roman" panose="02020603050405020304" pitchFamily="18" charset="0"/>
              </a:rPr>
              <a:t>-</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расширять читательский опыт </a:t>
            </a:r>
            <a:r>
              <a:rPr lang="ru-RU" sz="2400" dirty="0" smtClean="0">
                <a:solidFill>
                  <a:schemeClr val="tx1"/>
                </a:solidFill>
                <a:latin typeface="Times New Roman" panose="02020603050405020304" pitchFamily="18" charset="0"/>
                <a:cs typeface="Times New Roman" panose="02020603050405020304" pitchFamily="18" charset="0"/>
              </a:rPr>
              <a:t>детей;</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a:r>
            <a:br>
              <a:rPr lang="ru-RU" sz="2400" dirty="0">
                <a:solidFill>
                  <a:schemeClr val="tx1"/>
                </a:solidFill>
                <a:latin typeface="Times New Roman" panose="02020603050405020304" pitchFamily="18" charset="0"/>
                <a:cs typeface="Times New Roman" panose="02020603050405020304" pitchFamily="18" charset="0"/>
              </a:rPr>
            </a:b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обогащать представления о многообразии </a:t>
            </a:r>
            <a:r>
              <a:rPr lang="ru-RU" sz="2400" dirty="0" smtClean="0">
                <a:solidFill>
                  <a:schemeClr val="tx1"/>
                </a:solidFill>
                <a:latin typeface="Times New Roman" panose="02020603050405020304" pitchFamily="18" charset="0"/>
                <a:cs typeface="Times New Roman" panose="02020603050405020304" pitchFamily="18" charset="0"/>
              </a:rPr>
              <a:t>жанров;</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способствовать углублению читательских </a:t>
            </a:r>
            <a:r>
              <a:rPr lang="ru-RU" sz="2400" dirty="0" smtClean="0">
                <a:solidFill>
                  <a:schemeClr val="tx1"/>
                </a:solidFill>
                <a:latin typeface="Times New Roman" panose="02020603050405020304" pitchFamily="18" charset="0"/>
                <a:cs typeface="Times New Roman" panose="02020603050405020304" pitchFamily="18" charset="0"/>
              </a:rPr>
              <a:t>интересов;</a:t>
            </a:r>
            <a:br>
              <a:rPr lang="ru-RU" sz="2400" dirty="0" smtClean="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воспитывать ценностное отношение к художественной </a:t>
            </a:r>
            <a:r>
              <a:rPr lang="ru-RU" sz="2400" dirty="0" smtClean="0">
                <a:solidFill>
                  <a:schemeClr val="tx1"/>
                </a:solidFill>
                <a:latin typeface="Times New Roman" panose="02020603050405020304" pitchFamily="18" charset="0"/>
                <a:cs typeface="Times New Roman" panose="02020603050405020304" pitchFamily="18" charset="0"/>
              </a:rPr>
              <a:t>литературе.</a:t>
            </a:r>
            <a:r>
              <a:rPr lang="ru-RU" sz="2000" dirty="0">
                <a:solidFill>
                  <a:schemeClr val="tx1"/>
                </a:solidFill>
                <a:latin typeface="Times New Roman" panose="02020603050405020304" pitchFamily="18" charset="0"/>
                <a:cs typeface="Times New Roman" panose="02020603050405020304" pitchFamily="18" charset="0"/>
              </a:rPr>
              <a:t/>
            </a:r>
            <a:br>
              <a:rPr lang="ru-RU" sz="2000" dirty="0">
                <a:solidFill>
                  <a:schemeClr val="tx1"/>
                </a:solidFill>
                <a:latin typeface="Times New Roman" panose="02020603050405020304" pitchFamily="18" charset="0"/>
                <a:cs typeface="Times New Roman" panose="02020603050405020304" pitchFamily="18" charset="0"/>
              </a:rPr>
            </a:b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6091707" y="281327"/>
            <a:ext cx="5834130" cy="4667003"/>
          </a:xfrm>
          <a:solidFill>
            <a:srgbClr val="FFCB97"/>
          </a:solidFill>
        </p:spPr>
        <p:txBody>
          <a:bodyPr>
            <a:noAutofit/>
          </a:bodyPr>
          <a:lstStyle/>
          <a:p>
            <a:pPr algn="l"/>
            <a:r>
              <a:rPr lang="ru-RU" sz="2400" b="1" dirty="0">
                <a:solidFill>
                  <a:schemeClr val="tx1"/>
                </a:solidFill>
                <a:latin typeface="Times New Roman" panose="02020603050405020304" pitchFamily="18" charset="0"/>
                <a:cs typeface="Times New Roman" panose="02020603050405020304" pitchFamily="18" charset="0"/>
              </a:rPr>
              <a:t>«Художественно-эстетическое развитие</a:t>
            </a:r>
            <a:r>
              <a:rPr lang="ru-RU" sz="2400" b="1" dirty="0" smtClean="0">
                <a:solidFill>
                  <a:schemeClr val="tx1"/>
                </a:solidFill>
                <a:latin typeface="Times New Roman" panose="02020603050405020304" pitchFamily="18" charset="0"/>
                <a:cs typeface="Times New Roman" panose="02020603050405020304" pitchFamily="18" charset="0"/>
              </a:rPr>
              <a:t>»</a:t>
            </a:r>
          </a:p>
          <a:p>
            <a:pPr algn="l"/>
            <a:r>
              <a:rPr lang="ru-RU" sz="2400" b="1" dirty="0" smtClean="0">
                <a:solidFill>
                  <a:schemeClr val="tx1"/>
                </a:solidFill>
                <a:latin typeface="Times New Roman" panose="02020603050405020304" pitchFamily="18" charset="0"/>
                <a:cs typeface="Times New Roman" panose="02020603050405020304" pitchFamily="18" charset="0"/>
              </a:rPr>
              <a:t> </a:t>
            </a:r>
            <a:r>
              <a:rPr lang="ru-RU" sz="2400" dirty="0" smtClean="0">
                <a:solidFill>
                  <a:schemeClr val="tx1"/>
                </a:solidFill>
                <a:latin typeface="Times New Roman" panose="02020603050405020304" pitchFamily="18" charset="0"/>
                <a:cs typeface="Times New Roman" panose="02020603050405020304" pitchFamily="18" charset="0"/>
              </a:rPr>
              <a:t>-знакомить </a:t>
            </a:r>
            <a:r>
              <a:rPr lang="ru-RU" sz="2400" dirty="0">
                <a:solidFill>
                  <a:schemeClr val="tx1"/>
                </a:solidFill>
                <a:latin typeface="Times New Roman" panose="02020603050405020304" pitchFamily="18" charset="0"/>
                <a:cs typeface="Times New Roman" panose="02020603050405020304" pitchFamily="18" charset="0"/>
              </a:rPr>
              <a:t>с произведениями народного искусства (</a:t>
            </a:r>
            <a:r>
              <a:rPr lang="ru-RU" sz="2400" dirty="0" err="1">
                <a:solidFill>
                  <a:schemeClr val="tx1"/>
                </a:solidFill>
                <a:latin typeface="Times New Roman" panose="02020603050405020304" pitchFamily="18" charset="0"/>
                <a:cs typeface="Times New Roman" panose="02020603050405020304" pitchFamily="18" charset="0"/>
              </a:rPr>
              <a:t>потешки</a:t>
            </a:r>
            <a:r>
              <a:rPr lang="ru-RU" sz="2400" dirty="0">
                <a:solidFill>
                  <a:schemeClr val="tx1"/>
                </a:solidFill>
                <a:latin typeface="Times New Roman" panose="02020603050405020304" pitchFamily="18" charset="0"/>
                <a:cs typeface="Times New Roman" panose="02020603050405020304" pitchFamily="18" charset="0"/>
              </a:rPr>
              <a:t>, сказки, загадки, песни, хороводы, </a:t>
            </a:r>
            <a:r>
              <a:rPr lang="ru-RU" sz="2400" dirty="0" err="1">
                <a:solidFill>
                  <a:schemeClr val="tx1"/>
                </a:solidFill>
                <a:latin typeface="Times New Roman" panose="02020603050405020304" pitchFamily="18" charset="0"/>
                <a:cs typeface="Times New Roman" panose="02020603050405020304" pitchFamily="18" charset="0"/>
              </a:rPr>
              <a:t>заклички</a:t>
            </a:r>
            <a:r>
              <a:rPr lang="ru-RU" sz="2400" dirty="0" smtClean="0">
                <a:solidFill>
                  <a:schemeClr val="tx1"/>
                </a:solidFill>
                <a:latin typeface="Times New Roman" panose="02020603050405020304" pitchFamily="18" charset="0"/>
                <a:cs typeface="Times New Roman" panose="02020603050405020304" pitchFamily="18" charset="0"/>
              </a:rPr>
              <a:t>);</a:t>
            </a:r>
          </a:p>
          <a:p>
            <a:pPr algn="l"/>
            <a:endParaRPr lang="ru-RU"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ru-RU" sz="2400" dirty="0" smtClean="0">
                <a:solidFill>
                  <a:schemeClr val="tx1"/>
                </a:solidFill>
                <a:latin typeface="Times New Roman" panose="02020603050405020304" pitchFamily="18" charset="0"/>
                <a:cs typeface="Times New Roman" panose="02020603050405020304" pitchFamily="18" charset="0"/>
              </a:rPr>
              <a:t>-стимулировать сопереживание персонажам художественных произведений;</a:t>
            </a:r>
            <a:endParaRPr lang="ru-RU" sz="1200" dirty="0">
              <a:solidFill>
                <a:schemeClr val="tx1"/>
              </a:solidFill>
              <a:latin typeface="Times New Roman" panose="02020603050405020304" pitchFamily="18" charset="0"/>
              <a:cs typeface="Times New Roman" panose="02020603050405020304" pitchFamily="18" charset="0"/>
            </a:endParaRPr>
          </a:p>
          <a:p>
            <a:pPr algn="l">
              <a:spcBef>
                <a:spcPts val="0"/>
              </a:spcBef>
            </a:pPr>
            <a:endParaRPr lang="ru-RU" sz="2400" dirty="0" smtClean="0">
              <a:solidFill>
                <a:schemeClr val="tx1"/>
              </a:solidFill>
              <a:latin typeface="Times New Roman" panose="02020603050405020304" pitchFamily="18" charset="0"/>
              <a:cs typeface="Times New Roman" panose="02020603050405020304" pitchFamily="18" charset="0"/>
            </a:endParaRPr>
          </a:p>
          <a:p>
            <a:pPr algn="l">
              <a:spcBef>
                <a:spcPts val="0"/>
              </a:spcBef>
            </a:pPr>
            <a:r>
              <a:rPr lang="ru-RU" sz="2400" dirty="0" smtClean="0">
                <a:solidFill>
                  <a:schemeClr val="tx1"/>
                </a:solidFill>
                <a:latin typeface="Times New Roman" panose="02020603050405020304" pitchFamily="18" charset="0"/>
                <a:cs typeface="Times New Roman" panose="02020603050405020304" pitchFamily="18" charset="0"/>
              </a:rPr>
              <a:t>- расширять представление о художниках – иллюстраторах.</a:t>
            </a:r>
          </a:p>
          <a:p>
            <a:pPr>
              <a:lnSpc>
                <a:spcPct val="150000"/>
              </a:lnSpc>
            </a:pPr>
            <a:endParaRPr lang="ru-RU" sz="2400" dirty="0"/>
          </a:p>
        </p:txBody>
      </p:sp>
    </p:spTree>
    <p:extLst>
      <p:ext uri="{BB962C8B-B14F-4D97-AF65-F5344CB8AC3E}">
        <p14:creationId xmlns:p14="http://schemas.microsoft.com/office/powerpoint/2010/main" val="2881091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3" name="Объект 2"/>
          <p:cNvSpPr>
            <a:spLocks noGrp="1"/>
          </p:cNvSpPr>
          <p:nvPr>
            <p:ph idx="4294967295"/>
          </p:nvPr>
        </p:nvSpPr>
        <p:spPr>
          <a:xfrm>
            <a:off x="218940" y="450761"/>
            <a:ext cx="11719775" cy="5591264"/>
          </a:xfrm>
        </p:spPr>
        <p:txBody>
          <a:bodyPr>
            <a:normAutofit/>
          </a:bodyPr>
          <a:lstStyle/>
          <a:p>
            <a:pPr marL="0" indent="0" algn="just">
              <a:buNone/>
            </a:pP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   Как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важное средство развития и воспитания дошкольников, художественная литература может быть успешно интегрирована в содержание других образовательных областей.</a:t>
            </a:r>
          </a:p>
          <a:p>
            <a:pPr marL="0" indent="0" algn="just">
              <a:spcBef>
                <a:spcPts val="0"/>
              </a:spcBef>
              <a:buNone/>
            </a:pP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   Кто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же </a:t>
            </a: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должен ввести дошкольника в мир книги? Конечно же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взрослые: родители и мы, педагоги. Ведущая роль по приобщению ребёнка к художественной литературе принадлежит семье. Если в семье любят и много читают, то и ребёнок будет подражать образу жизни своей семьи. К сожалению, уже в нескольких поколениях российских семей книга не значится в приоритетных духовных ценностях. Чтобы опровергнуть или подтвердить данные исследователей относительно семей нашей группы мы в начале этого учебного года провели педагогическую диагностику по разделу «Ознакомление детей с художественной литературой» с целью выявления общего литературного развития. </a:t>
            </a:r>
            <a:endParaRPr lang="ru-RU"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just">
              <a:spcBef>
                <a:spcPts val="0"/>
              </a:spcBef>
              <a:buNone/>
            </a:pP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   В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результате мы выяснили, что многие дети не могут назвать авторов литературных произведений, объяснить, чем нравится литературный герой, а у некоторых детей нет любимых сказок, рассказов. Кроме того, от детей узнали, что не в каждой семье детям читают и обсуждают прочитанное.</a:t>
            </a:r>
          </a:p>
          <a:p>
            <a:pPr marL="0" indent="0" algn="just">
              <a:spcBef>
                <a:spcPts val="0"/>
              </a:spcBef>
              <a:buNone/>
            </a:pPr>
            <a:r>
              <a:rPr lang="ru-RU" smtClean="0">
                <a:solidFill>
                  <a:schemeClr val="tx1">
                    <a:lumMod val="95000"/>
                    <a:lumOff val="5000"/>
                  </a:schemeClr>
                </a:solidFill>
                <a:latin typeface="Times New Roman" panose="02020603050405020304" pitchFamily="18" charset="0"/>
                <a:cs typeface="Times New Roman" panose="02020603050405020304" pitchFamily="18" charset="0"/>
              </a:rPr>
              <a:t>   Как </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же возвратить интерес к чтению в семье вместе с детьми? В работе с родителями для этого мы используем разные формы и методы</a:t>
            </a:r>
            <a:r>
              <a:rPr lang="ru-RU"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99003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catherineasquithgallery.com/uploads/posts/2021-02/1613543067_13-p-fon-dlya-prezentatsii-powerpoint-dlya-shko-13.jpg"/>
          <p:cNvPicPr/>
          <p:nvPr/>
        </p:nvPicPr>
        <p:blipFill>
          <a:blip r:embed="rId2">
            <a:extLst>
              <a:ext uri="{28A0092B-C50C-407E-A947-70E740481C1C}">
                <a14:useLocalDpi xmlns:a14="http://schemas.microsoft.com/office/drawing/2010/main" val="0"/>
              </a:ext>
            </a:extLst>
          </a:blip>
          <a:srcRect/>
          <a:stretch>
            <a:fillRect/>
          </a:stretch>
        </p:blipFill>
        <p:spPr bwMode="auto">
          <a:xfrm>
            <a:off x="-21771" y="0"/>
            <a:ext cx="12192000" cy="6858000"/>
          </a:xfrm>
          <a:prstGeom prst="rect">
            <a:avLst/>
          </a:prstGeom>
          <a:noFill/>
          <a:ln>
            <a:noFill/>
          </a:ln>
        </p:spPr>
      </p:pic>
      <p:sp>
        <p:nvSpPr>
          <p:cNvPr id="5" name="Овал 4"/>
          <p:cNvSpPr/>
          <p:nvPr/>
        </p:nvSpPr>
        <p:spPr>
          <a:xfrm>
            <a:off x="4370119" y="2085604"/>
            <a:ext cx="3289465" cy="1567543"/>
          </a:xfrm>
          <a:prstGeom prst="ellipse">
            <a:avLst/>
          </a:prstGeom>
          <a:solidFill>
            <a:srgbClr val="E0C172"/>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Формы и методы по приобщению к семейному чтению</a:t>
            </a:r>
            <a:endParaRPr lang="ru-RU" dirty="0">
              <a:solidFill>
                <a:schemeClr val="tx1"/>
              </a:solidFill>
              <a:latin typeface="Times New Roman" panose="02020603050405020304" pitchFamily="18" charset="0"/>
              <a:cs typeface="Times New Roman" panose="02020603050405020304" pitchFamily="18" charset="0"/>
            </a:endParaRPr>
          </a:p>
        </p:txBody>
      </p:sp>
      <p:cxnSp>
        <p:nvCxnSpPr>
          <p:cNvPr id="7" name="Прямая со стрелкой 6"/>
          <p:cNvCxnSpPr/>
          <p:nvPr/>
        </p:nvCxnSpPr>
        <p:spPr>
          <a:xfrm flipV="1">
            <a:off x="7612083" y="2116777"/>
            <a:ext cx="961901" cy="5848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V="1">
            <a:off x="6096000" y="1389413"/>
            <a:ext cx="0" cy="6175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flipV="1">
            <a:off x="3408218" y="2116777"/>
            <a:ext cx="1043049" cy="4601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7067797" y="3553691"/>
            <a:ext cx="824346" cy="6175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5" idx="3"/>
          </p:cNvCxnSpPr>
          <p:nvPr/>
        </p:nvCxnSpPr>
        <p:spPr>
          <a:xfrm flipH="1">
            <a:off x="4172197" y="3423586"/>
            <a:ext cx="679653" cy="639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Скругленный прямоугольник 19"/>
          <p:cNvSpPr/>
          <p:nvPr/>
        </p:nvSpPr>
        <p:spPr>
          <a:xfrm>
            <a:off x="8573984" y="1767940"/>
            <a:ext cx="1816925" cy="831274"/>
          </a:xfrm>
          <a:prstGeom prst="roundRect">
            <a:avLst/>
          </a:prstGeom>
          <a:solidFill>
            <a:srgbClr val="E0C172"/>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К</a:t>
            </a:r>
            <a:r>
              <a:rPr lang="ru-RU" dirty="0" smtClean="0">
                <a:solidFill>
                  <a:schemeClr val="tx1"/>
                </a:solidFill>
                <a:latin typeface="Times New Roman" panose="02020603050405020304" pitchFamily="18" charset="0"/>
                <a:cs typeface="Times New Roman" panose="02020603050405020304" pitchFamily="18" charset="0"/>
              </a:rPr>
              <a:t>онсультации</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1" name="Скругленный прямоугольник 20"/>
          <p:cNvSpPr/>
          <p:nvPr/>
        </p:nvSpPr>
        <p:spPr>
          <a:xfrm>
            <a:off x="5005943" y="484883"/>
            <a:ext cx="2180111" cy="868905"/>
          </a:xfrm>
          <a:prstGeom prst="roundRect">
            <a:avLst/>
          </a:prstGeom>
          <a:solidFill>
            <a:srgbClr val="E0C172"/>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Б</a:t>
            </a:r>
            <a:r>
              <a:rPr lang="ru-RU" dirty="0" smtClean="0">
                <a:solidFill>
                  <a:schemeClr val="tx1"/>
                </a:solidFill>
                <a:latin typeface="Times New Roman" panose="02020603050405020304" pitchFamily="18" charset="0"/>
                <a:cs typeface="Times New Roman" panose="02020603050405020304" pitchFamily="18" charset="0"/>
              </a:rPr>
              <a:t>еседы</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1638795" y="1389413"/>
            <a:ext cx="1769423" cy="727364"/>
          </a:xfrm>
          <a:prstGeom prst="roundRect">
            <a:avLst/>
          </a:prstGeom>
          <a:solidFill>
            <a:srgbClr val="E0C172"/>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Родительские собрания</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7871362" y="4141519"/>
            <a:ext cx="1747651" cy="955964"/>
          </a:xfrm>
          <a:prstGeom prst="roundRect">
            <a:avLst/>
          </a:prstGeom>
          <a:solidFill>
            <a:srgbClr val="E0C172"/>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Тематические недели</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2327564" y="4031672"/>
            <a:ext cx="1925781" cy="837211"/>
          </a:xfrm>
          <a:prstGeom prst="roundRect">
            <a:avLst/>
          </a:prstGeom>
          <a:solidFill>
            <a:srgbClr val="E0C172"/>
          </a:solidFill>
          <a:ln>
            <a:solidFill>
              <a:srgbClr val="FFC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Проектная деятельность</a:t>
            </a:r>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458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1289"/>
          </a:xfrm>
          <a:prstGeom prst="rect">
            <a:avLst/>
          </a:prstGeom>
          <a:noFill/>
          <a:ln>
            <a:noFill/>
          </a:ln>
        </p:spPr>
      </p:pic>
      <p:sp>
        <p:nvSpPr>
          <p:cNvPr id="2" name="Заголовок 1"/>
          <p:cNvSpPr>
            <a:spLocks noGrp="1"/>
          </p:cNvSpPr>
          <p:nvPr>
            <p:ph type="title"/>
          </p:nvPr>
        </p:nvSpPr>
        <p:spPr>
          <a:xfrm>
            <a:off x="197170" y="155654"/>
            <a:ext cx="11812860" cy="2592876"/>
          </a:xfrm>
        </p:spPr>
        <p:txBody>
          <a:bodyPr>
            <a:noAutofit/>
          </a:bodyPr>
          <a:lstStyle/>
          <a:p>
            <a:pPr algn="just"/>
            <a:r>
              <a:rPr lang="ru-RU" sz="1800" dirty="0" smtClean="0">
                <a:solidFill>
                  <a:schemeClr val="tx1"/>
                </a:solidFill>
                <a:latin typeface="Times New Roman" panose="02020603050405020304" pitchFamily="18" charset="0"/>
                <a:cs typeface="Times New Roman" panose="02020603050405020304" pitchFamily="18" charset="0"/>
              </a:rPr>
              <a:t>   Во </a:t>
            </a:r>
            <a:r>
              <a:rPr lang="ru-RU" sz="1800" dirty="0">
                <a:solidFill>
                  <a:schemeClr val="tx1"/>
                </a:solidFill>
                <a:latin typeface="Times New Roman" panose="02020603050405020304" pitchFamily="18" charset="0"/>
                <a:cs typeface="Times New Roman" panose="02020603050405020304" pitchFamily="18" charset="0"/>
              </a:rPr>
              <a:t>время тематической недели </a:t>
            </a:r>
            <a:r>
              <a:rPr lang="ru-RU" sz="1800" b="1" dirty="0">
                <a:solidFill>
                  <a:schemeClr val="tx1"/>
                </a:solidFill>
                <a:latin typeface="Times New Roman" panose="02020603050405020304" pitchFamily="18" charset="0"/>
                <a:cs typeface="Times New Roman" panose="02020603050405020304" pitchFamily="18" charset="0"/>
              </a:rPr>
              <a:t>«По страницам любимых книг»</a:t>
            </a:r>
            <a:r>
              <a:rPr lang="ru-RU" sz="1800" dirty="0">
                <a:solidFill>
                  <a:schemeClr val="tx1"/>
                </a:solidFill>
                <a:latin typeface="Times New Roman" panose="02020603050405020304" pitchFamily="18" charset="0"/>
                <a:cs typeface="Times New Roman" panose="02020603050405020304" pitchFamily="18" charset="0"/>
              </a:rPr>
              <a:t> в качестве домашнего задания мы предложили родителям организовать семейное чтение и прочитать детям пять литературных произведений, выбранных нами в соответствии с нашей программой.  По мере чтения книг с ребенком, родители отмечали результаты прочтения </a:t>
            </a: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a:solidFill>
                  <a:schemeClr val="tx1"/>
                </a:solidFill>
                <a:latin typeface="Times New Roman" panose="02020603050405020304" pitchFamily="18" charset="0"/>
                <a:cs typeface="Times New Roman" panose="02020603050405020304" pitchFamily="18" charset="0"/>
              </a:rPr>
              <a:t>в специальной таблице «Мы прочитали дома», где было наглядно видно кто сколько и какие книги прочитал. Итогом недели стала викторина, которая показала результаты домашнего чтения. Медаль «Знатока» получили те дети, которые смогли ответить на все вопросы, </a:t>
            </a:r>
            <a:r>
              <a:rPr lang="ru-RU" sz="1800" dirty="0" smtClean="0">
                <a:solidFill>
                  <a:schemeClr val="tx1"/>
                </a:solidFill>
                <a:latin typeface="Times New Roman" panose="02020603050405020304" pitchFamily="18" charset="0"/>
                <a:cs typeface="Times New Roman" panose="02020603050405020304" pitchFamily="18" charset="0"/>
              </a:rPr>
              <a:t>т.е. </a:t>
            </a:r>
            <a:r>
              <a:rPr lang="ru-RU" sz="1800" dirty="0">
                <a:solidFill>
                  <a:schemeClr val="tx1"/>
                </a:solidFill>
                <a:latin typeface="Times New Roman" panose="02020603050405020304" pitchFamily="18" charset="0"/>
                <a:cs typeface="Times New Roman" panose="02020603050405020304" pitchFamily="18" charset="0"/>
              </a:rPr>
              <a:t>те, </a:t>
            </a:r>
            <a:r>
              <a:rPr lang="ru-RU" sz="1800" dirty="0" smtClean="0">
                <a:solidFill>
                  <a:schemeClr val="tx1"/>
                </a:solidFill>
                <a:latin typeface="Times New Roman" panose="02020603050405020304" pitchFamily="18" charset="0"/>
                <a:cs typeface="Times New Roman" panose="02020603050405020304" pitchFamily="18" charset="0"/>
              </a:rPr>
              <a:t>кому  были </a:t>
            </a:r>
            <a:r>
              <a:rPr lang="ru-RU" sz="1800" dirty="0">
                <a:solidFill>
                  <a:schemeClr val="tx1"/>
                </a:solidFill>
                <a:latin typeface="Times New Roman" panose="02020603050405020304" pitchFamily="18" charset="0"/>
                <a:cs typeface="Times New Roman" panose="02020603050405020304" pitchFamily="18" charset="0"/>
              </a:rPr>
              <a:t>прочитаны все произведения. Их было всего трое. </a:t>
            </a:r>
            <a:r>
              <a:rPr lang="ru-RU" sz="1800" dirty="0" smtClean="0">
                <a:solidFill>
                  <a:schemeClr val="tx1"/>
                </a:solidFill>
                <a:latin typeface="Times New Roman" panose="02020603050405020304" pitchFamily="18" charset="0"/>
                <a:cs typeface="Times New Roman" panose="02020603050405020304" pitchFamily="18" charset="0"/>
              </a:rPr>
              <a:t/>
            </a:r>
            <a:br>
              <a:rPr lang="ru-RU" sz="1800" dirty="0" smtClean="0">
                <a:solidFill>
                  <a:schemeClr val="tx1"/>
                </a:solidFill>
                <a:latin typeface="Times New Roman" panose="02020603050405020304" pitchFamily="18" charset="0"/>
                <a:cs typeface="Times New Roman" panose="02020603050405020304" pitchFamily="18" charset="0"/>
              </a:rPr>
            </a:br>
            <a:r>
              <a:rPr lang="ru-RU" sz="1800" dirty="0" smtClean="0">
                <a:solidFill>
                  <a:schemeClr val="tx1"/>
                </a:solidFill>
                <a:latin typeface="Times New Roman" panose="02020603050405020304" pitchFamily="18" charset="0"/>
                <a:cs typeface="Times New Roman" panose="02020603050405020304" pitchFamily="18" charset="0"/>
              </a:rPr>
              <a:t>Данная </a:t>
            </a:r>
            <a:r>
              <a:rPr lang="ru-RU" sz="1800" dirty="0">
                <a:solidFill>
                  <a:schemeClr val="tx1"/>
                </a:solidFill>
                <a:latin typeface="Times New Roman" panose="02020603050405020304" pitchFamily="18" charset="0"/>
                <a:cs typeface="Times New Roman" panose="02020603050405020304" pitchFamily="18" charset="0"/>
              </a:rPr>
              <a:t>форма работы интересна, но не принесла желаемых результатов, так как из таблицы видно: все произведения прочитали 3 семьи, большая часть познакомили детей с 2-3 произведениями, а две семьи совсем </a:t>
            </a:r>
            <a:r>
              <a:rPr lang="ru-RU" sz="1800" dirty="0" smtClean="0">
                <a:solidFill>
                  <a:schemeClr val="tx1"/>
                </a:solidFill>
                <a:latin typeface="Times New Roman" panose="02020603050405020304" pitchFamily="18" charset="0"/>
                <a:cs typeface="Times New Roman" panose="02020603050405020304" pitchFamily="18" charset="0"/>
              </a:rPr>
              <a:t>не читали</a:t>
            </a:r>
            <a:r>
              <a:rPr lang="ru-RU" sz="1800" dirty="0">
                <a:solidFill>
                  <a:schemeClr val="tx1"/>
                </a:solidFill>
                <a:latin typeface="Times New Roman" panose="02020603050405020304" pitchFamily="18" charset="0"/>
                <a:cs typeface="Times New Roman" panose="02020603050405020304" pitchFamily="18" charset="0"/>
              </a:rPr>
              <a:t>.</a:t>
            </a:r>
            <a:br>
              <a:rPr lang="ru-RU" sz="1800" dirty="0">
                <a:solidFill>
                  <a:schemeClr val="tx1"/>
                </a:solidFill>
                <a:latin typeface="Times New Roman" panose="02020603050405020304" pitchFamily="18" charset="0"/>
                <a:cs typeface="Times New Roman" panose="02020603050405020304" pitchFamily="18" charset="0"/>
              </a:rPr>
            </a:br>
            <a:r>
              <a:rPr lang="ru-RU" sz="1800" dirty="0" smtClean="0">
                <a:solidFill>
                  <a:schemeClr val="tx1"/>
                </a:solidFill>
                <a:latin typeface="Times New Roman" panose="02020603050405020304" pitchFamily="18" charset="0"/>
                <a:cs typeface="Times New Roman" panose="02020603050405020304" pitchFamily="18" charset="0"/>
              </a:rPr>
              <a:t/>
            </a:r>
            <a:br>
              <a:rPr lang="ru-RU" sz="1800" dirty="0" smtClean="0">
                <a:solidFill>
                  <a:schemeClr val="tx1"/>
                </a:solidFill>
                <a:latin typeface="Times New Roman" panose="02020603050405020304" pitchFamily="18" charset="0"/>
                <a:cs typeface="Times New Roman" panose="02020603050405020304" pitchFamily="18" charset="0"/>
              </a:rPr>
            </a:br>
            <a:endParaRPr lang="ru-RU" sz="1800" dirty="0">
              <a:solidFill>
                <a:schemeClr val="tx1"/>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1643" y="2845474"/>
            <a:ext cx="4627838" cy="3414629"/>
          </a:xfr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b="3406"/>
          <a:stretch/>
        </p:blipFill>
        <p:spPr>
          <a:xfrm>
            <a:off x="9324946" y="2705775"/>
            <a:ext cx="2466224" cy="3517643"/>
          </a:xfrm>
          <a:prstGeom prst="rect">
            <a:avLst/>
          </a:prstGeom>
        </p:spPr>
      </p:pic>
      <p:pic>
        <p:nvPicPr>
          <p:cNvPr id="1026" name="Picture 2" descr="https://sun9-85.userapi.com/impf/XIvhhl8lvPzvxxYsFrFsM0kCKUGAaNkN6QHFQg/XbJrRBThyFY.jpg?size=1280x960&amp;quality=95&amp;sign=4bd703987aef9e52aa7c77282f9fc808&amp;type=album"/>
          <p:cNvPicPr>
            <a:picLocks noChangeAspect="1" noChangeArrowheads="1"/>
          </p:cNvPicPr>
          <p:nvPr/>
        </p:nvPicPr>
        <p:blipFill rotWithShape="1">
          <a:blip r:embed="rId5">
            <a:extLst>
              <a:ext uri="{28A0092B-C50C-407E-A947-70E740481C1C}">
                <a14:useLocalDpi xmlns:a14="http://schemas.microsoft.com/office/drawing/2010/main" val="0"/>
              </a:ext>
            </a:extLst>
          </a:blip>
          <a:srcRect t="17028" b="15911"/>
          <a:stretch/>
        </p:blipFill>
        <p:spPr bwMode="auto">
          <a:xfrm>
            <a:off x="873868" y="2830363"/>
            <a:ext cx="2488991" cy="200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937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https://catherineasquithgallery.com/uploads/posts/2021-02/1613543067_13-p-fon-dlya-prezentatsii-powerpoint-dlya-shko-13.jpg"/>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p:spPr>
      </p:pic>
      <p:sp>
        <p:nvSpPr>
          <p:cNvPr id="3" name="Подзаголовок 2"/>
          <p:cNvSpPr>
            <a:spLocks noGrp="1"/>
          </p:cNvSpPr>
          <p:nvPr>
            <p:ph type="subTitle" idx="1"/>
          </p:nvPr>
        </p:nvSpPr>
        <p:spPr>
          <a:xfrm>
            <a:off x="317456" y="399014"/>
            <a:ext cx="11604839" cy="2384149"/>
          </a:xfrm>
        </p:spPr>
        <p:txBody>
          <a:bodyPr>
            <a:noAutofit/>
          </a:bodyPr>
          <a:lstStyle/>
          <a:p>
            <a:pPr algn="just"/>
            <a:r>
              <a:rPr lang="ru-RU" dirty="0" smtClean="0">
                <a:solidFill>
                  <a:schemeClr val="tx1"/>
                </a:solidFill>
                <a:latin typeface="Times New Roman" panose="02020603050405020304" pitchFamily="18" charset="0"/>
                <a:cs typeface="Times New Roman" panose="02020603050405020304" pitchFamily="18" charset="0"/>
              </a:rPr>
              <a:t>   Мы </a:t>
            </a:r>
            <a:r>
              <a:rPr lang="ru-RU" dirty="0">
                <a:solidFill>
                  <a:schemeClr val="tx1"/>
                </a:solidFill>
                <a:latin typeface="Times New Roman" panose="02020603050405020304" pitchFamily="18" charset="0"/>
                <a:cs typeface="Times New Roman" panose="02020603050405020304" pitchFamily="18" charset="0"/>
              </a:rPr>
              <a:t>стали искать новые формы работы по приобщению детей и родителей </a:t>
            </a:r>
            <a:r>
              <a:rPr lang="ru-RU" dirty="0" smtClean="0">
                <a:solidFill>
                  <a:schemeClr val="tx1"/>
                </a:solidFill>
                <a:latin typeface="Times New Roman" panose="02020603050405020304" pitchFamily="18" charset="0"/>
                <a:cs typeface="Times New Roman" panose="02020603050405020304" pitchFamily="18" charset="0"/>
              </a:rPr>
              <a:t>к совместному чтению </a:t>
            </a:r>
            <a:r>
              <a:rPr lang="ru-RU" dirty="0">
                <a:solidFill>
                  <a:schemeClr val="tx1"/>
                </a:solidFill>
                <a:latin typeface="Times New Roman" panose="02020603050405020304" pitchFamily="18" charset="0"/>
                <a:cs typeface="Times New Roman" panose="02020603050405020304" pitchFamily="18" charset="0"/>
              </a:rPr>
              <a:t>художественной </a:t>
            </a:r>
            <a:r>
              <a:rPr lang="ru-RU" dirty="0" smtClean="0">
                <a:solidFill>
                  <a:schemeClr val="tx1"/>
                </a:solidFill>
                <a:latin typeface="Times New Roman" panose="02020603050405020304" pitchFamily="18" charset="0"/>
                <a:cs typeface="Times New Roman" panose="02020603050405020304" pitchFamily="18" charset="0"/>
              </a:rPr>
              <a:t>литературы  </a:t>
            </a:r>
            <a:r>
              <a:rPr lang="ru-RU" dirty="0">
                <a:solidFill>
                  <a:schemeClr val="tx1"/>
                </a:solidFill>
                <a:latin typeface="Times New Roman" panose="02020603050405020304" pitchFamily="18" charset="0"/>
                <a:cs typeface="Times New Roman" panose="02020603050405020304" pitchFamily="18" charset="0"/>
              </a:rPr>
              <a:t>и решили организовать </a:t>
            </a:r>
            <a:r>
              <a:rPr lang="ru-RU" dirty="0" err="1">
                <a:solidFill>
                  <a:schemeClr val="tx1"/>
                </a:solidFill>
                <a:latin typeface="Times New Roman" panose="02020603050405020304" pitchFamily="18" charset="0"/>
                <a:cs typeface="Times New Roman" panose="02020603050405020304" pitchFamily="18" charset="0"/>
              </a:rPr>
              <a:t>буккроссинг</a:t>
            </a:r>
            <a:r>
              <a:rPr lang="ru-RU" dirty="0">
                <a:solidFill>
                  <a:schemeClr val="tx1"/>
                </a:solidFill>
                <a:latin typeface="Times New Roman" panose="02020603050405020304" pitchFamily="18" charset="0"/>
                <a:cs typeface="Times New Roman" panose="02020603050405020304" pitchFamily="18" charset="0"/>
              </a:rPr>
              <a:t>.</a:t>
            </a:r>
          </a:p>
          <a:p>
            <a:pPr algn="just">
              <a:spcBef>
                <a:spcPts val="0"/>
              </a:spcBef>
            </a:pPr>
            <a:r>
              <a:rPr lang="ru-RU" b="1" dirty="0" err="1" smtClean="0">
                <a:solidFill>
                  <a:schemeClr val="tx1"/>
                </a:solidFill>
                <a:latin typeface="Times New Roman" panose="02020603050405020304" pitchFamily="18" charset="0"/>
                <a:cs typeface="Times New Roman" panose="02020603050405020304" pitchFamily="18" charset="0"/>
              </a:rPr>
              <a:t>Буккроссинг</a:t>
            </a:r>
            <a:r>
              <a:rPr lang="ru-RU" b="1"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(англ. </a:t>
            </a:r>
            <a:r>
              <a:rPr lang="ru-RU" dirty="0" err="1">
                <a:solidFill>
                  <a:schemeClr val="tx1"/>
                </a:solidFill>
                <a:latin typeface="Times New Roman" panose="02020603050405020304" pitchFamily="18" charset="0"/>
                <a:cs typeface="Times New Roman" panose="02020603050405020304" pitchFamily="18" charset="0"/>
              </a:rPr>
              <a:t>bookcrossing</a:t>
            </a:r>
            <a:r>
              <a:rPr lang="ru-RU" dirty="0">
                <a:solidFill>
                  <a:schemeClr val="tx1"/>
                </a:solidFill>
                <a:latin typeface="Times New Roman" panose="02020603050405020304" pitchFamily="18" charset="0"/>
                <a:cs typeface="Times New Roman" panose="02020603050405020304" pitchFamily="18" charset="0"/>
              </a:rPr>
              <a:t>) - в буквальном переводе с английского значит </a:t>
            </a:r>
            <a:r>
              <a:rPr lang="ru-RU" dirty="0" smtClean="0">
                <a:solidFill>
                  <a:schemeClr val="tx1"/>
                </a:solidFill>
                <a:latin typeface="Times New Roman" panose="02020603050405020304" pitchFamily="18" charset="0"/>
                <a:cs typeface="Times New Roman" panose="02020603050405020304" pitchFamily="18" charset="0"/>
              </a:rPr>
              <a:t>«перемещение книг» </a:t>
            </a:r>
            <a:r>
              <a:rPr lang="ru-RU" dirty="0">
                <a:solidFill>
                  <a:schemeClr val="tx1"/>
                </a:solidFill>
                <a:latin typeface="Times New Roman" panose="02020603050405020304" pitchFamily="18" charset="0"/>
                <a:cs typeface="Times New Roman" panose="02020603050405020304" pitchFamily="18" charset="0"/>
              </a:rPr>
              <a:t>или </a:t>
            </a:r>
            <a:r>
              <a:rPr lang="ru-RU" dirty="0" smtClean="0">
                <a:solidFill>
                  <a:schemeClr val="tx1"/>
                </a:solidFill>
                <a:latin typeface="Times New Roman" panose="02020603050405020304" pitchFamily="18" charset="0"/>
                <a:cs typeface="Times New Roman" panose="02020603050405020304" pitchFamily="18" charset="0"/>
              </a:rPr>
              <a:t>книгообмен. История </a:t>
            </a:r>
            <a:r>
              <a:rPr lang="ru-RU" dirty="0">
                <a:solidFill>
                  <a:schemeClr val="tx1"/>
                </a:solidFill>
                <a:latin typeface="Times New Roman" panose="02020603050405020304" pitchFamily="18" charset="0"/>
                <a:cs typeface="Times New Roman" panose="02020603050405020304" pitchFamily="18" charset="0"/>
              </a:rPr>
              <a:t>«</a:t>
            </a:r>
            <a:r>
              <a:rPr lang="ru-RU" dirty="0" err="1">
                <a:solidFill>
                  <a:schemeClr val="tx1"/>
                </a:solidFill>
                <a:latin typeface="Times New Roman" panose="02020603050405020304" pitchFamily="18" charset="0"/>
                <a:cs typeface="Times New Roman" panose="02020603050405020304" pitchFamily="18" charset="0"/>
              </a:rPr>
              <a:t>Буккроссинга</a:t>
            </a:r>
            <a:r>
              <a:rPr lang="ru-RU" dirty="0">
                <a:solidFill>
                  <a:schemeClr val="tx1"/>
                </a:solidFill>
                <a:latin typeface="Times New Roman" panose="02020603050405020304" pitchFamily="18" charset="0"/>
                <a:cs typeface="Times New Roman" panose="02020603050405020304" pitchFamily="18" charset="0"/>
              </a:rPr>
              <a:t>» весьма интересна и уносит нас в 2001 год. Американцу Рону </a:t>
            </a:r>
            <a:r>
              <a:rPr lang="ru-RU" dirty="0" err="1">
                <a:solidFill>
                  <a:schemeClr val="tx1"/>
                </a:solidFill>
                <a:latin typeface="Times New Roman" panose="02020603050405020304" pitchFamily="18" charset="0"/>
                <a:cs typeface="Times New Roman" panose="02020603050405020304" pitchFamily="18" charset="0"/>
              </a:rPr>
              <a:t>Хорнбекеру</a:t>
            </a:r>
            <a:r>
              <a:rPr lang="ru-RU" dirty="0">
                <a:solidFill>
                  <a:schemeClr val="tx1"/>
                </a:solidFill>
                <a:latin typeface="Times New Roman" panose="02020603050405020304" pitchFamily="18" charset="0"/>
                <a:cs typeface="Times New Roman" panose="02020603050405020304" pitchFamily="18" charset="0"/>
              </a:rPr>
              <a:t> однажды пришла в голову отличная мысль: </a:t>
            </a:r>
            <a:r>
              <a:rPr lang="ru-RU" dirty="0" smtClean="0">
                <a:solidFill>
                  <a:schemeClr val="tx1"/>
                </a:solidFill>
                <a:latin typeface="Times New Roman" panose="02020603050405020304" pitchFamily="18" charset="0"/>
                <a:cs typeface="Times New Roman" panose="02020603050405020304" pitchFamily="18" charset="0"/>
              </a:rPr>
              <a:t>«А </a:t>
            </a:r>
            <a:r>
              <a:rPr lang="ru-RU" dirty="0">
                <a:solidFill>
                  <a:schemeClr val="tx1"/>
                </a:solidFill>
                <a:latin typeface="Times New Roman" panose="02020603050405020304" pitchFamily="18" charset="0"/>
                <a:cs typeface="Times New Roman" panose="02020603050405020304" pitchFamily="18" charset="0"/>
              </a:rPr>
              <a:t>что если все люди начнут оставлять ненужные им книги, обозначенные особым образом, в общественных местах и сообщать об этом друг другу через интернет</a:t>
            </a: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Автор идеи оставил в одном из отелей 20 книг и вложил в них записки со ссылкой на его сайт. Уже через полгода на этом сайте поселилось около 300 активных участников, и с этого момента </a:t>
            </a:r>
            <a:r>
              <a:rPr lang="ru-RU" dirty="0" err="1">
                <a:solidFill>
                  <a:schemeClr val="tx1"/>
                </a:solidFill>
                <a:latin typeface="Times New Roman" panose="02020603050405020304" pitchFamily="18" charset="0"/>
                <a:cs typeface="Times New Roman" panose="02020603050405020304" pitchFamily="18" charset="0"/>
              </a:rPr>
              <a:t>буккроссинг</a:t>
            </a:r>
            <a:r>
              <a:rPr lang="ru-RU" b="1" dirty="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стал постепенно распространяться по всему миру. Его идея довольно проста – «Прочитал книгу сам – передай другому».</a:t>
            </a:r>
            <a:r>
              <a:rPr lang="ru-RU" b="1" dirty="0">
                <a:solidFill>
                  <a:schemeClr val="tx1"/>
                </a:solidFill>
                <a:latin typeface="Times New Roman" panose="02020603050405020304" pitchFamily="18" charset="0"/>
                <a:cs typeface="Times New Roman" panose="02020603050405020304" pitchFamily="18" charset="0"/>
              </a:rPr>
              <a:t> </a:t>
            </a:r>
            <a:endParaRPr lang="ru-RU" dirty="0">
              <a:solidFill>
                <a:schemeClr val="tx1"/>
              </a:solidFill>
              <a:latin typeface="Times New Roman" panose="02020603050405020304" pitchFamily="18" charset="0"/>
              <a:cs typeface="Times New Roman" panose="02020603050405020304" pitchFamily="18" charset="0"/>
            </a:endParaRPr>
          </a:p>
          <a:p>
            <a:pPr algn="l"/>
            <a:endParaRPr lang="ru-RU" dirty="0">
              <a:solidFill>
                <a:schemeClr val="tx1"/>
              </a:solidFill>
              <a:latin typeface="Times New Roman" panose="02020603050405020304" pitchFamily="18" charset="0"/>
              <a:cs typeface="Times New Roman" panose="02020603050405020304" pitchFamily="18" charset="0"/>
            </a:endParaRPr>
          </a:p>
        </p:txBody>
      </p:sp>
      <p:pic>
        <p:nvPicPr>
          <p:cNvPr id="1032" name="Picture 8" descr="https://avatars.mds.yandex.net/get-zen_doc/40170/pub_5e7dd335b8ea361fdc6288bb_5e7dd411440f47775fa71a8d/scale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375" y="3087584"/>
            <a:ext cx="2614806" cy="23417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pload.wikimedia.org/wikipedia/commons/a/a9/BuecherschrankVech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8390" y="3019718"/>
            <a:ext cx="1807239" cy="240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20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s://catherineasquithgallery.com/uploads/posts/2021-02/1613543067_13-p-fon-dlya-prezentatsii-powerpoint-dlya-shko-13.jpg"/>
          <p:cNvPicPr/>
          <p:nvPr/>
        </p:nvPicPr>
        <p:blipFill>
          <a:blip r:embed="rId2">
            <a:extLst>
              <a:ext uri="{28A0092B-C50C-407E-A947-70E740481C1C}">
                <a14:useLocalDpi xmlns:a14="http://schemas.microsoft.com/office/drawing/2010/main" val="0"/>
              </a:ext>
            </a:extLst>
          </a:blip>
          <a:srcRect/>
          <a:stretch>
            <a:fillRect/>
          </a:stretch>
        </p:blipFill>
        <p:spPr bwMode="auto">
          <a:xfrm>
            <a:off x="21463" y="0"/>
            <a:ext cx="12192000" cy="6858000"/>
          </a:xfrm>
          <a:prstGeom prst="rect">
            <a:avLst/>
          </a:prstGeom>
          <a:noFill/>
          <a:ln>
            <a:noFill/>
          </a:ln>
        </p:spPr>
      </p:pic>
      <p:sp>
        <p:nvSpPr>
          <p:cNvPr id="2" name="Заголовок 1"/>
          <p:cNvSpPr>
            <a:spLocks noGrp="1"/>
          </p:cNvSpPr>
          <p:nvPr>
            <p:ph type="title"/>
          </p:nvPr>
        </p:nvSpPr>
        <p:spPr>
          <a:xfrm>
            <a:off x="206062" y="193182"/>
            <a:ext cx="11745532" cy="1737217"/>
          </a:xfrm>
        </p:spPr>
        <p:txBody>
          <a:bodyPr>
            <a:normAutofit/>
          </a:bodyPr>
          <a:lstStyle/>
          <a:p>
            <a:r>
              <a:rPr lang="ru-RU" sz="1800" b="1" dirty="0">
                <a:solidFill>
                  <a:schemeClr val="tx1"/>
                </a:solidFill>
                <a:latin typeface="Times New Roman" panose="02020603050405020304" pitchFamily="18" charset="0"/>
                <a:cs typeface="Times New Roman" panose="02020603050405020304" pitchFamily="18" charset="0"/>
              </a:rPr>
              <a:t> </a:t>
            </a:r>
            <a:r>
              <a:rPr lang="ru-RU" sz="1800" b="1" dirty="0" smtClean="0">
                <a:solidFill>
                  <a:schemeClr val="tx1"/>
                </a:solidFill>
                <a:latin typeface="Times New Roman" panose="02020603050405020304" pitchFamily="18" charset="0"/>
                <a:cs typeface="Times New Roman" panose="02020603050405020304" pitchFamily="18" charset="0"/>
              </a:rPr>
              <a:t>                                                           Цель </a:t>
            </a:r>
            <a:r>
              <a:rPr lang="ru-RU" sz="1800" b="1" dirty="0" err="1" smtClean="0">
                <a:solidFill>
                  <a:schemeClr val="tx1"/>
                </a:solidFill>
                <a:latin typeface="Times New Roman" panose="02020603050405020304" pitchFamily="18" charset="0"/>
                <a:cs typeface="Times New Roman" panose="02020603050405020304" pitchFamily="18" charset="0"/>
              </a:rPr>
              <a:t>буккроссинга</a:t>
            </a:r>
            <a:r>
              <a:rPr lang="ru-RU" sz="1800" b="1" dirty="0" smtClean="0">
                <a:solidFill>
                  <a:schemeClr val="tx1"/>
                </a:solidFill>
                <a:latin typeface="Times New Roman" panose="02020603050405020304" pitchFamily="18" charset="0"/>
                <a:cs typeface="Times New Roman" panose="02020603050405020304" pitchFamily="18" charset="0"/>
              </a:rPr>
              <a:t>:</a:t>
            </a:r>
            <a:br>
              <a:rPr lang="ru-RU" sz="1800" b="1" dirty="0" smtClean="0">
                <a:solidFill>
                  <a:schemeClr val="tx1"/>
                </a:solidFill>
                <a:latin typeface="Times New Roman" panose="02020603050405020304" pitchFamily="18" charset="0"/>
                <a:cs typeface="Times New Roman" panose="02020603050405020304" pitchFamily="18" charset="0"/>
              </a:rPr>
            </a:br>
            <a:r>
              <a:rPr lang="ru-RU" sz="1800" b="1" dirty="0" smtClean="0">
                <a:solidFill>
                  <a:schemeClr val="tx1"/>
                </a:solidFill>
                <a:latin typeface="Times New Roman" panose="02020603050405020304" pitchFamily="18" charset="0"/>
                <a:cs typeface="Times New Roman" panose="02020603050405020304" pitchFamily="18" charset="0"/>
              </a:rPr>
              <a:t>        </a:t>
            </a:r>
            <a:r>
              <a:rPr lang="ru-RU" sz="1800" dirty="0" smtClean="0">
                <a:solidFill>
                  <a:schemeClr val="tx1"/>
                </a:solidFill>
                <a:latin typeface="Times New Roman" panose="02020603050405020304" pitchFamily="18" charset="0"/>
                <a:cs typeface="Times New Roman" panose="02020603050405020304" pitchFamily="18" charset="0"/>
              </a:rPr>
              <a:t> повышение интереса к книгам, возрождение традиций семейного чтения.</a:t>
            </a:r>
            <a:br>
              <a:rPr lang="ru-RU" sz="1800" dirty="0" smtClean="0">
                <a:solidFill>
                  <a:schemeClr val="tx1"/>
                </a:solidFill>
                <a:latin typeface="Times New Roman" panose="02020603050405020304" pitchFamily="18" charset="0"/>
                <a:cs typeface="Times New Roman" panose="02020603050405020304" pitchFamily="18" charset="0"/>
              </a:rPr>
            </a:br>
            <a:endParaRPr lang="ru-RU" sz="1800" dirty="0">
              <a:solidFill>
                <a:schemeClr val="tx1"/>
              </a:solidFill>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592427" y="953037"/>
            <a:ext cx="11050073" cy="5088325"/>
          </a:xfrm>
        </p:spPr>
        <p:txBody>
          <a:bodyPr>
            <a:normAutofit/>
          </a:bodyPr>
          <a:lstStyle/>
          <a:p>
            <a:pPr marL="0" indent="0">
              <a:buNone/>
            </a:pPr>
            <a:r>
              <a:rPr lang="ru-RU" b="1" dirty="0" smtClean="0">
                <a:solidFill>
                  <a:schemeClr val="tx1"/>
                </a:solidFill>
                <a:latin typeface="Times New Roman" panose="02020603050405020304" pitchFamily="18" charset="0"/>
                <a:cs typeface="Times New Roman" panose="02020603050405020304" pitchFamily="18" charset="0"/>
              </a:rPr>
              <a:t>                                                         Задачи:</a:t>
            </a: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обогащать представления детей о разнообразии книг, о многообразии жанров художественной </a:t>
            </a:r>
            <a:r>
              <a:rPr lang="ru-RU" dirty="0" smtClean="0">
                <a:solidFill>
                  <a:schemeClr val="tx1"/>
                </a:solidFill>
                <a:latin typeface="Times New Roman" panose="02020603050405020304" pitchFamily="18" charset="0"/>
                <a:cs typeface="Times New Roman" panose="02020603050405020304" pitchFamily="18" charset="0"/>
              </a:rPr>
              <a:t>литературы;</a:t>
            </a: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расширять читательский опыт </a:t>
            </a:r>
            <a:r>
              <a:rPr lang="ru-RU" dirty="0" smtClean="0">
                <a:solidFill>
                  <a:schemeClr val="tx1"/>
                </a:solidFill>
                <a:latin typeface="Times New Roman" panose="02020603050405020304" pitchFamily="18" charset="0"/>
                <a:cs typeface="Times New Roman" panose="02020603050405020304" pitchFamily="18" charset="0"/>
              </a:rPr>
              <a:t>детей;</a:t>
            </a: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способствовать углублению читательских интересов и поддержанию семейного </a:t>
            </a:r>
            <a:r>
              <a:rPr lang="ru-RU" dirty="0" smtClean="0">
                <a:solidFill>
                  <a:schemeClr val="tx1"/>
                </a:solidFill>
                <a:latin typeface="Times New Roman" panose="02020603050405020304" pitchFamily="18" charset="0"/>
                <a:cs typeface="Times New Roman" panose="02020603050405020304" pitchFamily="18" charset="0"/>
              </a:rPr>
              <a:t>чтения;</a:t>
            </a: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развивать любознательность, словарный </a:t>
            </a:r>
            <a:r>
              <a:rPr lang="ru-RU" dirty="0" smtClean="0">
                <a:solidFill>
                  <a:schemeClr val="tx1"/>
                </a:solidFill>
                <a:latin typeface="Times New Roman" panose="02020603050405020304" pitchFamily="18" charset="0"/>
                <a:cs typeface="Times New Roman" panose="02020603050405020304" pitchFamily="18" charset="0"/>
              </a:rPr>
              <a:t>запас;</a:t>
            </a: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воспитывать ценностное отношение к книге.</a:t>
            </a:r>
            <a:br>
              <a:rPr lang="ru-RU" dirty="0">
                <a:solidFill>
                  <a:schemeClr val="tx1"/>
                </a:solidFill>
                <a:latin typeface="Times New Roman" panose="02020603050405020304" pitchFamily="18" charset="0"/>
                <a:cs typeface="Times New Roman" panose="02020603050405020304" pitchFamily="18" charset="0"/>
              </a:rPr>
            </a:br>
            <a:endParaRPr lang="ru-RU" dirty="0"/>
          </a:p>
        </p:txBody>
      </p:sp>
      <p:pic>
        <p:nvPicPr>
          <p:cNvPr id="8" name="Рисунок 7"/>
          <p:cNvPicPr>
            <a:picLocks noChangeAspect="1"/>
          </p:cNvPicPr>
          <p:nvPr/>
        </p:nvPicPr>
        <p:blipFill>
          <a:blip r:embed="rId3"/>
          <a:stretch>
            <a:fillRect/>
          </a:stretch>
        </p:blipFill>
        <p:spPr>
          <a:xfrm>
            <a:off x="9200956" y="2691485"/>
            <a:ext cx="1962802" cy="2615691"/>
          </a:xfrm>
          <a:prstGeom prst="rect">
            <a:avLst/>
          </a:prstGeom>
        </p:spPr>
      </p:pic>
      <p:pic>
        <p:nvPicPr>
          <p:cNvPr id="9" name="Объект 4"/>
          <p:cNvPicPr>
            <a:picLocks noChangeAspect="1"/>
          </p:cNvPicPr>
          <p:nvPr/>
        </p:nvPicPr>
        <p:blipFill rotWithShape="1">
          <a:blip r:embed="rId4">
            <a:extLst>
              <a:ext uri="{28A0092B-C50C-407E-A947-70E740481C1C}">
                <a14:useLocalDpi xmlns:a14="http://schemas.microsoft.com/office/drawing/2010/main" val="0"/>
              </a:ext>
            </a:extLst>
          </a:blip>
          <a:srcRect l="-320" t="17586" r="320" b="2370"/>
          <a:stretch/>
        </p:blipFill>
        <p:spPr>
          <a:xfrm>
            <a:off x="4760155" y="2692717"/>
            <a:ext cx="3383338" cy="2613228"/>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744" y="2695902"/>
            <a:ext cx="2157094" cy="2325438"/>
          </a:xfrm>
          <a:prstGeom prst="rect">
            <a:avLst/>
          </a:prstGeom>
        </p:spPr>
      </p:pic>
    </p:spTree>
    <p:extLst>
      <p:ext uri="{BB962C8B-B14F-4D97-AF65-F5344CB8AC3E}">
        <p14:creationId xmlns:p14="http://schemas.microsoft.com/office/powerpoint/2010/main" val="335558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catherineasquithgallery.com/uploads/posts/2021-02/1613543067_13-p-fon-dlya-prezentatsii-powerpoint-dlya-shko-1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Заголовок 1"/>
          <p:cNvSpPr>
            <a:spLocks noGrp="1"/>
          </p:cNvSpPr>
          <p:nvPr>
            <p:ph type="title"/>
          </p:nvPr>
        </p:nvSpPr>
        <p:spPr>
          <a:xfrm>
            <a:off x="228492" y="67081"/>
            <a:ext cx="11735016" cy="2511187"/>
          </a:xfrm>
        </p:spPr>
        <p:txBody>
          <a:bodyPr>
            <a:normAutofit fontScale="90000"/>
          </a:bodyPr>
          <a:lstStyle/>
          <a:p>
            <a:pPr indent="144000" algn="just">
              <a:spcAft>
                <a:spcPts val="0"/>
              </a:spcAft>
            </a:pPr>
            <a:r>
              <a:rPr lang="ru-RU" dirty="0" smtClean="0">
                <a:solidFill>
                  <a:schemeClr val="tx1"/>
                </a:solidFill>
                <a:latin typeface="Times New Roman" panose="02020603050405020304" pitchFamily="18" charset="0"/>
                <a:cs typeface="Times New Roman" panose="02020603050405020304" pitchFamily="18" charset="0"/>
              </a:rPr>
              <a:t> </a:t>
            </a:r>
            <a:r>
              <a:rPr lang="ru-RU" sz="2000" dirty="0">
                <a:solidFill>
                  <a:srgbClr val="0E0E0E"/>
                </a:solidFill>
                <a:latin typeface="Times New Roman" panose="02020603050405020304" pitchFamily="18" charset="0"/>
                <a:ea typeface="Times New Roman" panose="02020603050405020304" pitchFamily="18" charset="0"/>
                <a:cs typeface="Times New Roman" panose="02020603050405020304" pitchFamily="18" charset="0"/>
              </a:rPr>
              <a:t>Работу по организации </a:t>
            </a:r>
            <a:r>
              <a:rPr lang="ru-RU" sz="2000" dirty="0" err="1">
                <a:solidFill>
                  <a:srgbClr val="0E0E0E"/>
                </a:solidFill>
                <a:latin typeface="Times New Roman" panose="02020603050405020304" pitchFamily="18" charset="0"/>
                <a:ea typeface="Times New Roman" panose="02020603050405020304" pitchFamily="18" charset="0"/>
                <a:cs typeface="Times New Roman" panose="02020603050405020304" pitchFamily="18" charset="0"/>
              </a:rPr>
              <a:t>буккроссинга</a:t>
            </a:r>
            <a:r>
              <a:rPr lang="ru-RU" sz="2000" dirty="0">
                <a:solidFill>
                  <a:srgbClr val="0E0E0E"/>
                </a:solidFill>
                <a:latin typeface="Times New Roman" panose="02020603050405020304" pitchFamily="18" charset="0"/>
                <a:ea typeface="Times New Roman" panose="02020603050405020304" pitchFamily="18" charset="0"/>
                <a:cs typeface="Times New Roman" panose="02020603050405020304" pitchFamily="18" charset="0"/>
              </a:rPr>
              <a:t> мы провели в три этапа. На </a:t>
            </a:r>
            <a:r>
              <a:rPr lang="ru-RU" sz="2000" b="1" dirty="0">
                <a:solidFill>
                  <a:srgbClr val="0E0E0E"/>
                </a:solidFill>
                <a:latin typeface="Times New Roman" panose="02020603050405020304" pitchFamily="18" charset="0"/>
                <a:ea typeface="Times New Roman" panose="02020603050405020304" pitchFamily="18" charset="0"/>
                <a:cs typeface="Times New Roman" panose="02020603050405020304" pitchFamily="18" charset="0"/>
              </a:rPr>
              <a:t>первом предварительном этапе </a:t>
            </a:r>
            <a:r>
              <a:rPr lang="ru-RU" sz="20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в</a:t>
            </a:r>
            <a:r>
              <a:rPr lang="ru-RU" sz="2000" dirty="0" smtClean="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раздевалке группы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мы оформили книжный уголок</a:t>
            </a:r>
            <a:r>
              <a:rPr lang="ru-RU" sz="2000" b="1"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так как </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это место ежедневного посещения родителей и детей. Разместили рекламные листовки и правила </a:t>
            </a:r>
            <a:r>
              <a:rPr lang="ru-RU" sz="20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буккроссинга</a:t>
            </a: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ru-RU" sz="2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Предложили родителям принести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книги определенной тематики: о природе, о животных, сказки, рассказы, соответствующие возрасту детей.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Ребята и родители узнали, что процесс </a:t>
            </a:r>
            <a:r>
              <a:rPr lang="ru-RU" sz="2000" dirty="0" err="1">
                <a:solidFill>
                  <a:srgbClr val="111111"/>
                </a:solidFill>
                <a:latin typeface="Times New Roman" panose="02020603050405020304" pitchFamily="18" charset="0"/>
                <a:ea typeface="Calibri" panose="020F0502020204030204" pitchFamily="34" charset="0"/>
                <a:cs typeface="Times New Roman" panose="02020603050405020304" pitchFamily="18" charset="0"/>
              </a:rPr>
              <a:t>буккроссинга</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состоит из простейшего действия, основанного на принципе «Прочитал - отдай другому</a:t>
            </a:r>
            <a:r>
              <a:rPr lang="ru-RU" sz="2000" b="1"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Книги должны читаться, а не стоять на полках.</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С детьми провели </a:t>
            </a:r>
            <a:r>
              <a:rPr lang="ru-RU" sz="2000" dirty="0" smtClean="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беседы: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«Книга – лучший друг</a:t>
            </a:r>
            <a:r>
              <a:rPr lang="ru-RU" sz="2000" dirty="0" smtClean="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Правила обращения с книгой</a:t>
            </a:r>
            <a:r>
              <a:rPr lang="ru-RU" sz="2000" dirty="0" smtClean="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Для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родителей подготовили и раздали </a:t>
            </a:r>
            <a:r>
              <a:rPr lang="ru-RU" sz="2000" dirty="0" smtClean="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буклет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«Советы, как приобщать детей </a:t>
            </a:r>
            <a:r>
              <a:rPr lang="ru-RU" sz="2000" dirty="0" smtClean="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к книге» и </a:t>
            </a:r>
            <a:r>
              <a:rPr lang="ru-RU" sz="20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предложили сделать </a:t>
            </a:r>
            <a:r>
              <a:rPr lang="ru-RU" sz="2000" dirty="0" smtClean="0">
                <a:solidFill>
                  <a:srgbClr val="111111"/>
                </a:solidFill>
                <a:latin typeface="Times New Roman" panose="02020603050405020304" pitchFamily="18" charset="0"/>
                <a:ea typeface="Calibri" panose="020F0502020204030204" pitchFamily="34" charset="0"/>
                <a:cs typeface="Times New Roman" panose="02020603050405020304" pitchFamily="18" charset="0"/>
              </a:rPr>
              <a:t>фотоотчет о прочтении книг в семейном кругу.</a:t>
            </a:r>
            <a:r>
              <a:rPr lang="ru-RU" sz="2000" dirty="0">
                <a:latin typeface="Times New Roman" panose="02020603050405020304" pitchFamily="18" charset="0"/>
                <a:ea typeface="Calibri" panose="020F0502020204030204" pitchFamily="34" charset="0"/>
                <a:cs typeface="Times New Roman" panose="02020603050405020304" pitchFamily="18" charset="0"/>
              </a:rPr>
              <a:t/>
            </a:r>
            <a:br>
              <a:rPr lang="ru-RU" sz="2000" dirty="0">
                <a:latin typeface="Times New Roman" panose="02020603050405020304" pitchFamily="18" charset="0"/>
                <a:ea typeface="Calibri" panose="020F0502020204030204" pitchFamily="34" charset="0"/>
                <a:cs typeface="Times New Roman" panose="02020603050405020304" pitchFamily="18" charset="0"/>
              </a:rPr>
            </a:br>
            <a:r>
              <a:rPr lang="ru-RU" sz="2700" dirty="0" smtClean="0">
                <a:solidFill>
                  <a:schemeClr val="tx1"/>
                </a:solidFill>
                <a:latin typeface="Times New Roman" panose="02020603050405020304" pitchFamily="18" charset="0"/>
                <a:cs typeface="Times New Roman" panose="02020603050405020304" pitchFamily="18" charset="0"/>
              </a:rPr>
              <a:t>               </a:t>
            </a:r>
            <a:r>
              <a:rPr lang="ru-RU" sz="2700" b="1" dirty="0">
                <a:solidFill>
                  <a:schemeClr val="tx1"/>
                </a:solidFill>
                <a:latin typeface="Times New Roman" panose="02020603050405020304" pitchFamily="18" charset="0"/>
                <a:cs typeface="Times New Roman" panose="02020603050405020304" pitchFamily="18" charset="0"/>
              </a:rPr>
              <a:t> </a:t>
            </a:r>
            <a:r>
              <a:rPr lang="ru-RU" sz="2700" b="1" dirty="0" smtClean="0">
                <a:solidFill>
                  <a:schemeClr val="tx1"/>
                </a:solidFill>
                <a:latin typeface="Times New Roman" panose="02020603050405020304" pitchFamily="18" charset="0"/>
                <a:cs typeface="Times New Roman" panose="02020603050405020304" pitchFamily="18" charset="0"/>
              </a:rPr>
              <a:t>                                                                                     </a:t>
            </a:r>
            <a:br>
              <a:rPr lang="ru-RU" sz="2700" b="1" dirty="0" smtClean="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smtClean="0">
                <a:solidFill>
                  <a:schemeClr val="tx1"/>
                </a:solidFill>
                <a:latin typeface="Times New Roman" panose="02020603050405020304" pitchFamily="18" charset="0"/>
                <a:cs typeface="Times New Roman" panose="02020603050405020304" pitchFamily="18" charset="0"/>
              </a:rPr>
              <a:t/>
            </a:r>
            <a:br>
              <a:rPr lang="ru-RU" sz="2700" b="1" dirty="0" smtClean="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smtClean="0">
                <a:solidFill>
                  <a:schemeClr val="tx1"/>
                </a:solidFill>
                <a:latin typeface="Times New Roman" panose="02020603050405020304" pitchFamily="18" charset="0"/>
                <a:cs typeface="Times New Roman" panose="02020603050405020304" pitchFamily="18" charset="0"/>
              </a:rPr>
              <a:t/>
            </a:r>
            <a:br>
              <a:rPr lang="ru-RU" sz="2700" b="1" dirty="0" smtClean="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smtClean="0">
                <a:solidFill>
                  <a:schemeClr val="tx1"/>
                </a:solidFill>
                <a:latin typeface="Times New Roman" panose="02020603050405020304" pitchFamily="18" charset="0"/>
                <a:cs typeface="Times New Roman" panose="02020603050405020304" pitchFamily="18" charset="0"/>
              </a:rPr>
              <a:t/>
            </a:r>
            <a:br>
              <a:rPr lang="ru-RU" sz="2700" b="1" dirty="0" smtClean="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r>
            <a:br>
              <a:rPr lang="ru-RU" sz="2700" b="1" dirty="0">
                <a:solidFill>
                  <a:schemeClr val="tx1"/>
                </a:solidFill>
                <a:latin typeface="Times New Roman" panose="02020603050405020304" pitchFamily="18" charset="0"/>
                <a:cs typeface="Times New Roman" panose="02020603050405020304" pitchFamily="18" charset="0"/>
              </a:rPr>
            </a:br>
            <a:r>
              <a:rPr lang="ru-RU" sz="2700" b="1" dirty="0" smtClean="0">
                <a:solidFill>
                  <a:schemeClr val="tx1"/>
                </a:solidFill>
                <a:latin typeface="Times New Roman" panose="02020603050405020304" pitchFamily="18" charset="0"/>
                <a:cs typeface="Times New Roman" panose="02020603050405020304" pitchFamily="18" charset="0"/>
              </a:rPr>
              <a:t>                                                                                           </a:t>
            </a:r>
            <a:br>
              <a:rPr lang="ru-RU" sz="2700" b="1" dirty="0" smtClean="0">
                <a:solidFill>
                  <a:schemeClr val="tx1"/>
                </a:solidFill>
                <a:latin typeface="Times New Roman" panose="02020603050405020304" pitchFamily="18" charset="0"/>
                <a:cs typeface="Times New Roman" panose="02020603050405020304" pitchFamily="18" charset="0"/>
              </a:rPr>
            </a:br>
            <a:r>
              <a:rPr lang="ru-RU" sz="2700" b="1" dirty="0">
                <a:solidFill>
                  <a:schemeClr val="tx1"/>
                </a:solidFill>
                <a:latin typeface="Times New Roman" panose="02020603050405020304" pitchFamily="18" charset="0"/>
                <a:cs typeface="Times New Roman" panose="02020603050405020304" pitchFamily="18" charset="0"/>
              </a:rPr>
              <a:t> </a:t>
            </a:r>
            <a:r>
              <a:rPr lang="ru-RU" sz="2700" b="1" dirty="0" smtClean="0">
                <a:solidFill>
                  <a:schemeClr val="tx1"/>
                </a:solidFill>
                <a:latin typeface="Times New Roman" panose="02020603050405020304" pitchFamily="18" charset="0"/>
                <a:cs typeface="Times New Roman" panose="02020603050405020304" pitchFamily="18" charset="0"/>
              </a:rPr>
              <a:t>                                                                                                 книжный уголок</a:t>
            </a:r>
            <a:endParaRPr lang="ru-RU" sz="2700" b="1" dirty="0">
              <a:solidFill>
                <a:schemeClr val="tx1"/>
              </a:solidFill>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493468" y="2645349"/>
            <a:ext cx="3850941" cy="2166154"/>
          </a:xfrm>
          <a:prstGeom prst="rect">
            <a:avLst/>
          </a:prstGeom>
        </p:spPr>
      </p:pic>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b="4657"/>
          <a:stretch/>
        </p:blipFill>
        <p:spPr>
          <a:xfrm rot="10800000">
            <a:off x="6653641" y="3041172"/>
            <a:ext cx="4833903" cy="2805798"/>
          </a:xfrm>
          <a:prstGeom prst="rect">
            <a:avLst/>
          </a:prstGeom>
        </p:spPr>
      </p:pic>
    </p:spTree>
    <p:extLst>
      <p:ext uri="{BB962C8B-B14F-4D97-AF65-F5344CB8AC3E}">
        <p14:creationId xmlns:p14="http://schemas.microsoft.com/office/powerpoint/2010/main" val="3707495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Грань">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1742</TotalTime>
  <Words>672</Words>
  <Application>Microsoft Office PowerPoint</Application>
  <PresentationFormat>Широкоэкранный</PresentationFormat>
  <Paragraphs>65</Paragraphs>
  <Slides>15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Arial</vt:lpstr>
      <vt:lpstr>Calibri</vt:lpstr>
      <vt:lpstr>Times New Roman</vt:lpstr>
      <vt:lpstr>Trebuchet MS</vt:lpstr>
      <vt:lpstr>Wingdings 3</vt:lpstr>
      <vt:lpstr>Грань</vt:lpstr>
      <vt:lpstr>Презентация PowerPoint</vt:lpstr>
      <vt:lpstr>Актуальность</vt:lpstr>
      <vt:lpstr>                       «Речевое развитие»   - расширять читательский опыт детей;  - обогащать представления о многообразии жанров;  - способствовать углублению читательских интересов;  - воспитывать ценностное отношение к художественной литературе. </vt:lpstr>
      <vt:lpstr>Презентация PowerPoint</vt:lpstr>
      <vt:lpstr>Презентация PowerPoint</vt:lpstr>
      <vt:lpstr>   Во время тематической недели «По страницам любимых книг» в качестве домашнего задания мы предложили родителям организовать семейное чтение и прочитать детям пять литературных произведений, выбранных нами в соответствии с нашей программой.  По мере чтения книг с ребенком, родители отмечали результаты прочтения  в специальной таблице «Мы прочитали дома», где было наглядно видно кто сколько и какие книги прочитал. Итогом недели стала викторина, которая показала результаты домашнего чтения. Медаль «Знатока» получили те дети, которые смогли ответить на все вопросы, т.е. те, кому  были прочитаны все произведения. Их было всего трое.  Данная форма работы интересна, но не принесла желаемых результатов, так как из таблицы видно: все произведения прочитали 3 семьи, большая часть познакомили детей с 2-3 произведениями, а две семьи совсем не читали.  </vt:lpstr>
      <vt:lpstr>Презентация PowerPoint</vt:lpstr>
      <vt:lpstr>                                                            Цель буккроссинга:          повышение интереса к книгам, возрождение традиций семейного чтения. </vt:lpstr>
      <vt:lpstr> Работу по организации буккроссинга мы провели в три этапа. На первом предварительном этапе в раздевалке группы мы оформили книжный уголок, так как это место ежедневного посещения родителей и детей. Разместили рекламные листовки и правила буккроссинга. Предложили родителям принести книги определенной тематики: о природе, о животных, сказки, рассказы, соответствующие возрасту детей. Ребята и родители узнали, что процесс буккроссинга состоит из простейшего действия, основанного на принципе «Прочитал - отдай другому». Книги должны читаться, а не стоять на полках. С детьми провели беседы: «Книга – лучший друг», «Правила обращения с книгой». Для родителей подготовили и раздали буклет «Советы, как приобщать детей к книге» и предложили сделать фотоотчет о прочтении книг в семейном кругу.                                                                                                                                                                                                                                                                                                            книжный уголок</vt:lpstr>
      <vt:lpstr>     На основном этапе происходил обмен книгами.  Родители регистрировали принесенную книгу в журнале, наклеивали логотип, дети выбирали понравившиеся книги. В течение месяца шел книгообмен. Мы видели, как дети с желанием выбирали себе книги, делились впечатлениями о прочитанном и советовали данный экземпляр своим товарищам. Были случаи, когда ребенок, выбрав себе книгу, менял на другую.  Некоторые дети приносили рисунки по прочитанной книге, поделки, родители делились раскрасками с героями книг, присылали нам фотографии домашнего чтения. В совместной деятельности по художественному творчеству дети трудились над изготовлением закладок для книг, изображали персонажей прочитанных книг. В свою очередь, для поддержания интереса, мы организовали в группе выставку иллюстраций художников «Узнай зимнюю сказку и назови героя». В процессе работы мы поняли, что необходима и у нас появилась «Книга отзывов» о прочитанном, в которой родители оставляли свои комментарии, высказывали впечатления детей о книге, давали советы.   </vt:lpstr>
      <vt:lpstr>герои книг</vt:lpstr>
      <vt:lpstr>    На заключительном этапе мы организовали выставку рисунков по прочитанным книгам и провели литературный КВН. На собрании родители поделились своими впечатлениями о буккроссинге. Было очень приятно слышать положительные отзывы. Книгообмен вызвал интерес у детей и родителей. Многие отметили, что чтение в семье становится ежедневным.                   </vt:lpstr>
      <vt:lpstr>                                                     </vt:lpstr>
      <vt:lpstr>Презентация PowerPoint</vt:lpstr>
      <vt:lpstr>Литература: 1. «Федеральный государственный образовательный стандарт дошкольного образования» ООО «ТЦ Сфера», 2014 2. Агеева Л. В., Шелякина Н. А., Герус В. Л. «Как привить любовь к чтению» – методические рекомендации учителям и родителям // Молодой ученый. — 2017 3.//www.colady.ru/kak-zainteresovat-rebenka-chteniem-i-nauchit-lyubit-knigusovety-dlya-roditelej.html  4.https://nsportal.ru/detskii-sad/hudozhestvennayaliteratura/2017/09/06/konsultatsiya-dlya-roditeley-priobshchenie-detey  5.https://www.syl.ru/article/397139/bukkrossing---eto-osobennosti-istoriya-i-trebovaniya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Пользователь Windows</cp:lastModifiedBy>
  <cp:revision>104</cp:revision>
  <dcterms:created xsi:type="dcterms:W3CDTF">2022-04-03T11:58:07Z</dcterms:created>
  <dcterms:modified xsi:type="dcterms:W3CDTF">2022-10-31T06:38:47Z</dcterms:modified>
</cp:coreProperties>
</file>