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8" r:id="rId2"/>
    <p:sldId id="292" r:id="rId3"/>
    <p:sldId id="281" r:id="rId4"/>
    <p:sldId id="293" r:id="rId5"/>
    <p:sldId id="294" r:id="rId6"/>
    <p:sldId id="295" r:id="rId7"/>
    <p:sldId id="296" r:id="rId8"/>
    <p:sldId id="297" r:id="rId9"/>
    <p:sldId id="286" r:id="rId10"/>
    <p:sldId id="289" r:id="rId11"/>
    <p:sldId id="301" r:id="rId12"/>
  </p:sldIdLst>
  <p:sldSz cx="13439775" cy="7559675"/>
  <p:notesSz cx="6858000" cy="9144000"/>
  <p:embeddedFontLst>
    <p:embeddedFont>
      <p:font typeface="Akrobat Black" charset="-52"/>
      <p:bold r:id="rId13"/>
    </p:embeddedFont>
    <p:embeddedFont>
      <p:font typeface="Calibri" pitchFamily="34" charset="0"/>
      <p:regular r:id="rId14"/>
      <p:bold r:id="rId15"/>
      <p:italic r:id="rId16"/>
      <p:boldItalic r:id="rId17"/>
    </p:embeddedFont>
    <p:embeddedFont>
      <p:font typeface="Akrobat" charset="-52"/>
      <p:regular r:id="rId18"/>
      <p:bold r:id="rId19"/>
    </p:embeddedFont>
    <p:embeddedFont>
      <p:font typeface="Calibri Light" pitchFamily="34" charset="0"/>
      <p:regular r:id="rId20"/>
      <p:italic r:id="rId2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42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111C"/>
    <a:srgbClr val="DCCFB8"/>
    <a:srgbClr val="EAE2D3"/>
    <a:srgbClr val="7C464A"/>
    <a:srgbClr val="5B9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149" autoAdjust="0"/>
    <p:restoredTop sz="94660"/>
  </p:normalViewPr>
  <p:slideViewPr>
    <p:cSldViewPr snapToGrid="0" showGuides="1">
      <p:cViewPr varScale="1">
        <p:scale>
          <a:sx n="71" d="100"/>
          <a:sy n="71" d="100"/>
        </p:scale>
        <p:origin x="-114" y="-672"/>
      </p:cViewPr>
      <p:guideLst>
        <p:guide orient="horz" pos="2381"/>
        <p:guide pos="423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7984" y="1237198"/>
            <a:ext cx="11423809" cy="2631887"/>
          </a:xfrm>
        </p:spPr>
        <p:txBody>
          <a:bodyPr anchor="b"/>
          <a:lstStyle>
            <a:lvl1pPr algn="ctr">
              <a:defRPr sz="4960"/>
            </a:lvl1pPr>
          </a:lstStyle>
          <a:p>
            <a:r>
              <a:rPr lang="ru-RU" smtClean="0"/>
              <a:t>Образец заголовка</a:t>
            </a:r>
            <a:endParaRPr lang="en-US" dirty="0"/>
          </a:p>
        </p:txBody>
      </p:sp>
      <p:sp>
        <p:nvSpPr>
          <p:cNvPr id="3" name="Subtitle 2"/>
          <p:cNvSpPr>
            <a:spLocks noGrp="1"/>
          </p:cNvSpPr>
          <p:nvPr>
            <p:ph type="subTitle" idx="1"/>
          </p:nvPr>
        </p:nvSpPr>
        <p:spPr>
          <a:xfrm>
            <a:off x="1679973" y="3970581"/>
            <a:ext cx="10079831" cy="1825171"/>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232647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81134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41" y="402484"/>
            <a:ext cx="2897952" cy="640647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23986" y="402484"/>
            <a:ext cx="8525858" cy="6406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315833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68086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6986" y="1884671"/>
            <a:ext cx="11591806" cy="3144614"/>
          </a:xfrm>
        </p:spPr>
        <p:txBody>
          <a:bodyPr anchor="b"/>
          <a:lstStyle>
            <a:lvl1pPr>
              <a:defRPr sz="4960"/>
            </a:lvl1pPr>
          </a:lstStyle>
          <a:p>
            <a:r>
              <a:rPr lang="ru-RU" smtClean="0"/>
              <a:t>Образец заголовка</a:t>
            </a:r>
            <a:endParaRPr lang="en-US" dirty="0"/>
          </a:p>
        </p:txBody>
      </p:sp>
      <p:sp>
        <p:nvSpPr>
          <p:cNvPr id="3" name="Text Placeholder 2"/>
          <p:cNvSpPr>
            <a:spLocks noGrp="1"/>
          </p:cNvSpPr>
          <p:nvPr>
            <p:ph type="body" idx="1"/>
          </p:nvPr>
        </p:nvSpPr>
        <p:spPr>
          <a:xfrm>
            <a:off x="916986" y="5059035"/>
            <a:ext cx="11591806" cy="165367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208205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23985" y="2012414"/>
            <a:ext cx="5711905"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803885" y="2012414"/>
            <a:ext cx="5711905"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200788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4"/>
            <a:ext cx="11591806" cy="146118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25736" y="1853171"/>
            <a:ext cx="5685653" cy="908210"/>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smtClean="0"/>
              <a:t>Образец текста</a:t>
            </a:r>
          </a:p>
        </p:txBody>
      </p:sp>
      <p:sp>
        <p:nvSpPr>
          <p:cNvPr id="4" name="Content Placeholder 3"/>
          <p:cNvSpPr>
            <a:spLocks noGrp="1"/>
          </p:cNvSpPr>
          <p:nvPr>
            <p:ph sz="half" idx="2"/>
          </p:nvPr>
        </p:nvSpPr>
        <p:spPr>
          <a:xfrm>
            <a:off x="925736" y="2761381"/>
            <a:ext cx="5685653"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03888" y="1853171"/>
            <a:ext cx="5713656" cy="908210"/>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smtClean="0"/>
              <a:t>Образец текста</a:t>
            </a:r>
          </a:p>
        </p:txBody>
      </p:sp>
      <p:sp>
        <p:nvSpPr>
          <p:cNvPr id="6" name="Content Placeholder 5"/>
          <p:cNvSpPr>
            <a:spLocks noGrp="1"/>
          </p:cNvSpPr>
          <p:nvPr>
            <p:ph sz="quarter" idx="4"/>
          </p:nvPr>
        </p:nvSpPr>
        <p:spPr>
          <a:xfrm>
            <a:off x="6803888" y="2761381"/>
            <a:ext cx="5713656"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89784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1659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359465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25735" y="503978"/>
            <a:ext cx="4334677" cy="1763924"/>
          </a:xfrm>
        </p:spPr>
        <p:txBody>
          <a:bodyPr anchor="b"/>
          <a:lstStyle>
            <a:lvl1pPr>
              <a:defRPr sz="2645"/>
            </a:lvl1pPr>
          </a:lstStyle>
          <a:p>
            <a:r>
              <a:rPr lang="ru-RU" smtClean="0"/>
              <a:t>Образец заголовка</a:t>
            </a:r>
            <a:endParaRPr lang="en-US" dirty="0"/>
          </a:p>
        </p:txBody>
      </p:sp>
      <p:sp>
        <p:nvSpPr>
          <p:cNvPr id="3" name="Content Placeholder 2"/>
          <p:cNvSpPr>
            <a:spLocks noGrp="1"/>
          </p:cNvSpPr>
          <p:nvPr>
            <p:ph idx="1"/>
          </p:nvPr>
        </p:nvSpPr>
        <p:spPr>
          <a:xfrm>
            <a:off x="5713657" y="1088456"/>
            <a:ext cx="6803885" cy="5372269"/>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5735" y="2267902"/>
            <a:ext cx="4334677" cy="4201570"/>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48919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25735" y="503978"/>
            <a:ext cx="4334677" cy="1763924"/>
          </a:xfrm>
        </p:spPr>
        <p:txBody>
          <a:bodyPr anchor="b"/>
          <a:lstStyle>
            <a:lvl1pPr>
              <a:defRPr sz="2645"/>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713657" y="1088456"/>
            <a:ext cx="6803885" cy="5372269"/>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smtClean="0"/>
              <a:t>Вставка рисунка</a:t>
            </a:r>
            <a:endParaRPr lang="en-US" dirty="0"/>
          </a:p>
        </p:txBody>
      </p:sp>
      <p:sp>
        <p:nvSpPr>
          <p:cNvPr id="4" name="Text Placeholder 3"/>
          <p:cNvSpPr>
            <a:spLocks noGrp="1"/>
          </p:cNvSpPr>
          <p:nvPr>
            <p:ph type="body" sz="half" idx="2"/>
          </p:nvPr>
        </p:nvSpPr>
        <p:spPr>
          <a:xfrm>
            <a:off x="925735" y="2267902"/>
            <a:ext cx="4334677" cy="4201570"/>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7AD5E83B-E9E2-4E97-94B1-ECD5699343FD}" type="datetimeFigureOut">
              <a:rPr lang="ru-RU" smtClean="0"/>
              <a:pPr/>
              <a:t>06.11.2023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94958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CCFB8"/>
            </a:gs>
            <a:gs pos="34000">
              <a:schemeClr val="bg1"/>
            </a:gs>
            <a:gs pos="65000">
              <a:schemeClr val="bg1"/>
            </a:gs>
            <a:gs pos="100000">
              <a:srgbClr val="DCCFB8"/>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4"/>
            <a:ext cx="11591806" cy="146118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23986" y="7006701"/>
            <a:ext cx="3023950"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7AD5E83B-E9E2-4E97-94B1-ECD5699343FD}" type="datetimeFigureOut">
              <a:rPr lang="ru-RU" smtClean="0"/>
              <a:pPr/>
              <a:t>06.11.2023</a:t>
            </a:fld>
            <a:endParaRPr lang="ru-RU"/>
          </a:p>
        </p:txBody>
      </p:sp>
      <p:sp>
        <p:nvSpPr>
          <p:cNvPr id="5" name="Footer Placeholder 4"/>
          <p:cNvSpPr>
            <a:spLocks noGrp="1"/>
          </p:cNvSpPr>
          <p:nvPr>
            <p:ph type="ftr" sz="quarter" idx="3"/>
          </p:nvPr>
        </p:nvSpPr>
        <p:spPr>
          <a:xfrm>
            <a:off x="4451926" y="7006701"/>
            <a:ext cx="4535924"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9491841" y="7006701"/>
            <a:ext cx="3023950"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B75BD54B-219A-4BDD-8855-8B191717E4C9}" type="slidenum">
              <a:rPr lang="ru-RU" smtClean="0"/>
              <a:pPr/>
              <a:t>‹#›</a:t>
            </a:fld>
            <a:endParaRPr lang="ru-RU"/>
          </a:p>
        </p:txBody>
      </p:sp>
    </p:spTree>
    <p:extLst>
      <p:ext uri="{BB962C8B-B14F-4D97-AF65-F5344CB8AC3E}">
        <p14:creationId xmlns:p14="http://schemas.microsoft.com/office/powerpoint/2010/main" xmlns="" val="179724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5" y="4369"/>
            <a:ext cx="13439775" cy="7555305"/>
          </a:xfrm>
          <a:prstGeom prst="rect">
            <a:avLst/>
          </a:prstGeom>
        </p:spPr>
      </p:pic>
      <p:sp>
        <p:nvSpPr>
          <p:cNvPr id="12" name="Прямоугольник 11"/>
          <p:cNvSpPr/>
          <p:nvPr/>
        </p:nvSpPr>
        <p:spPr>
          <a:xfrm>
            <a:off x="2914650" y="225655"/>
            <a:ext cx="9464675"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
        <p:nvSpPr>
          <p:cNvPr id="13" name="Прямоугольник 12"/>
          <p:cNvSpPr/>
          <p:nvPr/>
        </p:nvSpPr>
        <p:spPr>
          <a:xfrm>
            <a:off x="2452916" y="1190172"/>
            <a:ext cx="8882741" cy="3785652"/>
          </a:xfrm>
          <a:prstGeom prst="rect">
            <a:avLst/>
          </a:prstGeom>
        </p:spPr>
        <p:txBody>
          <a:bodyPr wrap="square">
            <a:spAutoFit/>
          </a:bodyPr>
          <a:lstStyle/>
          <a:p>
            <a:pPr algn="ctr"/>
            <a:r>
              <a:rPr lang="ru-RU" sz="4000" b="1" dirty="0" smtClean="0">
                <a:solidFill>
                  <a:srgbClr val="57111C"/>
                </a:solidFill>
                <a:latin typeface="Akrobat Black" panose="00000A00000000000000" pitchFamily="2" charset="-52"/>
              </a:rPr>
              <a:t>Мастер-класс </a:t>
            </a:r>
          </a:p>
          <a:p>
            <a:pPr algn="ctr"/>
            <a:r>
              <a:rPr lang="ru-RU" sz="4000" b="1" dirty="0" smtClean="0">
                <a:solidFill>
                  <a:srgbClr val="57111C"/>
                </a:solidFill>
                <a:latin typeface="Akrobat Black" panose="00000A00000000000000" pitchFamily="2" charset="-52"/>
              </a:rPr>
              <a:t>«Цифровой микроскоп в развитии познавательной активности и любознательности старших дошкольников»</a:t>
            </a:r>
            <a:endParaRPr lang="ru-RU" sz="4000" dirty="0" smtClean="0"/>
          </a:p>
          <a:p>
            <a:pPr algn="ctr"/>
            <a:endParaRPr lang="ru-RU" sz="4000" b="1" i="0" dirty="0">
              <a:solidFill>
                <a:srgbClr val="57111C"/>
              </a:solidFill>
              <a:effectLst/>
              <a:latin typeface="Akrobat Black" panose="00000A00000000000000" pitchFamily="2" charset="-52"/>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79325" y="199830"/>
            <a:ext cx="900002" cy="783545"/>
          </a:xfrm>
          <a:prstGeom prst="rect">
            <a:avLst/>
          </a:prstGeom>
        </p:spPr>
      </p:pic>
      <p:sp>
        <p:nvSpPr>
          <p:cNvPr id="17" name="Прямоугольник 16"/>
          <p:cNvSpPr/>
          <p:nvPr/>
        </p:nvSpPr>
        <p:spPr>
          <a:xfrm>
            <a:off x="6719887" y="4381440"/>
            <a:ext cx="4586741" cy="2554545"/>
          </a:xfrm>
          <a:prstGeom prst="rect">
            <a:avLst/>
          </a:prstGeom>
        </p:spPr>
        <p:txBody>
          <a:bodyPr wrap="square">
            <a:spAutoFit/>
          </a:bodyPr>
          <a:lstStyle/>
          <a:p>
            <a:r>
              <a:rPr lang="ru-RU" sz="2000" b="1" dirty="0" smtClean="0">
                <a:solidFill>
                  <a:srgbClr val="57111C"/>
                </a:solidFill>
                <a:latin typeface="Akrobat" panose="00000600000000000000" pitchFamily="2" charset="-52"/>
              </a:rPr>
              <a:t>Выступающий: Ельцина </a:t>
            </a:r>
          </a:p>
          <a:p>
            <a:r>
              <a:rPr lang="ru-RU" sz="2000" b="1" dirty="0" smtClean="0">
                <a:solidFill>
                  <a:srgbClr val="57111C"/>
                </a:solidFill>
                <a:latin typeface="Akrobat" panose="00000600000000000000" pitchFamily="2" charset="-52"/>
              </a:rPr>
              <a:t>Ирина Владимировна, воспитатель подготовительной группы, МБДОУ «</a:t>
            </a:r>
            <a:r>
              <a:rPr lang="ru-RU" sz="2000" b="1" dirty="0" err="1" smtClean="0">
                <a:solidFill>
                  <a:srgbClr val="57111C"/>
                </a:solidFill>
                <a:latin typeface="Akrobat" panose="00000600000000000000" pitchFamily="2" charset="-52"/>
              </a:rPr>
              <a:t>Кожаевский</a:t>
            </a:r>
            <a:r>
              <a:rPr lang="ru-RU" sz="2000" b="1" dirty="0" smtClean="0">
                <a:solidFill>
                  <a:srgbClr val="57111C"/>
                </a:solidFill>
                <a:latin typeface="Akrobat" panose="00000600000000000000" pitchFamily="2" charset="-52"/>
              </a:rPr>
              <a:t> детский сад «Василек» Никольский район</a:t>
            </a:r>
            <a:endParaRPr lang="ru-RU" sz="2000" dirty="0" smtClean="0"/>
          </a:p>
          <a:p>
            <a:endParaRPr lang="ru-RU" sz="2000" b="1" dirty="0" smtClean="0">
              <a:solidFill>
                <a:srgbClr val="57111C"/>
              </a:solidFill>
              <a:latin typeface="Akrobat" panose="00000600000000000000" pitchFamily="2" charset="-52"/>
            </a:endParaRPr>
          </a:p>
          <a:p>
            <a:endParaRPr lang="ru-RU" sz="2000" b="1" i="0" dirty="0">
              <a:solidFill>
                <a:srgbClr val="57111C"/>
              </a:solidFill>
              <a:effectLst/>
              <a:latin typeface="Akrobat" panose="00000600000000000000" pitchFamily="2" charset="-52"/>
            </a:endParaRPr>
          </a:p>
          <a:p>
            <a:endParaRPr lang="ru-RU" sz="2000" b="1" i="0" dirty="0">
              <a:solidFill>
                <a:srgbClr val="57111C"/>
              </a:solidFill>
              <a:effectLst/>
              <a:latin typeface="Akrobat" panose="00000600000000000000" pitchFamily="2" charset="-52"/>
            </a:endParaRPr>
          </a:p>
        </p:txBody>
      </p:sp>
      <p:cxnSp>
        <p:nvCxnSpPr>
          <p:cNvPr id="11" name="Прямая соединительная линия 10"/>
          <p:cNvCxnSpPr/>
          <p:nvPr/>
        </p:nvCxnSpPr>
        <p:spPr>
          <a:xfrm>
            <a:off x="2914650" y="681037"/>
            <a:ext cx="9074150" cy="0"/>
          </a:xfrm>
          <a:prstGeom prst="line">
            <a:avLst/>
          </a:prstGeom>
          <a:ln w="38100">
            <a:solidFill>
              <a:srgbClr val="7C464A"/>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5462392" y="6791205"/>
            <a:ext cx="1962397" cy="369332"/>
          </a:xfrm>
          <a:prstGeom prst="rect">
            <a:avLst/>
          </a:prstGeom>
        </p:spPr>
        <p:txBody>
          <a:bodyPr wrap="none">
            <a:spAutoFit/>
          </a:bodyPr>
          <a:lstStyle/>
          <a:p>
            <a:r>
              <a:rPr lang="ru-RU" b="1" dirty="0" smtClean="0">
                <a:solidFill>
                  <a:srgbClr val="57111C"/>
                </a:solidFill>
                <a:latin typeface="Akrobat Black" panose="00000A00000000000000" pitchFamily="2" charset="-52"/>
              </a:rPr>
              <a:t>15–16 </a:t>
            </a:r>
            <a:r>
              <a:rPr lang="ru-RU" b="1" dirty="0">
                <a:solidFill>
                  <a:srgbClr val="57111C"/>
                </a:solidFill>
                <a:latin typeface="Akrobat Black" panose="00000A00000000000000" pitchFamily="2" charset="-52"/>
              </a:rPr>
              <a:t>ноября 2023 г.</a:t>
            </a:r>
          </a:p>
        </p:txBody>
      </p:sp>
      <p:pic>
        <p:nvPicPr>
          <p:cNvPr id="4" name="Рисунок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3458" y="90372"/>
            <a:ext cx="1575659" cy="1480528"/>
          </a:xfrm>
          <a:prstGeom prst="rect">
            <a:avLst/>
          </a:prstGeom>
        </p:spPr>
      </p:pic>
    </p:spTree>
    <p:extLst>
      <p:ext uri="{BB962C8B-B14F-4D97-AF65-F5344CB8AC3E}">
        <p14:creationId xmlns:p14="http://schemas.microsoft.com/office/powerpoint/2010/main" xmlns="" val="314498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523220"/>
          </a:xfrm>
          <a:prstGeom prst="rect">
            <a:avLst/>
          </a:prstGeom>
        </p:spPr>
        <p:txBody>
          <a:bodyPr wrap="square">
            <a:spAutoFit/>
          </a:bodyPr>
          <a:lstStyle/>
          <a:p>
            <a:pPr algn="ctr"/>
            <a:r>
              <a:rPr lang="ru-RU" sz="2800" b="1" i="0" dirty="0" smtClean="0">
                <a:solidFill>
                  <a:srgbClr val="57111C"/>
                </a:solidFill>
                <a:effectLst/>
                <a:latin typeface="Akrobat Black" panose="00000A00000000000000" pitchFamily="2" charset="-52"/>
              </a:rPr>
              <a:t>ИСПОЛЬЗУЕМАЯ ЛИТЕРАТУРА</a:t>
            </a:r>
            <a:endParaRPr lang="ru-RU" sz="2800" b="1" i="0" dirty="0">
              <a:solidFill>
                <a:srgbClr val="57111C"/>
              </a:solidFill>
              <a:effectLst/>
              <a:latin typeface="Akrobat Black" panose="00000A00000000000000" pitchFamily="2" charset="-52"/>
            </a:endParaRPr>
          </a:p>
        </p:txBody>
      </p:sp>
      <p:sp>
        <p:nvSpPr>
          <p:cNvPr id="9" name="Прямоугольник 8"/>
          <p:cNvSpPr/>
          <p:nvPr/>
        </p:nvSpPr>
        <p:spPr>
          <a:xfrm>
            <a:off x="1513277" y="1778670"/>
            <a:ext cx="10403697" cy="3293209"/>
          </a:xfrm>
          <a:prstGeom prst="rect">
            <a:avLst/>
          </a:prstGeom>
        </p:spPr>
        <p:txBody>
          <a:bodyPr wrap="square">
            <a:spAutoFit/>
          </a:bodyPr>
          <a:lstStyle/>
          <a:p>
            <a:endParaRPr lang="ru-RU" sz="1600" dirty="0" smtClean="0">
              <a:solidFill>
                <a:srgbClr val="57111C"/>
              </a:solidFill>
              <a:latin typeface="Akrobat" charset="-52"/>
            </a:endParaRPr>
          </a:p>
          <a:p>
            <a:endParaRPr lang="ru-RU" sz="1600" dirty="0" smtClean="0">
              <a:solidFill>
                <a:srgbClr val="57111C"/>
              </a:solidFill>
              <a:latin typeface="Akrobat" charset="-52"/>
            </a:endParaRPr>
          </a:p>
          <a:p>
            <a:r>
              <a:rPr lang="ru-RU" sz="1600" dirty="0" smtClean="0">
                <a:solidFill>
                  <a:srgbClr val="57111C"/>
                </a:solidFill>
                <a:latin typeface="Akrobat" charset="-52"/>
              </a:rPr>
              <a:t>1. Зыкова О.А. Экспериментирование с живой и неживой природой.</a:t>
            </a:r>
          </a:p>
          <a:p>
            <a:r>
              <a:rPr lang="ru-RU" sz="1600" dirty="0" smtClean="0">
                <a:solidFill>
                  <a:srgbClr val="57111C"/>
                </a:solidFill>
                <a:latin typeface="Akrobat" charset="-52"/>
              </a:rPr>
              <a:t>2. Исакова Н.В. Развитие познавательных процессов у старших дошкольников через экспериментальную деятельность.</a:t>
            </a:r>
          </a:p>
          <a:p>
            <a:r>
              <a:rPr lang="ru-RU" sz="1600" dirty="0" smtClean="0">
                <a:solidFill>
                  <a:srgbClr val="57111C"/>
                </a:solidFill>
                <a:latin typeface="Akrobat" charset="-52"/>
              </a:rPr>
              <a:t>3. </a:t>
            </a:r>
            <a:r>
              <a:rPr lang="ru-RU" sz="1600" dirty="0" err="1" smtClean="0">
                <a:solidFill>
                  <a:srgbClr val="57111C"/>
                </a:solidFill>
                <a:latin typeface="Akrobat" charset="-52"/>
              </a:rPr>
              <a:t>КётеРайнер</a:t>
            </a:r>
            <a:r>
              <a:rPr lang="ru-RU" sz="1600" dirty="0" smtClean="0">
                <a:solidFill>
                  <a:srgbClr val="57111C"/>
                </a:solidFill>
                <a:latin typeface="Akrobat" charset="-52"/>
              </a:rPr>
              <a:t> Микроскоп/ Пер.с нем. Л.В. Алексеевой.</a:t>
            </a:r>
          </a:p>
          <a:p>
            <a:r>
              <a:rPr lang="ru-RU" sz="1600" dirty="0" smtClean="0">
                <a:solidFill>
                  <a:srgbClr val="57111C"/>
                </a:solidFill>
                <a:latin typeface="Akrobat" charset="-52"/>
              </a:rPr>
              <a:t>4. </a:t>
            </a:r>
            <a:r>
              <a:rPr lang="ru-RU" sz="1600" dirty="0" err="1" smtClean="0">
                <a:solidFill>
                  <a:srgbClr val="57111C"/>
                </a:solidFill>
                <a:latin typeface="Akrobat" charset="-52"/>
              </a:rPr>
              <a:t>Нищева</a:t>
            </a:r>
            <a:r>
              <a:rPr lang="ru-RU" sz="1600" dirty="0" smtClean="0">
                <a:solidFill>
                  <a:srgbClr val="57111C"/>
                </a:solidFill>
                <a:latin typeface="Akrobat" charset="-52"/>
              </a:rPr>
              <a:t> Н.В. Познавательно — исследовательская деятельность как направление развития личности дошкольника. Опыты, эксперименты, игры.</a:t>
            </a:r>
            <a:r>
              <a:rPr lang="ru-RU" sz="1600" dirty="0" smtClean="0"/>
              <a:t> </a:t>
            </a:r>
          </a:p>
          <a:p>
            <a:endParaRPr lang="ru-RU" sz="1600" dirty="0" smtClean="0"/>
          </a:p>
          <a:p>
            <a:endParaRPr lang="ru-RU" sz="1600" dirty="0" smtClean="0"/>
          </a:p>
          <a:p>
            <a:endParaRPr lang="ru-RU" sz="1600" dirty="0" smtClean="0"/>
          </a:p>
          <a:p>
            <a:endParaRPr lang="ru-RU" sz="1600" dirty="0" smtClean="0">
              <a:solidFill>
                <a:srgbClr val="57111C"/>
              </a:solidFill>
              <a:latin typeface="Akrobat" charset="-52"/>
            </a:endParaRP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p:cNvPicPr>
            <a:picLocks noGrp="1"/>
          </p:cNvPicPr>
          <p:nvPr>
            <p:ph idx="1"/>
          </p:nvPr>
        </p:nvPicPr>
        <p:blipFill>
          <a:blip r:embed="rId2"/>
          <a:srcRect l="23540" t="34293" r="39821" b="18467"/>
          <a:stretch>
            <a:fillRect/>
          </a:stretch>
        </p:blipFill>
        <p:spPr>
          <a:xfrm>
            <a:off x="941695" y="286603"/>
            <a:ext cx="4776717" cy="3657600"/>
          </a:xfrm>
          <a:prstGeom prst="rect">
            <a:avLst/>
          </a:prstGeom>
        </p:spPr>
      </p:pic>
      <p:pic>
        <p:nvPicPr>
          <p:cNvPr id="5" name="Содержимое 3"/>
          <p:cNvPicPr>
            <a:picLocks/>
          </p:cNvPicPr>
          <p:nvPr/>
        </p:nvPicPr>
        <p:blipFill>
          <a:blip r:embed="rId3"/>
          <a:srcRect l="7759" t="6894" r="21932" b="22736"/>
          <a:stretch>
            <a:fillRect/>
          </a:stretch>
        </p:blipFill>
        <p:spPr>
          <a:xfrm>
            <a:off x="6763870" y="3939989"/>
            <a:ext cx="5997388" cy="3374810"/>
          </a:xfrm>
          <a:prstGeom prst="rect">
            <a:avLst/>
          </a:prstGeom>
        </p:spPr>
      </p:pic>
      <p:pic>
        <p:nvPicPr>
          <p:cNvPr id="6" name="Содержимое 3"/>
          <p:cNvPicPr>
            <a:picLocks noGrp="1"/>
          </p:cNvPicPr>
          <p:nvPr>
            <p:ph idx="1"/>
          </p:nvPr>
        </p:nvPicPr>
        <p:blipFill>
          <a:blip r:embed="rId4"/>
          <a:srcRect l="14260" t="5267" r="14702" b="22167"/>
          <a:stretch>
            <a:fillRect/>
          </a:stretch>
        </p:blipFill>
        <p:spPr>
          <a:xfrm>
            <a:off x="6728347" y="232012"/>
            <a:ext cx="6059606" cy="3480179"/>
          </a:xfrm>
          <a:prstGeom prst="rect">
            <a:avLst/>
          </a:prstGeom>
        </p:spPr>
      </p:pic>
      <p:pic>
        <p:nvPicPr>
          <p:cNvPr id="1026" name="Picture 2" descr="C:\Users\User\Desktop\Новая папка\плашет.jpg"/>
          <p:cNvPicPr>
            <a:picLocks noChangeAspect="1" noChangeArrowheads="1"/>
          </p:cNvPicPr>
          <p:nvPr/>
        </p:nvPicPr>
        <p:blipFill>
          <a:blip r:embed="rId5" cstate="print"/>
          <a:srcRect/>
          <a:stretch>
            <a:fillRect/>
          </a:stretch>
        </p:blipFill>
        <p:spPr bwMode="auto">
          <a:xfrm>
            <a:off x="1061540" y="3980959"/>
            <a:ext cx="4545883" cy="34094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523220"/>
          </a:xfrm>
          <a:prstGeom prst="rect">
            <a:avLst/>
          </a:prstGeom>
        </p:spPr>
        <p:txBody>
          <a:bodyPr wrap="square">
            <a:spAutoFit/>
          </a:bodyPr>
          <a:lstStyle/>
          <a:p>
            <a:pPr algn="ctr"/>
            <a:r>
              <a:rPr lang="ru-RU" sz="2800" b="1" i="0" dirty="0" smtClean="0">
                <a:solidFill>
                  <a:srgbClr val="57111C"/>
                </a:solidFill>
                <a:effectLst/>
                <a:latin typeface="Akrobat Black" panose="00000A00000000000000" pitchFamily="2" charset="-52"/>
              </a:rPr>
              <a:t>АКТУАЛЬНОСТЬ</a:t>
            </a:r>
            <a:endParaRPr lang="ru-RU" sz="2800" b="1" i="0" dirty="0">
              <a:solidFill>
                <a:srgbClr val="57111C"/>
              </a:solidFill>
              <a:effectLst/>
              <a:latin typeface="Akrobat Black" panose="00000A00000000000000" pitchFamily="2" charset="-52"/>
            </a:endParaRPr>
          </a:p>
        </p:txBody>
      </p:sp>
      <p:sp>
        <p:nvSpPr>
          <p:cNvPr id="9" name="Прямоугольник 8"/>
          <p:cNvSpPr/>
          <p:nvPr/>
        </p:nvSpPr>
        <p:spPr>
          <a:xfrm>
            <a:off x="1513277" y="1778670"/>
            <a:ext cx="10403697" cy="5262979"/>
          </a:xfrm>
          <a:prstGeom prst="rect">
            <a:avLst/>
          </a:prstGeom>
        </p:spPr>
        <p:txBody>
          <a:bodyPr wrap="square">
            <a:spAutoFit/>
          </a:bodyPr>
          <a:lstStyle/>
          <a:p>
            <a:endParaRPr lang="ru-RU" sz="1600" dirty="0" smtClean="0">
              <a:solidFill>
                <a:srgbClr val="57111C"/>
              </a:solidFill>
              <a:latin typeface="Akrobat" charset="-52"/>
            </a:endParaRPr>
          </a:p>
          <a:p>
            <a:pPr indent="457200"/>
            <a:r>
              <a:rPr lang="ru-RU" sz="1600" dirty="0" smtClean="0">
                <a:solidFill>
                  <a:srgbClr val="57111C"/>
                </a:solidFill>
                <a:latin typeface="Akrobat" charset="-52"/>
              </a:rPr>
              <a:t>В соответствии с ФГОС дошкольного образования и с требованиями к результатам освоения основой образовательной программы, представленных в виде целевых ориентиров на этапе завершения уровня дошкольного образования: одним из ориентиров является любознательность.</a:t>
            </a:r>
          </a:p>
          <a:p>
            <a:pPr indent="457200"/>
            <a:r>
              <a:rPr lang="ru-RU" sz="1600" dirty="0" smtClean="0">
                <a:solidFill>
                  <a:srgbClr val="57111C"/>
                </a:solidFill>
                <a:latin typeface="Akrobat" charset="-52"/>
              </a:rPr>
              <a:t>Сейчас почти во всех образовательных учреждениях есть приборы компьютеры, </a:t>
            </a:r>
            <a:r>
              <a:rPr lang="ru-RU" sz="1600" dirty="0" err="1" smtClean="0">
                <a:solidFill>
                  <a:srgbClr val="57111C"/>
                </a:solidFill>
                <a:latin typeface="Akrobat" charset="-52"/>
              </a:rPr>
              <a:t>мультимедийные</a:t>
            </a:r>
            <a:r>
              <a:rPr lang="ru-RU" sz="1600" dirty="0" smtClean="0">
                <a:solidFill>
                  <a:srgbClr val="57111C"/>
                </a:solidFill>
                <a:latin typeface="Akrobat" charset="-52"/>
              </a:rPr>
              <a:t> проекторы, звуковоспроизводящие технические устройства, цифровые микроскопы, которые дают возможность найти ответы на многие детские вопросы</a:t>
            </a:r>
            <a:r>
              <a:rPr lang="ru-RU" sz="1600" dirty="0" smtClean="0">
                <a:solidFill>
                  <a:srgbClr val="57111C"/>
                </a:solidFill>
              </a:rPr>
              <a:t>. </a:t>
            </a:r>
          </a:p>
          <a:p>
            <a:pPr indent="457200"/>
            <a:r>
              <a:rPr lang="ru-RU" sz="1600" dirty="0" smtClean="0">
                <a:solidFill>
                  <a:srgbClr val="57111C"/>
                </a:solidFill>
                <a:latin typeface="Akrobat" charset="-52"/>
              </a:rPr>
              <a:t>Цифровой микроскоп можно использовать в образовательном процессе и в дополнительном образовании, для углубленного изучения живой и неживой природы, а также развития таких важных качеств, как усидчивость, ответственность, наблюдательность, аккуратность, внимательность и бережное отношение к природе и животному миру.</a:t>
            </a:r>
          </a:p>
          <a:p>
            <a:pPr indent="457200"/>
            <a:r>
              <a:rPr lang="ru-RU" sz="1600" dirty="0" smtClean="0">
                <a:solidFill>
                  <a:srgbClr val="57111C"/>
                </a:solidFill>
                <a:latin typeface="Akrobat" charset="-52"/>
              </a:rPr>
              <a:t> А главное достоинство микроскопа состоит в том, что даже наличие одного прибора на столе у педагога, даёт возможность вывода изображения на экран. Это превращает любое занятие в увлекательный процесс, игру, возможность побыть учеными, микробиологами. </a:t>
            </a:r>
          </a:p>
          <a:p>
            <a:pPr indent="457200"/>
            <a:r>
              <a:rPr lang="ru-RU" sz="1600" dirty="0" smtClean="0">
                <a:solidFill>
                  <a:srgbClr val="57111C"/>
                </a:solidFill>
                <a:latin typeface="Akrobat" charset="-52"/>
              </a:rPr>
              <a:t>Достоинств у цифрового микроскопа много, но и без недостатков не обошлось: в первую очередь это   отсутствие методического обеспечения, отзывов и информации о работе цифровых микроскопов очень мало, даже на сайтах магазинов, рекламирующих их, что затрудняет в выборе микроскопа. Ставит препятствие перед педагогом. Все эти противоречия обусловливают актуальность проведения данного мастер-класса.</a:t>
            </a:r>
          </a:p>
          <a:p>
            <a:endParaRPr lang="ru-RU" sz="1600" dirty="0" smtClean="0"/>
          </a:p>
          <a:p>
            <a:endParaRPr lang="ru-RU" sz="1600" dirty="0" smtClean="0">
              <a:solidFill>
                <a:srgbClr val="57111C"/>
              </a:solidFill>
              <a:latin typeface="Akrobat" charset="-52"/>
            </a:endParaRP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523220"/>
          </a:xfrm>
          <a:prstGeom prst="rect">
            <a:avLst/>
          </a:prstGeom>
        </p:spPr>
        <p:txBody>
          <a:bodyPr wrap="square">
            <a:spAutoFit/>
          </a:bodyPr>
          <a:lstStyle/>
          <a:p>
            <a:pPr algn="ctr"/>
            <a:r>
              <a:rPr lang="ru-RU" sz="2800" b="1" i="0" dirty="0" smtClean="0">
                <a:solidFill>
                  <a:srgbClr val="57111C"/>
                </a:solidFill>
                <a:effectLst/>
                <a:latin typeface="Akrobat Black" panose="00000A00000000000000" pitchFamily="2" charset="-52"/>
              </a:rPr>
              <a:t>ЦЕЛЬ И ЗАДАЧИ</a:t>
            </a:r>
            <a:endParaRPr lang="ru-RU" sz="2800" b="1" i="0" dirty="0">
              <a:solidFill>
                <a:srgbClr val="57111C"/>
              </a:solidFill>
              <a:effectLst/>
              <a:latin typeface="Akrobat Black" panose="00000A00000000000000" pitchFamily="2" charset="-52"/>
            </a:endParaRPr>
          </a:p>
        </p:txBody>
      </p:sp>
      <p:sp>
        <p:nvSpPr>
          <p:cNvPr id="9" name="Прямоугольник 8"/>
          <p:cNvSpPr/>
          <p:nvPr/>
        </p:nvSpPr>
        <p:spPr>
          <a:xfrm>
            <a:off x="1513277" y="1778670"/>
            <a:ext cx="10403697" cy="3046988"/>
          </a:xfrm>
          <a:prstGeom prst="rect">
            <a:avLst/>
          </a:prstGeom>
        </p:spPr>
        <p:txBody>
          <a:bodyPr wrap="square">
            <a:spAutoFit/>
          </a:bodyPr>
          <a:lstStyle/>
          <a:p>
            <a:r>
              <a:rPr lang="ru-RU" sz="1600" b="1" dirty="0" smtClean="0">
                <a:solidFill>
                  <a:srgbClr val="57111C"/>
                </a:solidFill>
                <a:latin typeface="Akrobat" charset="-52"/>
              </a:rPr>
              <a:t>Цель:</a:t>
            </a:r>
            <a:r>
              <a:rPr lang="ru-RU" sz="1600" dirty="0" smtClean="0">
                <a:solidFill>
                  <a:srgbClr val="57111C"/>
                </a:solidFill>
                <a:latin typeface="Akrobat" charset="-52"/>
              </a:rPr>
              <a:t> Формирование практических навыков использования цифрового микроскопа в работе с детьми старшего дошкольного возраста для развития познавательной активности и любознательности дошкольников.</a:t>
            </a:r>
          </a:p>
          <a:p>
            <a:r>
              <a:rPr lang="ru-RU" sz="1600" b="1" dirty="0" smtClean="0">
                <a:solidFill>
                  <a:srgbClr val="57111C"/>
                </a:solidFill>
                <a:latin typeface="Akrobat" charset="-52"/>
              </a:rPr>
              <a:t>Задачи:</a:t>
            </a:r>
            <a:endParaRPr lang="ru-RU" sz="1600" dirty="0" smtClean="0">
              <a:solidFill>
                <a:srgbClr val="57111C"/>
              </a:solidFill>
              <a:latin typeface="Akrobat" charset="-52"/>
            </a:endParaRPr>
          </a:p>
          <a:p>
            <a:r>
              <a:rPr lang="ru-RU" sz="1600" dirty="0" smtClean="0">
                <a:solidFill>
                  <a:srgbClr val="57111C"/>
                </a:solidFill>
                <a:latin typeface="Akrobat" charset="-52"/>
              </a:rPr>
              <a:t>-познакомить с основными возможностями цифрового микроскопа; </a:t>
            </a:r>
          </a:p>
          <a:p>
            <a:r>
              <a:rPr lang="ru-RU" sz="1600" dirty="0" smtClean="0">
                <a:solidFill>
                  <a:srgbClr val="57111C"/>
                </a:solidFill>
                <a:latin typeface="Akrobat" charset="-52"/>
              </a:rPr>
              <a:t>-познакомить с устройством микроскопа;</a:t>
            </a:r>
          </a:p>
          <a:p>
            <a:r>
              <a:rPr lang="ru-RU" sz="1600" dirty="0" smtClean="0">
                <a:solidFill>
                  <a:srgbClr val="57111C"/>
                </a:solidFill>
                <a:latin typeface="Akrobat" charset="-52"/>
              </a:rPr>
              <a:t>-рассмотреть возможности использования цифрового микроскопа в ДОУ для развития познавательной активности детей дошкольного возраста в образовательном процессе и в дополнительном образовании.</a:t>
            </a:r>
          </a:p>
          <a:p>
            <a:pPr>
              <a:buFontTx/>
              <a:buChar char="-"/>
            </a:pPr>
            <a:r>
              <a:rPr lang="ru-RU" sz="1600" dirty="0" smtClean="0">
                <a:solidFill>
                  <a:srgbClr val="57111C"/>
                </a:solidFill>
                <a:latin typeface="Akrobat" charset="-52"/>
              </a:rPr>
              <a:t>учить подготавливать необходимое оборудование и препараты для рассматривания.</a:t>
            </a:r>
          </a:p>
          <a:p>
            <a:r>
              <a:rPr lang="ru-RU" sz="1600" b="1" dirty="0" smtClean="0">
                <a:solidFill>
                  <a:srgbClr val="57111C"/>
                </a:solidFill>
                <a:latin typeface="Akrobat" charset="-52"/>
              </a:rPr>
              <a:t>Продолжительность мастер-класса</a:t>
            </a:r>
            <a:r>
              <a:rPr lang="ru-RU" sz="1600" dirty="0" smtClean="0">
                <a:solidFill>
                  <a:srgbClr val="57111C"/>
                </a:solidFill>
                <a:latin typeface="Akrobat" charset="-52"/>
              </a:rPr>
              <a:t>: 20 минут. </a:t>
            </a:r>
          </a:p>
          <a:p>
            <a:r>
              <a:rPr lang="ru-RU" sz="1600" b="1" dirty="0" smtClean="0">
                <a:solidFill>
                  <a:srgbClr val="57111C"/>
                </a:solidFill>
                <a:latin typeface="Akrobat" charset="-52"/>
              </a:rPr>
              <a:t>Количество участников:</a:t>
            </a:r>
            <a:r>
              <a:rPr lang="ru-RU" sz="1600" dirty="0" smtClean="0">
                <a:solidFill>
                  <a:srgbClr val="57111C"/>
                </a:solidFill>
                <a:latin typeface="Akrobat" charset="-52"/>
              </a:rPr>
              <a:t> от 5 до 12 человек.</a:t>
            </a: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523220"/>
          </a:xfrm>
          <a:prstGeom prst="rect">
            <a:avLst/>
          </a:prstGeom>
        </p:spPr>
        <p:txBody>
          <a:bodyPr wrap="square">
            <a:spAutoFit/>
          </a:bodyPr>
          <a:lstStyle/>
          <a:p>
            <a:pPr algn="ctr"/>
            <a:r>
              <a:rPr lang="ru-RU" sz="2800" b="1" dirty="0" smtClean="0">
                <a:solidFill>
                  <a:srgbClr val="57111C"/>
                </a:solidFill>
                <a:latin typeface="Akrobat Black" panose="00000A00000000000000" pitchFamily="2" charset="-52"/>
              </a:rPr>
              <a:t>Знакомство с оборудованием</a:t>
            </a:r>
            <a:endParaRPr lang="ru-RU" sz="2800" b="1" i="0" dirty="0">
              <a:solidFill>
                <a:srgbClr val="57111C"/>
              </a:solidFill>
              <a:effectLst/>
              <a:latin typeface="Akrobat Black" panose="00000A00000000000000" pitchFamily="2" charset="-52"/>
            </a:endParaRPr>
          </a:p>
        </p:txBody>
      </p:sp>
      <p:sp>
        <p:nvSpPr>
          <p:cNvPr id="9" name="Прямоугольник 8"/>
          <p:cNvSpPr/>
          <p:nvPr/>
        </p:nvSpPr>
        <p:spPr>
          <a:xfrm>
            <a:off x="1513277" y="1778670"/>
            <a:ext cx="10403697" cy="4031873"/>
          </a:xfrm>
          <a:prstGeom prst="rect">
            <a:avLst/>
          </a:prstGeom>
        </p:spPr>
        <p:txBody>
          <a:bodyPr wrap="square">
            <a:spAutoFit/>
          </a:bodyPr>
          <a:lstStyle/>
          <a:p>
            <a:r>
              <a:rPr lang="ru-RU" sz="1600" b="1" dirty="0" smtClean="0">
                <a:solidFill>
                  <a:srgbClr val="57111C"/>
                </a:solidFill>
                <a:latin typeface="Akrobat" charset="-52"/>
              </a:rPr>
              <a:t>        </a:t>
            </a:r>
            <a:r>
              <a:rPr lang="ru-RU" sz="1600" dirty="0" smtClean="0">
                <a:solidFill>
                  <a:srgbClr val="57111C"/>
                </a:solidFill>
                <a:latin typeface="Akrobat" charset="-52"/>
              </a:rPr>
              <a:t>А сейчас я вас познакомлю с устройством цифрового микроскопа.</a:t>
            </a:r>
          </a:p>
          <a:p>
            <a:r>
              <a:rPr lang="ru-RU" sz="1600" dirty="0" smtClean="0">
                <a:solidFill>
                  <a:srgbClr val="57111C"/>
                </a:solidFill>
                <a:latin typeface="Akrobat" charset="-52"/>
              </a:rPr>
              <a:t>- Эта часть микроскопа называется - </a:t>
            </a:r>
            <a:r>
              <a:rPr lang="ru-RU" sz="1600" b="1" dirty="0" smtClean="0">
                <a:solidFill>
                  <a:srgbClr val="57111C"/>
                </a:solidFill>
                <a:latin typeface="Akrobat" charset="-52"/>
              </a:rPr>
              <a:t>штатив</a:t>
            </a:r>
            <a:r>
              <a:rPr lang="ru-RU" sz="1600" dirty="0" smtClean="0">
                <a:solidFill>
                  <a:srgbClr val="57111C"/>
                </a:solidFill>
                <a:latin typeface="Akrobat" charset="-52"/>
              </a:rPr>
              <a:t>! Именно к нему прикрепляют  все остальные части микроскопа. </a:t>
            </a:r>
          </a:p>
          <a:p>
            <a:r>
              <a:rPr lang="ru-RU" sz="1600" dirty="0" smtClean="0">
                <a:solidFill>
                  <a:srgbClr val="57111C"/>
                </a:solidFill>
                <a:latin typeface="Akrobat" charset="-52"/>
              </a:rPr>
              <a:t>- Посмотрите, эта часть микроскопа называется </a:t>
            </a:r>
            <a:r>
              <a:rPr lang="ru-RU" sz="1600" b="1" dirty="0" smtClean="0">
                <a:solidFill>
                  <a:srgbClr val="57111C"/>
                </a:solidFill>
                <a:latin typeface="Akrobat" charset="-52"/>
              </a:rPr>
              <a:t>тубус</a:t>
            </a:r>
            <a:r>
              <a:rPr lang="ru-RU" sz="1600" dirty="0" smtClean="0">
                <a:solidFill>
                  <a:srgbClr val="57111C"/>
                </a:solidFill>
                <a:latin typeface="Akrobat" charset="-52"/>
              </a:rPr>
              <a:t>! На что он  похож? Верно, на трубку! Тубус - это полая, то есть пустая трубка, это тоннель, который помогает окуляру и  объективу дружить! Мы с вами тоже можем его показать! (сделать из обоих  ладоней трубки, и соединить их под углом - получился окуляр и тубус)</a:t>
            </a:r>
          </a:p>
          <a:p>
            <a:r>
              <a:rPr lang="ru-RU" sz="1600" dirty="0" smtClean="0">
                <a:solidFill>
                  <a:srgbClr val="57111C"/>
                </a:solidFill>
                <a:latin typeface="Akrobat" charset="-52"/>
              </a:rPr>
              <a:t>- </a:t>
            </a:r>
            <a:r>
              <a:rPr lang="ru-RU" sz="1600" b="1" dirty="0" smtClean="0">
                <a:solidFill>
                  <a:srgbClr val="57111C"/>
                </a:solidFill>
                <a:latin typeface="Akrobat" charset="-52"/>
              </a:rPr>
              <a:t>Объектив </a:t>
            </a:r>
            <a:r>
              <a:rPr lang="ru-RU" sz="1600" dirty="0" smtClean="0">
                <a:solidFill>
                  <a:srgbClr val="57111C"/>
                </a:solidFill>
                <a:latin typeface="Akrobat" charset="-52"/>
              </a:rPr>
              <a:t>самая важная часть микроскопа! Потому что в нем спрятана  одна маленькая, но важная деталь линза! </a:t>
            </a:r>
          </a:p>
          <a:p>
            <a:r>
              <a:rPr lang="ru-RU" sz="1600" dirty="0" smtClean="0">
                <a:solidFill>
                  <a:srgbClr val="57111C"/>
                </a:solidFill>
                <a:latin typeface="Akrobat" charset="-52"/>
              </a:rPr>
              <a:t>- </a:t>
            </a:r>
            <a:r>
              <a:rPr lang="ru-RU" sz="1600" b="1" dirty="0" smtClean="0">
                <a:solidFill>
                  <a:srgbClr val="57111C"/>
                </a:solidFill>
                <a:latin typeface="Akrobat" charset="-52"/>
              </a:rPr>
              <a:t>Светодиоды</a:t>
            </a:r>
            <a:r>
              <a:rPr lang="ru-RU" sz="1600" dirty="0" smtClean="0">
                <a:solidFill>
                  <a:srgbClr val="57111C"/>
                </a:solidFill>
                <a:latin typeface="Akrobat" charset="-52"/>
              </a:rPr>
              <a:t> - это маленькие лампочки, которое используют для  освещения рассматриваемого предмета. Можно эти лампочки сделать яркими  или тусклыми, а можно и отключить. Для этого есть специальное колесико  регулировки. </a:t>
            </a:r>
          </a:p>
          <a:p>
            <a:r>
              <a:rPr lang="ru-RU" sz="1600" dirty="0" smtClean="0">
                <a:solidFill>
                  <a:srgbClr val="57111C"/>
                </a:solidFill>
                <a:latin typeface="Akrobat" charset="-52"/>
              </a:rPr>
              <a:t>- Посмотрите на тубус. На его спинке спряталась еще одна важная часть  микроскопа - </a:t>
            </a:r>
            <a:r>
              <a:rPr lang="ru-RU" sz="1600" b="1" dirty="0" err="1" smtClean="0">
                <a:solidFill>
                  <a:srgbClr val="57111C"/>
                </a:solidFill>
                <a:latin typeface="Akrobat" charset="-52"/>
              </a:rPr>
              <a:t>фокусировочный</a:t>
            </a:r>
            <a:r>
              <a:rPr lang="ru-RU" sz="1600" b="1" dirty="0" smtClean="0">
                <a:solidFill>
                  <a:srgbClr val="57111C"/>
                </a:solidFill>
                <a:latin typeface="Akrobat" charset="-52"/>
              </a:rPr>
              <a:t> механизм</a:t>
            </a:r>
            <a:r>
              <a:rPr lang="ru-RU" sz="1600" dirty="0" smtClean="0">
                <a:solidFill>
                  <a:srgbClr val="57111C"/>
                </a:solidFill>
                <a:latin typeface="Akrobat" charset="-52"/>
              </a:rPr>
              <a:t>! -  фокусник! Этот механизм и в правду умеет показывать фокусы! Посмотришь  на капельку, а ее совсем не видно. Вот тогда и приходит на помощь фокусник! Нужно только немного покрутить колесико, и капелька станет видна! </a:t>
            </a:r>
          </a:p>
          <a:p>
            <a:r>
              <a:rPr lang="ru-RU" sz="1600" dirty="0" smtClean="0">
                <a:solidFill>
                  <a:srgbClr val="57111C"/>
                </a:solidFill>
                <a:latin typeface="Akrobat" charset="-52"/>
              </a:rPr>
              <a:t>- </a:t>
            </a:r>
            <a:r>
              <a:rPr lang="ru-RU" sz="1600" b="1" dirty="0" smtClean="0">
                <a:solidFill>
                  <a:srgbClr val="57111C"/>
                </a:solidFill>
                <a:latin typeface="Akrobat" charset="-52"/>
              </a:rPr>
              <a:t>Кнопка для фотографий</a:t>
            </a:r>
            <a:r>
              <a:rPr lang="ru-RU" sz="1600" dirty="0" smtClean="0">
                <a:solidFill>
                  <a:srgbClr val="57111C"/>
                </a:solidFill>
                <a:latin typeface="Akrobat" charset="-52"/>
              </a:rPr>
              <a:t> - при ее нажатии можно сфотографировать  любой предмет, который рассматриваем.</a:t>
            </a: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523220"/>
          </a:xfrm>
          <a:prstGeom prst="rect">
            <a:avLst/>
          </a:prstGeom>
        </p:spPr>
        <p:txBody>
          <a:bodyPr wrap="square">
            <a:spAutoFit/>
          </a:bodyPr>
          <a:lstStyle/>
          <a:p>
            <a:pPr algn="ctr"/>
            <a:r>
              <a:rPr lang="ru-RU" sz="2800" b="1" dirty="0" smtClean="0">
                <a:solidFill>
                  <a:srgbClr val="57111C"/>
                </a:solidFill>
                <a:latin typeface="Akrobat Black" panose="00000A00000000000000" pitchFamily="2" charset="-52"/>
              </a:rPr>
              <a:t>ЭТАПЫ РАБОТЫ С ЦИФРОВЫМ МИКРОСКОПОМ</a:t>
            </a:r>
            <a:endParaRPr lang="ru-RU" sz="2800" b="1" i="0" dirty="0">
              <a:solidFill>
                <a:srgbClr val="57111C"/>
              </a:solidFill>
              <a:effectLst/>
              <a:latin typeface="Akrobat Black" panose="00000A00000000000000" pitchFamily="2" charset="-52"/>
            </a:endParaRPr>
          </a:p>
        </p:txBody>
      </p:sp>
      <p:sp>
        <p:nvSpPr>
          <p:cNvPr id="9" name="Прямоугольник 8"/>
          <p:cNvSpPr/>
          <p:nvPr/>
        </p:nvSpPr>
        <p:spPr>
          <a:xfrm>
            <a:off x="1513277" y="1778670"/>
            <a:ext cx="10403697" cy="3785652"/>
          </a:xfrm>
          <a:prstGeom prst="rect">
            <a:avLst/>
          </a:prstGeom>
        </p:spPr>
        <p:txBody>
          <a:bodyPr wrap="square">
            <a:spAutoFit/>
          </a:bodyPr>
          <a:lstStyle/>
          <a:p>
            <a:r>
              <a:rPr lang="ru-RU" sz="1600" b="1" dirty="0" smtClean="0"/>
              <a:t>   </a:t>
            </a:r>
            <a:endParaRPr lang="ru-RU" sz="1600" dirty="0" smtClean="0"/>
          </a:p>
          <a:p>
            <a:r>
              <a:rPr lang="ru-RU" sz="1600" dirty="0" smtClean="0">
                <a:solidFill>
                  <a:srgbClr val="57111C"/>
                </a:solidFill>
                <a:latin typeface="Akrobat" charset="-52"/>
              </a:rPr>
              <a:t>1. На рабочем столе  нажать значок программы, которая установлена с диска. </a:t>
            </a:r>
          </a:p>
          <a:p>
            <a:r>
              <a:rPr lang="ru-RU" sz="1600" dirty="0" smtClean="0">
                <a:solidFill>
                  <a:srgbClr val="57111C"/>
                </a:solidFill>
                <a:latin typeface="Akrobat" charset="-52"/>
              </a:rPr>
              <a:t>2. Переключить в полноэкранный режим.</a:t>
            </a:r>
          </a:p>
          <a:p>
            <a:r>
              <a:rPr lang="ru-RU" sz="1600" dirty="0" smtClean="0">
                <a:solidFill>
                  <a:srgbClr val="57111C"/>
                </a:solidFill>
                <a:latin typeface="Akrobat" charset="-52"/>
              </a:rPr>
              <a:t>3. Вверху на вкладке найти значок USB.</a:t>
            </a:r>
          </a:p>
          <a:p>
            <a:r>
              <a:rPr lang="ru-RU" sz="1600" dirty="0" smtClean="0">
                <a:solidFill>
                  <a:srgbClr val="57111C"/>
                </a:solidFill>
                <a:latin typeface="Akrobat" charset="-52"/>
              </a:rPr>
              <a:t>4.Возьмите микроскоп, подключите в USB-разъем на компьютере, снимите защитное стекло с объектива, установите в штатив.</a:t>
            </a:r>
          </a:p>
          <a:p>
            <a:r>
              <a:rPr lang="ru-RU" sz="1600" dirty="0" smtClean="0">
                <a:solidFill>
                  <a:srgbClr val="57111C"/>
                </a:solidFill>
                <a:latin typeface="Akrobat" charset="-52"/>
              </a:rPr>
              <a:t>5. Рассмотрите предложенные предметы. </a:t>
            </a:r>
          </a:p>
          <a:p>
            <a:r>
              <a:rPr lang="ru-RU" sz="1600" dirty="0" smtClean="0">
                <a:solidFill>
                  <a:srgbClr val="57111C"/>
                </a:solidFill>
                <a:latin typeface="Akrobat" charset="-52"/>
              </a:rPr>
              <a:t>6. ВАЖНО: когда наведете микроскоп на рассматриваемый предмет,  подождите несколько секунд, это необходимо для настройки камеры  микроскопа. </a:t>
            </a:r>
          </a:p>
          <a:p>
            <a:r>
              <a:rPr lang="ru-RU" sz="1600" dirty="0" smtClean="0">
                <a:solidFill>
                  <a:srgbClr val="57111C"/>
                </a:solidFill>
                <a:latin typeface="Akrobat" charset="-52"/>
              </a:rPr>
              <a:t>7. Для лучшей картинки используйте шкалу фокусирования и регулятор  яркости светодиодов. </a:t>
            </a:r>
          </a:p>
          <a:p>
            <a:r>
              <a:rPr lang="ru-RU" sz="1600" dirty="0" smtClean="0">
                <a:solidFill>
                  <a:srgbClr val="57111C"/>
                </a:solidFill>
                <a:latin typeface="Akrobat" charset="-52"/>
              </a:rPr>
              <a:t>8. Для создания фотографии нажать на тубусе микроскопа кнопку. </a:t>
            </a:r>
          </a:p>
          <a:p>
            <a:r>
              <a:rPr lang="ru-RU" sz="1600" dirty="0" smtClean="0">
                <a:solidFill>
                  <a:srgbClr val="57111C"/>
                </a:solidFill>
                <a:latin typeface="Akrobat" charset="-52"/>
              </a:rPr>
              <a:t>После того как дети запомнят устройство микроскопа, расскажите о правилах безопасности при работе с ним. </a:t>
            </a: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954107"/>
          </a:xfrm>
          <a:prstGeom prst="rect">
            <a:avLst/>
          </a:prstGeom>
        </p:spPr>
        <p:txBody>
          <a:bodyPr wrap="square">
            <a:spAutoFit/>
          </a:bodyPr>
          <a:lstStyle/>
          <a:p>
            <a:pPr algn="ctr"/>
            <a:r>
              <a:rPr lang="ru-RU" sz="2800" b="1" dirty="0" smtClean="0">
                <a:solidFill>
                  <a:srgbClr val="57111C"/>
                </a:solidFill>
                <a:latin typeface="Akrobat Black" panose="00000A00000000000000" pitchFamily="2" charset="-52"/>
              </a:rPr>
              <a:t>ПРАВИЛА БЕЗОПАСНОСТИ НА ЗАНЯТИЯХ ПРИ РАБОТЕ С ЦИФРОВЫМ МИКРОСКОПОМ</a:t>
            </a:r>
            <a:endParaRPr lang="ru-RU" sz="2800" b="1" i="0" dirty="0">
              <a:solidFill>
                <a:srgbClr val="57111C"/>
              </a:solidFill>
              <a:effectLst/>
              <a:latin typeface="Akrobat Black" panose="00000A00000000000000" pitchFamily="2" charset="-52"/>
            </a:endParaRPr>
          </a:p>
        </p:txBody>
      </p:sp>
      <p:sp>
        <p:nvSpPr>
          <p:cNvPr id="9" name="Прямоугольник 8"/>
          <p:cNvSpPr/>
          <p:nvPr/>
        </p:nvSpPr>
        <p:spPr>
          <a:xfrm>
            <a:off x="1513277" y="1778670"/>
            <a:ext cx="10403697" cy="5016758"/>
          </a:xfrm>
          <a:prstGeom prst="rect">
            <a:avLst/>
          </a:prstGeom>
        </p:spPr>
        <p:txBody>
          <a:bodyPr wrap="square">
            <a:spAutoFit/>
          </a:bodyPr>
          <a:lstStyle/>
          <a:p>
            <a:pPr indent="457200"/>
            <a:r>
              <a:rPr lang="ru-RU" sz="1600" dirty="0" smtClean="0">
                <a:solidFill>
                  <a:srgbClr val="57111C"/>
                </a:solidFill>
                <a:latin typeface="Akrobat" charset="-52"/>
              </a:rPr>
              <a:t>Объясните воспитанникам правила безопасности и строго  требуйте их соблюдения. Все-таки микроскоп (даже детский) – не игрушка, а  сложный оптический прибор, поэтому нужно беречь от ударов, также не обязательно бездумно крутить все подряд винты. Замечено, что даже пятилетние дети  быстро  осваиваются с микроскопом: подбирают нужное увеличение и наводят  резкость, рассматривая все, что попадается под руку. Первое время не оставляйте детей с микроскопом один на один.  Рассматривать предметы в отраженном свете при небольшом увеличении ваши маленькие  исследователи научатся быстро.</a:t>
            </a:r>
          </a:p>
          <a:p>
            <a:pPr indent="457200"/>
            <a:r>
              <a:rPr lang="ru-RU" sz="1600" dirty="0" smtClean="0">
                <a:solidFill>
                  <a:srgbClr val="57111C"/>
                </a:solidFill>
                <a:latin typeface="Akrobat" charset="-52"/>
              </a:rPr>
              <a:t>А вот работы с предметными стеклами лучше им самим пока не доверять, а  делать это вместе. Так как предметные стекла – вещь крайне хрупкая. Неумелые пальчики могут их легко раздавить и пораниться. Сейчас уже есть и из прозрачного пластика совсем безопасные стекла.  </a:t>
            </a:r>
          </a:p>
          <a:p>
            <a:pPr indent="457200"/>
            <a:r>
              <a:rPr lang="ru-RU" sz="1600" dirty="0" smtClean="0">
                <a:solidFill>
                  <a:srgbClr val="57111C"/>
                </a:solidFill>
                <a:latin typeface="Akrobat" charset="-52"/>
              </a:rPr>
              <a:t>Для большей безопасности я придумала вот такие </a:t>
            </a:r>
            <a:r>
              <a:rPr lang="ru-RU" sz="1600" dirty="0" err="1" smtClean="0">
                <a:solidFill>
                  <a:srgbClr val="57111C"/>
                </a:solidFill>
                <a:latin typeface="Akrobat" charset="-52"/>
              </a:rPr>
              <a:t>безбликовые</a:t>
            </a:r>
            <a:r>
              <a:rPr lang="ru-RU" sz="1600" dirty="0" smtClean="0">
                <a:solidFill>
                  <a:srgbClr val="57111C"/>
                </a:solidFill>
                <a:latin typeface="Akrobat" charset="-52"/>
              </a:rPr>
              <a:t> планшеты и дети руками стекла не трогают, а переносят на маленьком круге, остальные манипуляции выполняют с помощью пипетки, пинцета и деревянной шпажки.</a:t>
            </a:r>
          </a:p>
          <a:p>
            <a:pPr indent="457200"/>
            <a:r>
              <a:rPr lang="ru-RU" sz="1600" dirty="0" smtClean="0">
                <a:solidFill>
                  <a:srgbClr val="57111C"/>
                </a:solidFill>
                <a:latin typeface="Akrobat" charset="-52"/>
              </a:rPr>
              <a:t>К основным особенностям данных микроскопов можно отнести </a:t>
            </a:r>
          </a:p>
          <a:p>
            <a:pPr indent="457200"/>
            <a:r>
              <a:rPr lang="ru-RU" sz="1600" dirty="0" smtClean="0">
                <a:solidFill>
                  <a:srgbClr val="57111C"/>
                </a:solidFill>
                <a:latin typeface="Akrobat" charset="-52"/>
              </a:rPr>
              <a:t>-Подключение к компьютеру через USB 2.0, аккумулятор не требуется; </a:t>
            </a:r>
          </a:p>
          <a:p>
            <a:pPr indent="457200"/>
            <a:r>
              <a:rPr lang="ru-RU" sz="1600" dirty="0" smtClean="0">
                <a:solidFill>
                  <a:srgbClr val="57111C"/>
                </a:solidFill>
                <a:latin typeface="Akrobat" charset="-52"/>
              </a:rPr>
              <a:t>-Плавная регулировка яркости светодиодов;  </a:t>
            </a:r>
          </a:p>
          <a:p>
            <a:pPr indent="457200"/>
            <a:r>
              <a:rPr lang="ru-RU" sz="1600" dirty="0" smtClean="0">
                <a:solidFill>
                  <a:srgbClr val="57111C"/>
                </a:solidFill>
                <a:latin typeface="Akrobat" charset="-52"/>
              </a:rPr>
              <a:t>-Фото и видео съемка объекта.</a:t>
            </a:r>
          </a:p>
          <a:p>
            <a:pPr indent="457200"/>
            <a:r>
              <a:rPr lang="ru-RU" sz="1600" dirty="0" smtClean="0">
                <a:solidFill>
                  <a:srgbClr val="57111C"/>
                </a:solidFill>
                <a:latin typeface="Akrobat" charset="-52"/>
              </a:rPr>
              <a:t>-Можно не переживать, что при рассматривании объекта ребенок может раздавить стекло или повредить линзу в объективе.</a:t>
            </a:r>
          </a:p>
          <a:p>
            <a:pPr indent="457200"/>
            <a:r>
              <a:rPr lang="ru-RU" sz="1600" dirty="0" smtClean="0">
                <a:solidFill>
                  <a:srgbClr val="57111C"/>
                </a:solidFill>
                <a:latin typeface="Akrobat" charset="-52"/>
              </a:rPr>
              <a:t>В нашем случае отметим минусы, не очень устойчивый штатив, и кнопка для фото и видео фиксации, расположенная на тубусе, что затрудняет сделать качественное фото, при нажатии иногда сдвигается изображение на экране</a:t>
            </a:r>
          </a:p>
          <a:p>
            <a:endParaRPr lang="ru-RU" sz="1600" dirty="0" smtClean="0">
              <a:solidFill>
                <a:srgbClr val="57111C"/>
              </a:solidFill>
              <a:latin typeface="Akrobat" charset="-52"/>
            </a:endParaRP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523220"/>
          </a:xfrm>
          <a:prstGeom prst="rect">
            <a:avLst/>
          </a:prstGeom>
        </p:spPr>
        <p:txBody>
          <a:bodyPr wrap="square">
            <a:spAutoFit/>
          </a:bodyPr>
          <a:lstStyle/>
          <a:p>
            <a:pPr algn="ctr"/>
            <a:r>
              <a:rPr lang="ru-RU" sz="2800" b="1" dirty="0" smtClean="0">
                <a:solidFill>
                  <a:srgbClr val="57111C"/>
                </a:solidFill>
                <a:latin typeface="Akrobat Black" panose="00000A00000000000000" pitchFamily="2" charset="-52"/>
              </a:rPr>
              <a:t>ПРИМЕРЫ ТОГО, ЧТО МОЖНО РАССМАТРИВАТЬ В МИКРОСКОП</a:t>
            </a:r>
          </a:p>
        </p:txBody>
      </p:sp>
      <p:sp>
        <p:nvSpPr>
          <p:cNvPr id="9" name="Прямоугольник 8"/>
          <p:cNvSpPr/>
          <p:nvPr/>
        </p:nvSpPr>
        <p:spPr>
          <a:xfrm>
            <a:off x="1513277" y="1778670"/>
            <a:ext cx="10403697" cy="4278094"/>
          </a:xfrm>
          <a:prstGeom prst="rect">
            <a:avLst/>
          </a:prstGeom>
        </p:spPr>
        <p:txBody>
          <a:bodyPr wrap="square">
            <a:spAutoFit/>
          </a:bodyPr>
          <a:lstStyle/>
          <a:p>
            <a:endParaRPr lang="ru-RU" sz="1600" dirty="0" smtClean="0"/>
          </a:p>
          <a:p>
            <a:pPr indent="457200"/>
            <a:r>
              <a:rPr lang="ru-RU" sz="1600" dirty="0" smtClean="0">
                <a:solidFill>
                  <a:srgbClr val="57111C"/>
                </a:solidFill>
                <a:latin typeface="Akrobat" charset="-52"/>
              </a:rPr>
              <a:t>Рассмотрите вместе с малышом листочки собранных растений. Многие из  них имеют волоски, которые очень интересно рассматривать в микроскоп.  Хорошо видно строение листа, жилки. Очень красивы лепестки цветов. Можно рассмотреть пыльцу с различных растений. Рассмотрите кожуру и мякоть всевозможных овощей и фруктов. Чем они  похожи и чем различаются? Интересно рассматривать волосы и сравнивать их по цвету и толщине. Окажется, что кошачья шерсть тоньше человеческого волоса, а папин волос  толще детских. Подсунутый под микроскоп собственный палец может произвести  настоящий фурор. Особенно впечатлит грязь под ногтями.  Не менее интересно посмотреть, из чего состоит домашняя пыль, как  выглядит бумага, вата, нитки, клочки кукольных волос и меха мягких  игрушек, рыбьи чешуйки и кости, икринки, мед, капельки молока,  кристаллики соли, сахара, лимонной кислоты, соды, льда, всевозможные  семечки и крупы, кусочки грибов, камушки и ракушки, привезенные с моря,  шишки, бумажные деньги (на них можно отыскать разные знаки, которые не  видны без увеличения). </a:t>
            </a:r>
          </a:p>
          <a:p>
            <a:pPr indent="457200"/>
            <a:r>
              <a:rPr lang="ru-RU" sz="1600" dirty="0" smtClean="0">
                <a:solidFill>
                  <a:srgbClr val="57111C"/>
                </a:solidFill>
                <a:latin typeface="Akrobat" charset="-52"/>
              </a:rPr>
              <a:t>Кроме того, с помощью этого оборудования можно  разнообразить исследовательскую деятельность и формы работы с семьей, отчет по работе кружка: воспитатель сохраняет результаты работы на компьютере в именной папке, создает презентацию, представляет родителям. </a:t>
            </a: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954107"/>
          </a:xfrm>
          <a:prstGeom prst="rect">
            <a:avLst/>
          </a:prstGeom>
        </p:spPr>
        <p:txBody>
          <a:bodyPr wrap="square">
            <a:spAutoFit/>
          </a:bodyPr>
          <a:lstStyle/>
          <a:p>
            <a:pPr algn="ctr"/>
            <a:r>
              <a:rPr lang="ru-RU" sz="2800" b="1" dirty="0" smtClean="0">
                <a:solidFill>
                  <a:srgbClr val="57111C"/>
                </a:solidFill>
                <a:latin typeface="Akrobat Black" panose="00000A00000000000000" pitchFamily="2" charset="-52"/>
              </a:rPr>
              <a:t>ПРАКТИКУМ. ПОДГОТОВКА ПРЕПАРАТА И РАССМАТРИВАНИЕ ЧЕРЕЗ МИКРОСКОП</a:t>
            </a:r>
            <a:endParaRPr lang="ru-RU" sz="2800" b="1" i="0" dirty="0">
              <a:solidFill>
                <a:srgbClr val="57111C"/>
              </a:solidFill>
              <a:effectLst/>
              <a:latin typeface="Akrobat Black" panose="00000A00000000000000" pitchFamily="2" charset="-52"/>
            </a:endParaRPr>
          </a:p>
        </p:txBody>
      </p:sp>
      <p:sp>
        <p:nvSpPr>
          <p:cNvPr id="9" name="Прямоугольник 8"/>
          <p:cNvSpPr/>
          <p:nvPr/>
        </p:nvSpPr>
        <p:spPr>
          <a:xfrm>
            <a:off x="1595164" y="2379172"/>
            <a:ext cx="10403697" cy="2800767"/>
          </a:xfrm>
          <a:prstGeom prst="rect">
            <a:avLst/>
          </a:prstGeom>
        </p:spPr>
        <p:txBody>
          <a:bodyPr wrap="square">
            <a:spAutoFit/>
          </a:bodyPr>
          <a:lstStyle/>
          <a:p>
            <a:r>
              <a:rPr lang="ru-RU" sz="1600" i="1" dirty="0" smtClean="0">
                <a:solidFill>
                  <a:srgbClr val="57111C"/>
                </a:solidFill>
                <a:latin typeface="Akrobat" charset="-52"/>
              </a:rPr>
              <a:t>(Участникам мастер-класса раздается оборудование для подготовки препарата)</a:t>
            </a:r>
            <a:endParaRPr lang="ru-RU" sz="1600" dirty="0" smtClean="0">
              <a:solidFill>
                <a:srgbClr val="57111C"/>
              </a:solidFill>
              <a:latin typeface="Akrobat" charset="-52"/>
            </a:endParaRPr>
          </a:p>
          <a:p>
            <a:r>
              <a:rPr lang="ru-RU" sz="1600" dirty="0" smtClean="0">
                <a:solidFill>
                  <a:srgbClr val="57111C"/>
                </a:solidFill>
                <a:latin typeface="Akrobat" charset="-52"/>
              </a:rPr>
              <a:t>А сейчас я, Вам, предлагаю побыть в роли «ученых-микробиологов», сделать свой препарат и продемонстрировать его на экране. (Самостоятельная работа педагогов) </a:t>
            </a:r>
          </a:p>
          <a:p>
            <a:r>
              <a:rPr lang="ru-RU" sz="1600" dirty="0" smtClean="0">
                <a:solidFill>
                  <a:srgbClr val="57111C"/>
                </a:solidFill>
                <a:latin typeface="Akrobat" charset="-52"/>
              </a:rPr>
              <a:t>Выполняем работу на </a:t>
            </a:r>
            <a:r>
              <a:rPr lang="ru-RU" sz="1600" dirty="0" err="1" smtClean="0">
                <a:solidFill>
                  <a:srgbClr val="57111C"/>
                </a:solidFill>
                <a:latin typeface="Akrobat" charset="-52"/>
              </a:rPr>
              <a:t>безбликовых</a:t>
            </a:r>
            <a:r>
              <a:rPr lang="ru-RU" sz="1600" dirty="0" smtClean="0">
                <a:solidFill>
                  <a:srgbClr val="57111C"/>
                </a:solidFill>
                <a:latin typeface="Akrobat" charset="-52"/>
              </a:rPr>
              <a:t> планшетах: капельку воды, при помощи пипетки, на предметное стекло, чтобы предмет еще увеличить, так как вода тоже вроде линзы, в данном случае. Кладем пинцетом кусочек рассматриваемого объекта, иногда накрываем покрывными стеклами, и несем рассматривать к микроскопу, двигаем препарат на кружке, чтобы увидеть изображение на экране, нажимаем кнопку для создания фотографии.</a:t>
            </a: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15513669" y="5381012"/>
            <a:ext cx="7547430" cy="2700145"/>
          </a:xfrm>
          <a:prstGeom prst="rect">
            <a:avLst/>
          </a:prstGeom>
        </p:spPr>
      </p:pic>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4112" y="-2361894"/>
            <a:ext cx="1831313" cy="970704"/>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85999" y="6071538"/>
            <a:ext cx="3337153" cy="2183474"/>
          </a:xfrm>
          <a:prstGeom prst="rect">
            <a:avLst/>
          </a:prstGeom>
        </p:spPr>
      </p:pic>
      <p:sp>
        <p:nvSpPr>
          <p:cNvPr id="8" name="Прямоугольник 7"/>
          <p:cNvSpPr/>
          <p:nvPr/>
        </p:nvSpPr>
        <p:spPr>
          <a:xfrm>
            <a:off x="2628901" y="812482"/>
            <a:ext cx="8897548" cy="523220"/>
          </a:xfrm>
          <a:prstGeom prst="rect">
            <a:avLst/>
          </a:prstGeom>
        </p:spPr>
        <p:txBody>
          <a:bodyPr wrap="square">
            <a:spAutoFit/>
          </a:bodyPr>
          <a:lstStyle/>
          <a:p>
            <a:pPr algn="ctr"/>
            <a:r>
              <a:rPr lang="ru-RU" sz="2800" b="1" dirty="0" smtClean="0">
                <a:solidFill>
                  <a:srgbClr val="57111C"/>
                </a:solidFill>
                <a:latin typeface="Akrobat Black" panose="00000A00000000000000" pitchFamily="2" charset="-52"/>
              </a:rPr>
              <a:t>ПРЕДПОЛАГАЕМЫЙ РЕЗУЛЬТАТ, ВЫВОД</a:t>
            </a:r>
            <a:endParaRPr lang="ru-RU" sz="2800" b="1" i="0" dirty="0">
              <a:solidFill>
                <a:srgbClr val="57111C"/>
              </a:solidFill>
              <a:effectLst/>
              <a:latin typeface="Akrobat Black" panose="00000A00000000000000" pitchFamily="2" charset="-52"/>
            </a:endParaRPr>
          </a:p>
        </p:txBody>
      </p:sp>
      <p:sp>
        <p:nvSpPr>
          <p:cNvPr id="9" name="Прямоугольник 8"/>
          <p:cNvSpPr/>
          <p:nvPr/>
        </p:nvSpPr>
        <p:spPr>
          <a:xfrm>
            <a:off x="1513277" y="1778670"/>
            <a:ext cx="10403697" cy="6124754"/>
          </a:xfrm>
          <a:prstGeom prst="rect">
            <a:avLst/>
          </a:prstGeom>
        </p:spPr>
        <p:txBody>
          <a:bodyPr wrap="square">
            <a:spAutoFit/>
          </a:bodyPr>
          <a:lstStyle/>
          <a:p>
            <a:endParaRPr lang="ru-RU" sz="1600" dirty="0" smtClean="0">
              <a:solidFill>
                <a:srgbClr val="57111C"/>
              </a:solidFill>
              <a:latin typeface="Akrobat" charset="-52"/>
            </a:endParaRPr>
          </a:p>
          <a:p>
            <a:r>
              <a:rPr lang="ru-RU" sz="1600" b="1" dirty="0" smtClean="0">
                <a:solidFill>
                  <a:srgbClr val="57111C"/>
                </a:solidFill>
                <a:latin typeface="Akrobat" charset="-52"/>
              </a:rPr>
              <a:t>Г</a:t>
            </a:r>
            <a:r>
              <a:rPr lang="ru-RU" sz="1600" dirty="0" smtClean="0">
                <a:solidFill>
                  <a:srgbClr val="57111C"/>
                </a:solidFill>
                <a:latin typeface="Akrobat" charset="-52"/>
              </a:rPr>
              <a:t>рамотное использование цифрового микроскопа в дошкольных учреждениях (возможность использования цифрового микроскопа в индивидуальной работе с одаренными детьми (проектная деятельность) и дополнительном образовании детей старшего дошкольного возраста). </a:t>
            </a: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r>
              <a:rPr lang="ru-RU" sz="1600" b="1" dirty="0" smtClean="0">
                <a:solidFill>
                  <a:srgbClr val="57111C"/>
                </a:solidFill>
                <a:latin typeface="Akrobat" charset="-52"/>
              </a:rPr>
              <a:t>Вывод: </a:t>
            </a:r>
            <a:r>
              <a:rPr lang="ru-RU" sz="1600" dirty="0" smtClean="0">
                <a:solidFill>
                  <a:srgbClr val="57111C"/>
                </a:solidFill>
                <a:latin typeface="Akrobat" charset="-52"/>
              </a:rPr>
              <a:t>Считаю, что цифровые микроскопы можно применять в дополнительном образовании, кружковой деятельности и иногда на занятиях с детьми дошкольного возраста.  Для дошкольников этот прибор-находка, поскольку абстрактное мышление их ещё не сформировано, это мост между реальным обычным миром и удивительным микромиром. </a:t>
            </a: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endParaRPr lang="ru-RU" sz="3600" b="1" dirty="0" smtClean="0">
              <a:solidFill>
                <a:srgbClr val="57111C"/>
              </a:solidFill>
              <a:latin typeface="Akrobat" charset="-52"/>
            </a:endParaRPr>
          </a:p>
          <a:p>
            <a:r>
              <a:rPr lang="ru-RU" sz="3600" b="1" dirty="0" smtClean="0">
                <a:solidFill>
                  <a:srgbClr val="57111C"/>
                </a:solidFill>
                <a:latin typeface="Akrobat" charset="-52"/>
              </a:rPr>
              <a:t>Благодарю за сотрудничество, творческих успехов всем!</a:t>
            </a: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endParaRPr lang="ru-RU" sz="1600" dirty="0" smtClean="0">
              <a:solidFill>
                <a:srgbClr val="57111C"/>
              </a:solidFill>
              <a:latin typeface="Akrobat" charset="-52"/>
            </a:endParaRPr>
          </a:p>
          <a:p>
            <a:pPr>
              <a:buFontTx/>
              <a:buChar char="-"/>
            </a:pPr>
            <a:endParaRPr lang="ru-RU" sz="1600" dirty="0" smtClean="0">
              <a:solidFill>
                <a:srgbClr val="57111C"/>
              </a:solidFill>
              <a:latin typeface="Akrobat" charset="-52"/>
            </a:endParaRPr>
          </a:p>
          <a:p>
            <a:pPr algn="just"/>
            <a:endParaRPr lang="ru-RU" sz="1600" dirty="0">
              <a:solidFill>
                <a:srgbClr val="57111C"/>
              </a:solidFill>
              <a:latin typeface="Akrobat" panose="00000600000000000000" pitchFamily="2" charset="-52"/>
            </a:endParaRPr>
          </a:p>
        </p:txBody>
      </p:sp>
      <p:pic>
        <p:nvPicPr>
          <p:cNvPr id="10" name="Рисунок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3881" t="25999" r="15336" b="25503"/>
          <a:stretch/>
        </p:blipFill>
        <p:spPr>
          <a:xfrm>
            <a:off x="11526449" y="23420"/>
            <a:ext cx="1714500" cy="92392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4572" y="142442"/>
            <a:ext cx="815943" cy="710363"/>
          </a:xfrm>
          <a:prstGeom prst="rect">
            <a:avLst/>
          </a:prstGeom>
        </p:spPr>
      </p:pic>
      <p:cxnSp>
        <p:nvCxnSpPr>
          <p:cNvPr id="14" name="Прямая соединительная линия 13"/>
          <p:cNvCxnSpPr/>
          <p:nvPr/>
        </p:nvCxnSpPr>
        <p:spPr>
          <a:xfrm>
            <a:off x="1378857" y="585410"/>
            <a:ext cx="10147592" cy="0"/>
          </a:xfrm>
          <a:prstGeom prst="line">
            <a:avLst/>
          </a:prstGeom>
          <a:ln w="19050">
            <a:solidFill>
              <a:srgbClr val="7C464A"/>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xmlns="" val="0"/>
              </a:ext>
            </a:extLst>
          </a:blip>
          <a:srcRect r="30965"/>
          <a:stretch/>
        </p:blipFill>
        <p:spPr>
          <a:xfrm>
            <a:off x="0" y="6304157"/>
            <a:ext cx="13439775" cy="1255518"/>
          </a:xfrm>
          <a:prstGeom prst="rect">
            <a:avLst/>
          </a:prstGeom>
        </p:spPr>
      </p:pic>
      <p:sp>
        <p:nvSpPr>
          <p:cNvPr id="17" name="Прямоугольник 16"/>
          <p:cNvSpPr/>
          <p:nvPr/>
        </p:nvSpPr>
        <p:spPr>
          <a:xfrm>
            <a:off x="1513277" y="142442"/>
            <a:ext cx="9935387" cy="307777"/>
          </a:xfrm>
          <a:prstGeom prst="rect">
            <a:avLst/>
          </a:prstGeom>
        </p:spPr>
        <p:txBody>
          <a:bodyPr wrap="square">
            <a:spAutoFit/>
          </a:bodyPr>
          <a:lstStyle/>
          <a:p>
            <a:pPr algn="ctr"/>
            <a:r>
              <a:rPr lang="en-US" sz="1400" b="1" dirty="0" smtClean="0">
                <a:solidFill>
                  <a:srgbClr val="57111C"/>
                </a:solidFill>
                <a:latin typeface="Akrobat Black" panose="00000A00000000000000" pitchFamily="2" charset="-52"/>
              </a:rPr>
              <a:t>IV </a:t>
            </a:r>
            <a:r>
              <a:rPr lang="ru-RU" sz="1400" b="1" dirty="0" smtClean="0">
                <a:solidFill>
                  <a:srgbClr val="57111C"/>
                </a:solidFill>
                <a:latin typeface="Akrobat Black" panose="00000A00000000000000" pitchFamily="2" charset="-52"/>
              </a:rPr>
              <a:t>НАУЧНО-МЕТОДИЧЕСКАЯ ДЕКАДА «АКТУАЛЬНЫЕ ВОПРОСЫ НАУКИ И ПРАКТИКИ В ОБРАЗОВАТЕЛЬНОМ ПРОСТРАНСТВЕ РЕГИОНА»</a:t>
            </a:r>
            <a:endParaRPr lang="ru-RU" sz="1400" b="1" dirty="0">
              <a:solidFill>
                <a:srgbClr val="57111C"/>
              </a:solidFill>
              <a:latin typeface="Akrobat Black" panose="00000A00000000000000" pitchFamily="2" charset="-52"/>
            </a:endParaRPr>
          </a:p>
        </p:txBody>
      </p:sp>
    </p:spTree>
    <p:extLst>
      <p:ext uri="{BB962C8B-B14F-4D97-AF65-F5344CB8AC3E}">
        <p14:creationId xmlns:p14="http://schemas.microsoft.com/office/powerpoint/2010/main" xmlns="" val="2151011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1587</Words>
  <Application>Microsoft Office PowerPoint</Application>
  <PresentationFormat>Произвольный</PresentationFormat>
  <Paragraphs>108</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Akrobat Black</vt:lpstr>
      <vt:lpstr>Calibri</vt:lpstr>
      <vt:lpstr>Akrobat</vt:lpstr>
      <vt:lpstr>Calibri Light</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USER101-5</dc:creator>
  <cp:lastModifiedBy>User</cp:lastModifiedBy>
  <cp:revision>86</cp:revision>
  <dcterms:created xsi:type="dcterms:W3CDTF">2023-04-07T08:06:44Z</dcterms:created>
  <dcterms:modified xsi:type="dcterms:W3CDTF">2023-11-06T11:41:24Z</dcterms:modified>
</cp:coreProperties>
</file>