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</p:sldIdLst>
  <p:sldSz cx="13439775" cy="7559675"/>
  <p:notesSz cx="6858000" cy="9144000"/>
  <p:embeddedFontLs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krobat Black" charset="-52"/>
      <p:bold r:id="rId29"/>
    </p:embeddedFont>
    <p:embeddedFont>
      <p:font typeface="Akrobat" charset="-52"/>
      <p:regular r:id="rId30"/>
      <p:bold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-1206" y="-61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tiff"/><Relationship Id="rId7" Type="http://schemas.openxmlformats.org/officeDocument/2006/relationships/image" Target="../media/image3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tiff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42.jpeg"/><Relationship Id="rId5" Type="http://schemas.openxmlformats.org/officeDocument/2006/relationships/image" Target="../media/image7.jpe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tiff"/><Relationship Id="rId7" Type="http://schemas.openxmlformats.org/officeDocument/2006/relationships/image" Target="../media/image4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5.tiff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1.jpeg"/><Relationship Id="rId5" Type="http://schemas.openxmlformats.org/officeDocument/2006/relationships/image" Target="../media/image7.jpeg"/><Relationship Id="rId10" Type="http://schemas.openxmlformats.org/officeDocument/2006/relationships/image" Target="../media/image50.jpeg"/><Relationship Id="rId4" Type="http://schemas.openxmlformats.org/officeDocument/2006/relationships/image" Target="../media/image6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.tiff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9.jpeg"/><Relationship Id="rId5" Type="http://schemas.openxmlformats.org/officeDocument/2006/relationships/image" Target="../media/image7.jpeg"/><Relationship Id="rId10" Type="http://schemas.openxmlformats.org/officeDocument/2006/relationships/image" Target="../media/image58.jpeg"/><Relationship Id="rId4" Type="http://schemas.openxmlformats.org/officeDocument/2006/relationships/image" Target="../media/image6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tiff"/><Relationship Id="rId7" Type="http://schemas.openxmlformats.org/officeDocument/2006/relationships/image" Target="../media/image6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.tiff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67.png"/><Relationship Id="rId5" Type="http://schemas.openxmlformats.org/officeDocument/2006/relationships/image" Target="../media/image7.jpe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tiff"/><Relationship Id="rId7" Type="http://schemas.openxmlformats.org/officeDocument/2006/relationships/image" Target="../media/image7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4.jpeg"/><Relationship Id="rId5" Type="http://schemas.openxmlformats.org/officeDocument/2006/relationships/image" Target="../media/image7.jpeg"/><Relationship Id="rId10" Type="http://schemas.openxmlformats.org/officeDocument/2006/relationships/image" Target="../media/image73.jpeg"/><Relationship Id="rId4" Type="http://schemas.openxmlformats.org/officeDocument/2006/relationships/image" Target="../media/image6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tiff"/><Relationship Id="rId7" Type="http://schemas.openxmlformats.org/officeDocument/2006/relationships/image" Target="../media/image7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9.jpeg"/><Relationship Id="rId5" Type="http://schemas.openxmlformats.org/officeDocument/2006/relationships/image" Target="../media/image7.jpeg"/><Relationship Id="rId10" Type="http://schemas.openxmlformats.org/officeDocument/2006/relationships/image" Target="../media/image78.jpeg"/><Relationship Id="rId4" Type="http://schemas.openxmlformats.org/officeDocument/2006/relationships/image" Target="../media/image6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tiff"/><Relationship Id="rId7" Type="http://schemas.openxmlformats.org/officeDocument/2006/relationships/image" Target="../media/image8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84.png"/><Relationship Id="rId5" Type="http://schemas.openxmlformats.org/officeDocument/2006/relationships/image" Target="../media/image7.jpeg"/><Relationship Id="rId10" Type="http://schemas.openxmlformats.org/officeDocument/2006/relationships/image" Target="../media/image83.png"/><Relationship Id="rId4" Type="http://schemas.openxmlformats.org/officeDocument/2006/relationships/image" Target="../media/image6.pn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5.tiff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89.jpeg"/><Relationship Id="rId5" Type="http://schemas.openxmlformats.org/officeDocument/2006/relationships/image" Target="../media/image7.jpeg"/><Relationship Id="rId10" Type="http://schemas.openxmlformats.org/officeDocument/2006/relationships/image" Target="../media/image88.jpeg"/><Relationship Id="rId4" Type="http://schemas.openxmlformats.org/officeDocument/2006/relationships/image" Target="../media/image6.pn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tif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17.jpeg"/><Relationship Id="rId5" Type="http://schemas.openxmlformats.org/officeDocument/2006/relationships/image" Target="../media/image7.jpe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tiff"/><Relationship Id="rId7" Type="http://schemas.openxmlformats.org/officeDocument/2006/relationships/image" Target="../media/image1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23.jpeg"/><Relationship Id="rId5" Type="http://schemas.openxmlformats.org/officeDocument/2006/relationships/image" Target="../media/image7.jpeg"/><Relationship Id="rId10" Type="http://schemas.openxmlformats.org/officeDocument/2006/relationships/image" Target="../media/image22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tiff"/><Relationship Id="rId7" Type="http://schemas.openxmlformats.org/officeDocument/2006/relationships/image" Target="../media/image2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tiff"/><Relationship Id="rId7" Type="http://schemas.openxmlformats.org/officeDocument/2006/relationships/image" Target="../media/image2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tiff"/><Relationship Id="rId7" Type="http://schemas.openxmlformats.org/officeDocument/2006/relationships/image" Target="../media/image3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35.png"/><Relationship Id="rId5" Type="http://schemas.openxmlformats.org/officeDocument/2006/relationships/image" Target="../media/image7.jpe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6406" y="983375"/>
            <a:ext cx="11171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Управленческий проект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Читательская грамотность дошкольника. </a:t>
            </a:r>
            <a:endParaRPr lang="ru-RU" sz="40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Поиск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новых идей и технологий, </a:t>
            </a:r>
            <a:endParaRPr lang="ru-RU" sz="40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позволяющих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оптимизировать </a:t>
            </a:r>
            <a:endParaRPr lang="ru-RU" sz="40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образовательную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деятельность ДОУ </a:t>
            </a:r>
            <a:endParaRPr lang="ru-RU" sz="40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современным ребёнком и </a:t>
            </a:r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семьёй»</a:t>
            </a:r>
            <a:r>
              <a:rPr lang="ru-RU" sz="4000" dirty="0">
                <a:latin typeface="Times New Roman"/>
                <a:ea typeface="Times New Roman"/>
              </a:rPr>
              <a:t> </a:t>
            </a:r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84142" y="4859928"/>
            <a:ext cx="5927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Выступающие: </a:t>
            </a:r>
            <a:r>
              <a:rPr lang="ru-RU" sz="40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sz="4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20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Жирохова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Елена Леонидовна, заместитель </a:t>
            </a:r>
            <a:r>
              <a:rPr lang="ru-RU" sz="2000" b="1" smtClean="0">
                <a:solidFill>
                  <a:srgbClr val="57111C"/>
                </a:solidFill>
                <a:latin typeface="Akrobat" panose="00000600000000000000" pitchFamily="2" charset="-52"/>
              </a:rPr>
              <a:t>по ВМР,</a:t>
            </a:r>
            <a:endParaRPr lang="ru-RU" sz="2000" b="1" dirty="0" smtClean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algn="just"/>
            <a:r>
              <a:rPr lang="ru-RU" sz="20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Кокоулина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Наталья Николаевна, старший воспитатель, МАДОУ «Детский сад № 39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», г</a:t>
            </a: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. Череповец </a:t>
            </a:r>
          </a:p>
          <a:p>
            <a:endParaRPr lang="ru-RU" sz="20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endParaRPr lang="ru-RU" sz="20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Работа с педагогами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9.jpg"/>
          <p:cNvPicPr>
            <a:picLocks noChangeAspect="1"/>
          </p:cNvPicPr>
          <p:nvPr/>
        </p:nvPicPr>
        <p:blipFill>
          <a:blip r:embed="rId7"/>
          <a:srcRect l="17054" t="20000" r="10966" b="58334"/>
          <a:stretch>
            <a:fillRect/>
          </a:stretch>
        </p:blipFill>
        <p:spPr>
          <a:xfrm>
            <a:off x="304800" y="947345"/>
            <a:ext cx="4862666" cy="3174294"/>
          </a:xfrm>
          <a:prstGeom prst="rect">
            <a:avLst/>
          </a:prstGeom>
        </p:spPr>
      </p:pic>
      <p:pic>
        <p:nvPicPr>
          <p:cNvPr id="18" name="Рисунок 17" descr="10.jpg"/>
          <p:cNvPicPr>
            <a:picLocks noChangeAspect="1"/>
          </p:cNvPicPr>
          <p:nvPr/>
        </p:nvPicPr>
        <p:blipFill>
          <a:blip r:embed="rId8"/>
          <a:srcRect l="12651" t="17500" r="9638" b="46667"/>
          <a:stretch>
            <a:fillRect/>
          </a:stretch>
        </p:blipFill>
        <p:spPr>
          <a:xfrm>
            <a:off x="3882343" y="2972981"/>
            <a:ext cx="3850545" cy="3850545"/>
          </a:xfrm>
          <a:prstGeom prst="rect">
            <a:avLst/>
          </a:prstGeom>
        </p:spPr>
      </p:pic>
      <p:pic>
        <p:nvPicPr>
          <p:cNvPr id="19" name="Рисунок 18" descr="10.jpg"/>
          <p:cNvPicPr>
            <a:picLocks noChangeAspect="1"/>
          </p:cNvPicPr>
          <p:nvPr/>
        </p:nvPicPr>
        <p:blipFill>
          <a:blip r:embed="rId8"/>
          <a:srcRect l="23494" t="52529" r="17470" b="24722"/>
          <a:stretch>
            <a:fillRect/>
          </a:stretch>
        </p:blipFill>
        <p:spPr>
          <a:xfrm>
            <a:off x="8032491" y="1414724"/>
            <a:ext cx="4962087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1834" y="73376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Работа с педагогами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36.jpg"/>
          <p:cNvPicPr>
            <a:picLocks noChangeAspect="1"/>
          </p:cNvPicPr>
          <p:nvPr/>
        </p:nvPicPr>
        <p:blipFill>
          <a:blip r:embed="rId7" cstate="print"/>
          <a:srcRect l="16625" t="7222" r="9125"/>
          <a:stretch>
            <a:fillRect/>
          </a:stretch>
        </p:blipFill>
        <p:spPr>
          <a:xfrm>
            <a:off x="364621" y="947345"/>
            <a:ext cx="2028472" cy="3421766"/>
          </a:xfrm>
          <a:prstGeom prst="rect">
            <a:avLst/>
          </a:prstGeom>
        </p:spPr>
      </p:pic>
      <p:pic>
        <p:nvPicPr>
          <p:cNvPr id="18" name="Рисунок 17" descr="34.jpg"/>
          <p:cNvPicPr>
            <a:picLocks noChangeAspect="1"/>
          </p:cNvPicPr>
          <p:nvPr/>
        </p:nvPicPr>
        <p:blipFill>
          <a:blip r:embed="rId8"/>
          <a:srcRect t="21667" b="38611"/>
          <a:stretch>
            <a:fillRect/>
          </a:stretch>
        </p:blipFill>
        <p:spPr>
          <a:xfrm>
            <a:off x="304800" y="3524251"/>
            <a:ext cx="4391378" cy="3782934"/>
          </a:xfrm>
          <a:prstGeom prst="rect">
            <a:avLst/>
          </a:prstGeom>
        </p:spPr>
      </p:pic>
      <p:pic>
        <p:nvPicPr>
          <p:cNvPr id="19" name="Рисунок 18" descr="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9115" y="930412"/>
            <a:ext cx="3783537" cy="2128240"/>
          </a:xfrm>
          <a:prstGeom prst="rect">
            <a:avLst/>
          </a:prstGeom>
        </p:spPr>
      </p:pic>
      <p:pic>
        <p:nvPicPr>
          <p:cNvPr id="20" name="Рисунок 19" descr="2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4250" y="1483486"/>
            <a:ext cx="5633043" cy="3150332"/>
          </a:xfrm>
          <a:prstGeom prst="rect">
            <a:avLst/>
          </a:prstGeom>
        </p:spPr>
      </p:pic>
      <p:pic>
        <p:nvPicPr>
          <p:cNvPr id="22" name="Рисунок 21" descr="3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60883" y="3971290"/>
            <a:ext cx="3657804" cy="2519821"/>
          </a:xfrm>
          <a:prstGeom prst="rect">
            <a:avLst/>
          </a:prstGeom>
        </p:spPr>
      </p:pic>
      <p:pic>
        <p:nvPicPr>
          <p:cNvPr id="24" name="Рисунок 23" descr="35.jpg"/>
          <p:cNvPicPr>
            <a:picLocks noChangeAspect="1"/>
          </p:cNvPicPr>
          <p:nvPr/>
        </p:nvPicPr>
        <p:blipFill>
          <a:blip r:embed="rId12"/>
          <a:srcRect l="3758" t="16510" r="6435" b="13739"/>
          <a:stretch>
            <a:fillRect/>
          </a:stretch>
        </p:blipFill>
        <p:spPr>
          <a:xfrm>
            <a:off x="8414343" y="4857750"/>
            <a:ext cx="45529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Смотр-конкурс «</a:t>
            </a:r>
            <a:r>
              <a:rPr lang="ru-RU" sz="28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Книжкин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дом»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3EED038-2B02-C302-F607-D95EE92AE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57" y="1518138"/>
            <a:ext cx="3037141" cy="49623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3AE3E1B-9E82-54AC-7428-744F0346C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882" y="1875844"/>
            <a:ext cx="2661088" cy="44283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469382DB-503B-B04F-77EE-2509B1F5829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2470" y="2255841"/>
            <a:ext cx="3036236" cy="40483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BB6CDDE1-D50C-B47A-F8F7-12D99764D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4753" y="1685659"/>
            <a:ext cx="2976196" cy="39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Работа с детьми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8" name="Рисунок 17" descr="14.jpg"/>
          <p:cNvPicPr>
            <a:picLocks noChangeAspect="1"/>
          </p:cNvPicPr>
          <p:nvPr/>
        </p:nvPicPr>
        <p:blipFill>
          <a:blip r:embed="rId7"/>
          <a:srcRect t="4167" b="11667"/>
          <a:stretch>
            <a:fillRect/>
          </a:stretch>
        </p:blipFill>
        <p:spPr>
          <a:xfrm>
            <a:off x="4130762" y="3417507"/>
            <a:ext cx="2747170" cy="3818467"/>
          </a:xfrm>
          <a:prstGeom prst="rect">
            <a:avLst/>
          </a:prstGeom>
        </p:spPr>
      </p:pic>
      <p:pic>
        <p:nvPicPr>
          <p:cNvPr id="20" name="Рисунок 19" descr="22.jpg"/>
          <p:cNvPicPr>
            <a:picLocks noChangeAspect="1"/>
          </p:cNvPicPr>
          <p:nvPr/>
        </p:nvPicPr>
        <p:blipFill>
          <a:blip r:embed="rId8"/>
          <a:srcRect t="22222" b="33333"/>
          <a:stretch>
            <a:fillRect/>
          </a:stretch>
        </p:blipFill>
        <p:spPr>
          <a:xfrm>
            <a:off x="1030515" y="4960779"/>
            <a:ext cx="2587060" cy="2493552"/>
          </a:xfrm>
          <a:prstGeom prst="rect">
            <a:avLst/>
          </a:prstGeom>
        </p:spPr>
      </p:pic>
      <p:pic>
        <p:nvPicPr>
          <p:cNvPr id="22" name="Рисунок 21" descr="1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666750"/>
            <a:ext cx="4491990" cy="2495550"/>
          </a:xfrm>
          <a:prstGeom prst="rect">
            <a:avLst/>
          </a:prstGeom>
        </p:spPr>
      </p:pic>
      <p:pic>
        <p:nvPicPr>
          <p:cNvPr id="23" name="Рисунок 22" descr="12.jpg"/>
          <p:cNvPicPr>
            <a:picLocks noChangeAspect="1"/>
          </p:cNvPicPr>
          <p:nvPr/>
        </p:nvPicPr>
        <p:blipFill>
          <a:blip r:embed="rId10"/>
          <a:srcRect t="10278" b="29167"/>
          <a:stretch>
            <a:fillRect/>
          </a:stretch>
        </p:blipFill>
        <p:spPr>
          <a:xfrm>
            <a:off x="298238" y="933450"/>
            <a:ext cx="3162300" cy="4152900"/>
          </a:xfrm>
          <a:prstGeom prst="rect">
            <a:avLst/>
          </a:prstGeom>
        </p:spPr>
      </p:pic>
      <p:pic>
        <p:nvPicPr>
          <p:cNvPr id="24" name="Рисунок 23" descr="16.jpg"/>
          <p:cNvPicPr>
            <a:picLocks noChangeAspect="1"/>
          </p:cNvPicPr>
          <p:nvPr/>
        </p:nvPicPr>
        <p:blipFill>
          <a:blip r:embed="rId11" cstate="print"/>
          <a:srcRect t="4167" b="22500"/>
          <a:stretch>
            <a:fillRect/>
          </a:stretch>
        </p:blipFill>
        <p:spPr>
          <a:xfrm>
            <a:off x="8460317" y="666750"/>
            <a:ext cx="1929900" cy="2590800"/>
          </a:xfrm>
          <a:prstGeom prst="rect">
            <a:avLst/>
          </a:prstGeom>
        </p:spPr>
      </p:pic>
      <p:pic>
        <p:nvPicPr>
          <p:cNvPr id="25" name="Рисунок 24" descr="18.jpg"/>
          <p:cNvPicPr>
            <a:picLocks noChangeAspect="1"/>
          </p:cNvPicPr>
          <p:nvPr/>
        </p:nvPicPr>
        <p:blipFill>
          <a:blip r:embed="rId12" cstate="print"/>
          <a:srcRect t="4444" b="25000"/>
          <a:stretch>
            <a:fillRect/>
          </a:stretch>
        </p:blipFill>
        <p:spPr>
          <a:xfrm>
            <a:off x="10909504" y="947345"/>
            <a:ext cx="1846939" cy="2589389"/>
          </a:xfrm>
          <a:prstGeom prst="rect">
            <a:avLst/>
          </a:prstGeom>
        </p:spPr>
      </p:pic>
      <p:pic>
        <p:nvPicPr>
          <p:cNvPr id="26" name="Рисунок 25" descr="19.jpg"/>
          <p:cNvPicPr>
            <a:picLocks noChangeAspect="1"/>
          </p:cNvPicPr>
          <p:nvPr/>
        </p:nvPicPr>
        <p:blipFill>
          <a:blip r:embed="rId13" cstate="print"/>
          <a:srcRect t="5000" b="25556"/>
          <a:stretch>
            <a:fillRect/>
          </a:stretch>
        </p:blipFill>
        <p:spPr>
          <a:xfrm>
            <a:off x="10390217" y="3490206"/>
            <a:ext cx="2682315" cy="3673068"/>
          </a:xfrm>
          <a:prstGeom prst="rect">
            <a:avLst/>
          </a:prstGeom>
        </p:spPr>
      </p:pic>
      <p:pic>
        <p:nvPicPr>
          <p:cNvPr id="33" name="Рисунок 32" descr="21.jpg"/>
          <p:cNvPicPr>
            <a:picLocks noChangeAspect="1"/>
          </p:cNvPicPr>
          <p:nvPr/>
        </p:nvPicPr>
        <p:blipFill>
          <a:blip r:embed="rId14"/>
          <a:srcRect t="10556" b="27222"/>
          <a:stretch>
            <a:fillRect/>
          </a:stretch>
        </p:blipFill>
        <p:spPr>
          <a:xfrm>
            <a:off x="7305706" y="3490207"/>
            <a:ext cx="2802443" cy="37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6975" y="607670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Работа с детьми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8" name="Рисунок 27" descr="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978311"/>
            <a:ext cx="4324350" cy="3243263"/>
          </a:xfrm>
          <a:prstGeom prst="rect">
            <a:avLst/>
          </a:prstGeom>
        </p:spPr>
      </p:pic>
      <p:pic>
        <p:nvPicPr>
          <p:cNvPr id="30" name="Рисунок 29" descr="7.jpg"/>
          <p:cNvPicPr>
            <a:picLocks noChangeAspect="1"/>
          </p:cNvPicPr>
          <p:nvPr/>
        </p:nvPicPr>
        <p:blipFill>
          <a:blip r:embed="rId8"/>
          <a:srcRect t="11111" b="53333"/>
          <a:stretch>
            <a:fillRect/>
          </a:stretch>
        </p:blipFill>
        <p:spPr>
          <a:xfrm>
            <a:off x="4013784" y="2207684"/>
            <a:ext cx="3705820" cy="2857500"/>
          </a:xfrm>
          <a:prstGeom prst="rect">
            <a:avLst/>
          </a:prstGeom>
        </p:spPr>
      </p:pic>
      <p:pic>
        <p:nvPicPr>
          <p:cNvPr id="31" name="Рисунок 30" descr="3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99" y="4583289"/>
            <a:ext cx="4520045" cy="2762250"/>
          </a:xfrm>
          <a:prstGeom prst="rect">
            <a:avLst/>
          </a:prstGeom>
        </p:spPr>
      </p:pic>
      <p:pic>
        <p:nvPicPr>
          <p:cNvPr id="32" name="Рисунок 31" descr="3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678" y="1074092"/>
            <a:ext cx="4624873" cy="3147482"/>
          </a:xfrm>
          <a:prstGeom prst="rect">
            <a:avLst/>
          </a:prstGeom>
        </p:spPr>
      </p:pic>
      <p:pic>
        <p:nvPicPr>
          <p:cNvPr id="34" name="Рисунок 33" descr="6.jpg"/>
          <p:cNvPicPr>
            <a:picLocks noChangeAspect="1"/>
          </p:cNvPicPr>
          <p:nvPr/>
        </p:nvPicPr>
        <p:blipFill>
          <a:blip r:embed="rId11"/>
          <a:srcRect t="4444" b="31667"/>
          <a:stretch>
            <a:fillRect/>
          </a:stretch>
        </p:blipFill>
        <p:spPr>
          <a:xfrm>
            <a:off x="5584472" y="2964039"/>
            <a:ext cx="3162300" cy="4381500"/>
          </a:xfrm>
          <a:prstGeom prst="rect">
            <a:avLst/>
          </a:prstGeom>
        </p:spPr>
      </p:pic>
      <p:pic>
        <p:nvPicPr>
          <p:cNvPr id="35" name="Рисунок 34" descr="26.jpg"/>
          <p:cNvPicPr>
            <a:picLocks noChangeAspect="1"/>
          </p:cNvPicPr>
          <p:nvPr/>
        </p:nvPicPr>
        <p:blipFill>
          <a:blip r:embed="rId12"/>
          <a:srcRect t="4444" b="20000"/>
          <a:stretch>
            <a:fillRect/>
          </a:stretch>
        </p:blipFill>
        <p:spPr>
          <a:xfrm>
            <a:off x="10247115" y="3714045"/>
            <a:ext cx="2767274" cy="36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Работа с детьми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8" name="Рисунок 17" descr="3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277" y="852805"/>
            <a:ext cx="3915632" cy="5986890"/>
          </a:xfrm>
          <a:prstGeom prst="rect">
            <a:avLst/>
          </a:prstGeom>
        </p:spPr>
      </p:pic>
      <p:pic>
        <p:nvPicPr>
          <p:cNvPr id="19" name="Рисунок 18" descr="33.jpg"/>
          <p:cNvPicPr>
            <a:picLocks noChangeAspect="1"/>
          </p:cNvPicPr>
          <p:nvPr/>
        </p:nvPicPr>
        <p:blipFill>
          <a:blip r:embed="rId8"/>
          <a:srcRect t="9722" b="25556"/>
          <a:stretch>
            <a:fillRect/>
          </a:stretch>
        </p:blipFill>
        <p:spPr>
          <a:xfrm>
            <a:off x="8538634" y="1117579"/>
            <a:ext cx="4076700" cy="57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8760" y="685735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Взаимодействие с социальными партнерами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3DC8A00-FE45-F794-C0E0-F7627C3E58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754" r="11075"/>
          <a:stretch>
            <a:fillRect/>
          </a:stretch>
        </p:blipFill>
        <p:spPr>
          <a:xfrm>
            <a:off x="268338" y="1104900"/>
            <a:ext cx="3733800" cy="24955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FB30860-68BC-F7E7-30E7-E0963523EE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876" r="4603"/>
          <a:stretch>
            <a:fillRect/>
          </a:stretch>
        </p:blipFill>
        <p:spPr>
          <a:xfrm>
            <a:off x="279889" y="4280293"/>
            <a:ext cx="4844561" cy="30962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DC7AD95-C5CE-A3E9-17D7-6DF1F6099D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718" r="25192" b="20942"/>
          <a:stretch>
            <a:fillRect/>
          </a:stretch>
        </p:blipFill>
        <p:spPr>
          <a:xfrm>
            <a:off x="2152398" y="2965702"/>
            <a:ext cx="3390900" cy="22940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09BB4F7-AD36-1DE8-4AE0-6B6B8D18FEE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7151" y="1399350"/>
            <a:ext cx="2536650" cy="33822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4886783-8ED7-20BA-C929-6BD71359D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9965" y="1208955"/>
            <a:ext cx="2932967" cy="391062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4B8C5AB-22DC-E17A-55F4-BCA6786735F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56509" y="4510418"/>
            <a:ext cx="2177448" cy="290326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1848D4D-9684-C16B-7FAF-AC44533CC87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30348" y="3853757"/>
            <a:ext cx="2642089" cy="35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87866" y="1360180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Городские мероприятия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6ED6FCC-2875-E022-0A5C-98C7F83B2F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907" r="518" b="25496"/>
          <a:stretch>
            <a:fillRect/>
          </a:stretch>
        </p:blipFill>
        <p:spPr>
          <a:xfrm>
            <a:off x="1287658" y="852805"/>
            <a:ext cx="4172367" cy="48949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AA38A8F-52B2-A5D1-47B0-C76DA53060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052" b="9765"/>
          <a:stretch>
            <a:fillRect/>
          </a:stretch>
        </p:blipFill>
        <p:spPr>
          <a:xfrm>
            <a:off x="272144" y="870562"/>
            <a:ext cx="3259742" cy="49404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85ED86F-8621-FE92-47DA-2735A10B6B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201" t="21809" r="25354"/>
          <a:stretch>
            <a:fillRect/>
          </a:stretch>
        </p:blipFill>
        <p:spPr>
          <a:xfrm>
            <a:off x="746368" y="4743837"/>
            <a:ext cx="3765066" cy="2419438"/>
          </a:xfrm>
          <a:prstGeom prst="rect">
            <a:avLst/>
          </a:prstGeom>
        </p:spPr>
      </p:pic>
      <p:pic>
        <p:nvPicPr>
          <p:cNvPr id="19" name="Рисунок 18" descr="39.jpg"/>
          <p:cNvPicPr>
            <a:picLocks noChangeAspect="1"/>
          </p:cNvPicPr>
          <p:nvPr/>
        </p:nvPicPr>
        <p:blipFill>
          <a:blip r:embed="rId10"/>
          <a:srcRect t="10556" b="13055"/>
          <a:stretch>
            <a:fillRect/>
          </a:stretch>
        </p:blipFill>
        <p:spPr>
          <a:xfrm>
            <a:off x="9196987" y="1208954"/>
            <a:ext cx="3858710" cy="6083667"/>
          </a:xfrm>
          <a:prstGeom prst="rect">
            <a:avLst/>
          </a:prstGeom>
        </p:spPr>
      </p:pic>
      <p:pic>
        <p:nvPicPr>
          <p:cNvPr id="20" name="Рисунок 19" descr="40.jpg"/>
          <p:cNvPicPr>
            <a:picLocks noChangeAspect="1"/>
          </p:cNvPicPr>
          <p:nvPr/>
        </p:nvPicPr>
        <p:blipFill>
          <a:blip r:embed="rId11"/>
          <a:srcRect t="45000" r="67470" b="39167"/>
          <a:stretch>
            <a:fillRect/>
          </a:stretch>
        </p:blipFill>
        <p:spPr>
          <a:xfrm>
            <a:off x="4996363" y="3104160"/>
            <a:ext cx="3447047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03879" y="81216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Семейный клуб на группах 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(старшие и подготовительные группы)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7"/>
          <a:srcRect t="10278" b="23056"/>
          <a:stretch>
            <a:fillRect/>
          </a:stretch>
        </p:blipFill>
        <p:spPr>
          <a:xfrm>
            <a:off x="214572" y="1003300"/>
            <a:ext cx="2828502" cy="4089400"/>
          </a:xfrm>
          <a:prstGeom prst="rect">
            <a:avLst/>
          </a:prstGeom>
        </p:spPr>
      </p:pic>
      <p:pic>
        <p:nvPicPr>
          <p:cNvPr id="13" name="Рисунок 12" descr="4.jpg"/>
          <p:cNvPicPr>
            <a:picLocks noChangeAspect="1"/>
          </p:cNvPicPr>
          <p:nvPr/>
        </p:nvPicPr>
        <p:blipFill>
          <a:blip r:embed="rId8"/>
          <a:srcRect t="3333" b="13611"/>
          <a:stretch>
            <a:fillRect/>
          </a:stretch>
        </p:blipFill>
        <p:spPr>
          <a:xfrm>
            <a:off x="4669831" y="1844851"/>
            <a:ext cx="2685585" cy="4837289"/>
          </a:xfrm>
          <a:prstGeom prst="rect">
            <a:avLst/>
          </a:prstGeom>
        </p:spPr>
      </p:pic>
      <p:pic>
        <p:nvPicPr>
          <p:cNvPr id="18" name="Рисунок 17" descr="5.jpg"/>
          <p:cNvPicPr>
            <a:picLocks noChangeAspect="1"/>
          </p:cNvPicPr>
          <p:nvPr/>
        </p:nvPicPr>
        <p:blipFill>
          <a:blip r:embed="rId9"/>
          <a:srcRect t="10278" b="15833"/>
          <a:stretch>
            <a:fillRect/>
          </a:stretch>
        </p:blipFill>
        <p:spPr>
          <a:xfrm>
            <a:off x="9945299" y="1162050"/>
            <a:ext cx="3162300" cy="5067300"/>
          </a:xfrm>
          <a:prstGeom prst="rect">
            <a:avLst/>
          </a:prstGeom>
        </p:spPr>
      </p:pic>
      <p:pic>
        <p:nvPicPr>
          <p:cNvPr id="19" name="Рисунок 18" descr="r1WwTvLx_xg.jpg"/>
          <p:cNvPicPr>
            <a:picLocks noChangeAspect="1"/>
          </p:cNvPicPr>
          <p:nvPr/>
        </p:nvPicPr>
        <p:blipFill>
          <a:blip r:embed="rId10"/>
          <a:srcRect t="3333" b="12778"/>
          <a:stretch>
            <a:fillRect/>
          </a:stretch>
        </p:blipFill>
        <p:spPr>
          <a:xfrm>
            <a:off x="1761631" y="2302934"/>
            <a:ext cx="2753924" cy="5010150"/>
          </a:xfrm>
          <a:prstGeom prst="rect">
            <a:avLst/>
          </a:prstGeom>
        </p:spPr>
      </p:pic>
      <p:pic>
        <p:nvPicPr>
          <p:cNvPr id="20" name="Рисунок 19" descr="8.jpg"/>
          <p:cNvPicPr>
            <a:picLocks noChangeAspect="1"/>
          </p:cNvPicPr>
          <p:nvPr/>
        </p:nvPicPr>
        <p:blipFill>
          <a:blip r:embed="rId11"/>
          <a:srcRect t="10556" b="13889"/>
          <a:stretch>
            <a:fillRect/>
          </a:stretch>
        </p:blipFill>
        <p:spPr>
          <a:xfrm>
            <a:off x="7297562" y="2974623"/>
            <a:ext cx="2647737" cy="43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Семейный клуб в ДОУ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BCD64FD-0A5A-8AAF-0AC5-67DEE29685A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8419" t="19588" r="18428" b="13402"/>
          <a:stretch>
            <a:fillRect/>
          </a:stretch>
        </p:blipFill>
        <p:spPr>
          <a:xfrm>
            <a:off x="326289" y="1295400"/>
            <a:ext cx="4242435" cy="29146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5B1F50AE-0B37-23BD-855C-72824E156FF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6577" b="5525"/>
          <a:stretch>
            <a:fillRect/>
          </a:stretch>
        </p:blipFill>
        <p:spPr>
          <a:xfrm>
            <a:off x="8513002" y="1295400"/>
            <a:ext cx="4727947" cy="27622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C70DC45-4E0C-3E94-161F-1D473FD3CE5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6289" y="4672464"/>
            <a:ext cx="3622431" cy="271682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94C0E14-1DF7-CC88-17B0-B0732864B72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t="21235"/>
          <a:stretch>
            <a:fillRect/>
          </a:stretch>
        </p:blipFill>
        <p:spPr>
          <a:xfrm>
            <a:off x="8797904" y="4764612"/>
            <a:ext cx="4443045" cy="26246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100E806-5160-1DF6-8F1F-A190DA9194D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81232" y="3156332"/>
            <a:ext cx="4197100" cy="31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Цель 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и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задачи управленческого 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проекта: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4759" y="1641486"/>
            <a:ext cx="12414885" cy="481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Создание </a:t>
            </a:r>
            <a:r>
              <a:rPr lang="ru-RU" sz="2000" i="1" dirty="0">
                <a:solidFill>
                  <a:srgbClr val="57111C"/>
                </a:solidFill>
                <a:latin typeface="Akrobat" panose="00000600000000000000" pitchFamily="2" charset="-52"/>
              </a:rPr>
              <a:t>модели взаимодействия и совершенствование профессиональных компетенций педагогов в направлении организации образовательного процесса, направленного на развитие </a:t>
            </a:r>
            <a:r>
              <a:rPr lang="ru-RU" sz="2000" i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у </a:t>
            </a:r>
            <a:r>
              <a:rPr lang="ru-RU" sz="2000" i="1" dirty="0">
                <a:solidFill>
                  <a:srgbClr val="57111C"/>
                </a:solidFill>
                <a:latin typeface="Akrobat" panose="00000600000000000000" pitchFamily="2" charset="-52"/>
              </a:rPr>
              <a:t>детей дошкольного возраста предпосылок читательской грамотности.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Задачи: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1. Разработка и создание механизмов развития нормативно-правового, кадрового, информационного и материально-технического обеспечения, программно-методического обеспечения в дошкольном учреждении.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2. Организация методического сопровождения педагогического процесса в вопросах формирования предпосылок читательской грамотности в дошкольном возрасте.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3. Создание в системе дошкольного образования условий для овладения детьми способами познания окружающего мира посредством развития читательской грамотности с привлечением социальных партнеров и семьи.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4. Популяризация чтения, с помощью использования инновационных форм и методов привлечения детей и их родителей к чтению, восприятию художественной литературы.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5. Повышение компетентности родителей воспитанников по вопросам образования и воспитания детей.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1" name="Рисунок 10" descr="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972" y="947345"/>
            <a:ext cx="2194277" cy="2925702"/>
          </a:xfrm>
          <a:prstGeom prst="rect">
            <a:avLst/>
          </a:prstGeom>
        </p:spPr>
      </p:pic>
      <p:pic>
        <p:nvPicPr>
          <p:cNvPr id="13" name="Рисунок 12" descr="42.jpg"/>
          <p:cNvPicPr>
            <a:picLocks noChangeAspect="1"/>
          </p:cNvPicPr>
          <p:nvPr/>
        </p:nvPicPr>
        <p:blipFill>
          <a:blip r:embed="rId8"/>
          <a:srcRect t="52500" b="14167"/>
          <a:stretch>
            <a:fillRect/>
          </a:stretch>
        </p:blipFill>
        <p:spPr>
          <a:xfrm>
            <a:off x="3746159" y="852802"/>
            <a:ext cx="5851187" cy="4497809"/>
          </a:xfrm>
          <a:prstGeom prst="rect">
            <a:avLst/>
          </a:prstGeom>
        </p:spPr>
      </p:pic>
      <p:pic>
        <p:nvPicPr>
          <p:cNvPr id="18" name="Рисунок 17" descr="41.jpg"/>
          <p:cNvPicPr>
            <a:picLocks noChangeAspect="1"/>
          </p:cNvPicPr>
          <p:nvPr/>
        </p:nvPicPr>
        <p:blipFill>
          <a:blip r:embed="rId9"/>
          <a:srcRect t="9722" b="14722"/>
          <a:stretch>
            <a:fillRect/>
          </a:stretch>
        </p:blipFill>
        <p:spPr>
          <a:xfrm>
            <a:off x="6206447" y="683405"/>
            <a:ext cx="3390899" cy="5556172"/>
          </a:xfrm>
          <a:prstGeom prst="rect">
            <a:avLst/>
          </a:prstGeom>
        </p:spPr>
      </p:pic>
      <p:pic>
        <p:nvPicPr>
          <p:cNvPr id="19" name="Рисунок 18" descr="55.jpg"/>
          <p:cNvPicPr>
            <a:picLocks noChangeAspect="1"/>
          </p:cNvPicPr>
          <p:nvPr/>
        </p:nvPicPr>
        <p:blipFill>
          <a:blip r:embed="rId10"/>
          <a:srcRect t="18889" b="18333"/>
          <a:stretch>
            <a:fillRect/>
          </a:stretch>
        </p:blipFill>
        <p:spPr>
          <a:xfrm>
            <a:off x="10224379" y="1065439"/>
            <a:ext cx="3016570" cy="4106897"/>
          </a:xfrm>
          <a:prstGeom prst="rect">
            <a:avLst/>
          </a:prstGeom>
        </p:spPr>
      </p:pic>
      <p:pic>
        <p:nvPicPr>
          <p:cNvPr id="20" name="Рисунок 19" descr="5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44557" y="4585341"/>
            <a:ext cx="4105578" cy="2764850"/>
          </a:xfrm>
          <a:prstGeom prst="rect">
            <a:avLst/>
          </a:prstGeom>
        </p:spPr>
      </p:pic>
      <p:pic>
        <p:nvPicPr>
          <p:cNvPr id="22" name="Рисунок 21" descr="5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218799">
            <a:off x="3550870" y="3952809"/>
            <a:ext cx="2480220" cy="3306960"/>
          </a:xfrm>
          <a:prstGeom prst="rect">
            <a:avLst/>
          </a:prstGeom>
        </p:spPr>
      </p:pic>
      <p:pic>
        <p:nvPicPr>
          <p:cNvPr id="23" name="Рисунок 22" descr="54.jpg"/>
          <p:cNvPicPr>
            <a:picLocks noChangeAspect="1"/>
          </p:cNvPicPr>
          <p:nvPr/>
        </p:nvPicPr>
        <p:blipFill>
          <a:blip r:embed="rId13"/>
          <a:srcRect t="4167" b="33889"/>
          <a:stretch>
            <a:fillRect/>
          </a:stretch>
        </p:blipFill>
        <p:spPr>
          <a:xfrm>
            <a:off x="362899" y="4042693"/>
            <a:ext cx="2461683" cy="33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2543" y="863776"/>
            <a:ext cx="81381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Возможности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использования проекта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и очевидные достоинства</a:t>
            </a:r>
          </a:p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Реалистичность проекта. </a:t>
            </a:r>
          </a:p>
          <a:p>
            <a:endParaRPr lang="ru-RU" sz="24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Реализуемость (ресурсное обеспечение) проекта. </a:t>
            </a:r>
          </a:p>
          <a:p>
            <a:endParaRPr lang="ru-RU" sz="24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r>
              <a:rPr lang="ru-RU" sz="2400" dirty="0" err="1">
                <a:solidFill>
                  <a:srgbClr val="57111C"/>
                </a:solidFill>
                <a:latin typeface="Akrobat" panose="00000600000000000000" pitchFamily="2" charset="-52"/>
              </a:rPr>
              <a:t>Инструментальность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 (управляемость) проекта.</a:t>
            </a:r>
          </a:p>
          <a:p>
            <a:endParaRPr lang="ru-RU" sz="24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Масштабность и </a:t>
            </a:r>
            <a:r>
              <a:rPr lang="ru-RU" sz="2400" dirty="0" err="1">
                <a:solidFill>
                  <a:srgbClr val="57111C"/>
                </a:solidFill>
                <a:latin typeface="Akrobat" panose="00000600000000000000" pitchFamily="2" charset="-52"/>
              </a:rPr>
              <a:t>тиражируемость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 проекта. </a:t>
            </a:r>
          </a:p>
          <a:p>
            <a:endParaRPr lang="ru-RU" sz="24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Высокая социальная активность с социальных сетях.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1" name="Рисунок 10" descr="10.jpg"/>
          <p:cNvPicPr>
            <a:picLocks noChangeAspect="1"/>
          </p:cNvPicPr>
          <p:nvPr/>
        </p:nvPicPr>
        <p:blipFill rotWithShape="1">
          <a:blip r:embed="rId7"/>
          <a:srcRect l="23494" t="54142" r="17470" b="24723"/>
          <a:stretch/>
        </p:blipFill>
        <p:spPr>
          <a:xfrm>
            <a:off x="7288395" y="1090708"/>
            <a:ext cx="5952554" cy="46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685735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Этапы 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реализация проекта: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9228" y="1208955"/>
            <a:ext cx="128010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I-й этап </a:t>
            </a: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- подготовительно-проектировочный (август - сентябрь 2022г.)</a:t>
            </a:r>
          </a:p>
          <a:p>
            <a:pPr algn="just"/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Разработка документации для успешной реализации мероприятий в соответствии с инновационным проектом. Изучение и анализ научно- методической и педагогической литературы по вопросу. Изучение нормативно-правовой документации, состояние и возможности материально-технической базы ДОУ. Разработка локальных документов, необходимые для реализации проекта. Создание условий (кадровых, материально-технических и т. д.).</a:t>
            </a:r>
          </a:p>
          <a:p>
            <a:pPr algn="just"/>
            <a:endParaRPr lang="ru-RU" sz="20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II-й этап </a:t>
            </a: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– практический (сентябрь - март 2023 г.)</a:t>
            </a:r>
          </a:p>
          <a:p>
            <a:pPr algn="just"/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Обеспечение материальными и кадровыми ресурсами процесс внедрения и реализации модели формирования предпосылок читательской грамотности дошкольников.</a:t>
            </a:r>
          </a:p>
          <a:p>
            <a:pPr algn="just"/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Реализация мероприятий, направленных на практическое внедрение и распространение полученных результатов. Организация контроля при реализации мероприятий.</a:t>
            </a:r>
          </a:p>
          <a:p>
            <a:pPr algn="just"/>
            <a:endParaRPr lang="ru-RU" sz="20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" panose="00000600000000000000" pitchFamily="2" charset="-52"/>
              </a:rPr>
              <a:t>III-й этап </a:t>
            </a:r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– обобщающий (апрель - май 2023 г.)</a:t>
            </a:r>
          </a:p>
          <a:p>
            <a:pPr algn="just"/>
            <a:r>
              <a:rPr lang="ru-RU" sz="2000" dirty="0">
                <a:solidFill>
                  <a:srgbClr val="57111C"/>
                </a:solidFill>
                <a:latin typeface="Akrobat" panose="00000600000000000000" pitchFamily="2" charset="-52"/>
              </a:rPr>
              <a:t>Мониторинг эффективности реализации основных направлений инновационного проекта. Обобщение передовой педагогического опыта по данному проекту в детском саду. Предъявление результатов инновационной деятельности через проведение мастер-классов, практико-ориентированных семинаров, интерактивных площадок, публикации методических материалов в журналах.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21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7"/>
          <a:srcRect t="5744" b="29641"/>
          <a:stretch>
            <a:fillRect/>
          </a:stretch>
        </p:blipFill>
        <p:spPr>
          <a:xfrm>
            <a:off x="127616" y="947345"/>
            <a:ext cx="2771321" cy="3883445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8"/>
          <a:srcRect t="4718" b="18102"/>
          <a:stretch>
            <a:fillRect/>
          </a:stretch>
        </p:blipFill>
        <p:spPr>
          <a:xfrm rot="21104378">
            <a:off x="1464265" y="3445136"/>
            <a:ext cx="2668018" cy="4465641"/>
          </a:xfrm>
          <a:prstGeom prst="rect">
            <a:avLst/>
          </a:prstGeom>
        </p:spPr>
      </p:pic>
      <p:pic>
        <p:nvPicPr>
          <p:cNvPr id="19" name="Рисунок 18" descr="3.jpg"/>
          <p:cNvPicPr>
            <a:picLocks noChangeAspect="1"/>
          </p:cNvPicPr>
          <p:nvPr/>
        </p:nvPicPr>
        <p:blipFill>
          <a:blip r:embed="rId9"/>
          <a:srcRect t="3897" b="36205"/>
          <a:stretch>
            <a:fillRect/>
          </a:stretch>
        </p:blipFill>
        <p:spPr>
          <a:xfrm>
            <a:off x="3386000" y="947345"/>
            <a:ext cx="3860738" cy="5015023"/>
          </a:xfrm>
          <a:prstGeom prst="rect">
            <a:avLst/>
          </a:prstGeom>
        </p:spPr>
      </p:pic>
      <p:pic>
        <p:nvPicPr>
          <p:cNvPr id="20" name="Рисунок 19" descr="4.jpg"/>
          <p:cNvPicPr>
            <a:picLocks noChangeAspect="1"/>
          </p:cNvPicPr>
          <p:nvPr/>
        </p:nvPicPr>
        <p:blipFill>
          <a:blip r:embed="rId10"/>
          <a:srcRect t="8000" b="33128"/>
          <a:stretch>
            <a:fillRect/>
          </a:stretch>
        </p:blipFill>
        <p:spPr>
          <a:xfrm>
            <a:off x="7698966" y="947345"/>
            <a:ext cx="3329103" cy="4250392"/>
          </a:xfrm>
          <a:prstGeom prst="rect">
            <a:avLst/>
          </a:prstGeom>
        </p:spPr>
      </p:pic>
      <p:pic>
        <p:nvPicPr>
          <p:cNvPr id="22" name="Рисунок 21" descr="5.jpg"/>
          <p:cNvPicPr>
            <a:picLocks noChangeAspect="1"/>
          </p:cNvPicPr>
          <p:nvPr/>
        </p:nvPicPr>
        <p:blipFill>
          <a:blip r:embed="rId11"/>
          <a:srcRect t="5128" b="19345"/>
          <a:stretch>
            <a:fillRect/>
          </a:stretch>
        </p:blipFill>
        <p:spPr>
          <a:xfrm rot="720142">
            <a:off x="9867513" y="2462661"/>
            <a:ext cx="3162300" cy="51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6.jpg"/>
          <p:cNvPicPr>
            <a:picLocks noChangeAspect="1"/>
          </p:cNvPicPr>
          <p:nvPr/>
        </p:nvPicPr>
        <p:blipFill>
          <a:blip r:embed="rId7" cstate="print"/>
          <a:srcRect t="15118"/>
          <a:stretch>
            <a:fillRect/>
          </a:stretch>
        </p:blipFill>
        <p:spPr>
          <a:xfrm>
            <a:off x="214572" y="1071523"/>
            <a:ext cx="4875375" cy="3103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543" y="3798958"/>
            <a:ext cx="4189034" cy="3364317"/>
          </a:xfrm>
          <a:prstGeom prst="rect">
            <a:avLst/>
          </a:prstGeom>
        </p:spPr>
      </p:pic>
      <p:pic>
        <p:nvPicPr>
          <p:cNvPr id="19" name="Рисунок 18" descr="7.jpg"/>
          <p:cNvPicPr>
            <a:picLocks noChangeAspect="1"/>
          </p:cNvPicPr>
          <p:nvPr/>
        </p:nvPicPr>
        <p:blipFill>
          <a:blip r:embed="rId9"/>
          <a:srcRect t="3897" b="52037"/>
          <a:stretch>
            <a:fillRect/>
          </a:stretch>
        </p:blipFill>
        <p:spPr>
          <a:xfrm>
            <a:off x="5166590" y="1422409"/>
            <a:ext cx="3162300" cy="30220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AD6A190-24B8-80F9-C43D-13301F359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1326" y="1051656"/>
            <a:ext cx="3611861" cy="3123591"/>
          </a:xfrm>
          <a:prstGeom prst="rect">
            <a:avLst/>
          </a:prstGeom>
        </p:spPr>
      </p:pic>
      <p:pic>
        <p:nvPicPr>
          <p:cNvPr id="22" name="Рисунок 21" descr="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94959" y="3604641"/>
            <a:ext cx="2655224" cy="3471722"/>
          </a:xfrm>
          <a:prstGeom prst="rect">
            <a:avLst/>
          </a:prstGeom>
        </p:spPr>
      </p:pic>
      <p:pic>
        <p:nvPicPr>
          <p:cNvPr id="23" name="Рисунок 22" descr="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43102" y="4650062"/>
            <a:ext cx="3589855" cy="201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685735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Библиотеки на группах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3AE3E1B-9E82-54AC-7428-744F0346C2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07" t="11183"/>
          <a:stretch>
            <a:fillRect/>
          </a:stretch>
        </p:blipFill>
        <p:spPr>
          <a:xfrm>
            <a:off x="416984" y="914400"/>
            <a:ext cx="2843210" cy="43236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3D8783F-7B94-6ACD-481B-2C87FD3E0DA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91850" y="1500164"/>
            <a:ext cx="3504027" cy="4672036"/>
          </a:xfrm>
          <a:prstGeom prst="rect">
            <a:avLst/>
          </a:prstGeom>
        </p:spPr>
      </p:pic>
      <p:pic>
        <p:nvPicPr>
          <p:cNvPr id="20" name="Рисунок 19" descr="4.jpg"/>
          <p:cNvPicPr>
            <a:picLocks noChangeAspect="1"/>
          </p:cNvPicPr>
          <p:nvPr/>
        </p:nvPicPr>
        <p:blipFill>
          <a:blip r:embed="rId9"/>
          <a:srcRect l="12963" t="6389" b="43056"/>
          <a:stretch>
            <a:fillRect/>
          </a:stretch>
        </p:blipFill>
        <p:spPr>
          <a:xfrm>
            <a:off x="5505450" y="3836182"/>
            <a:ext cx="4476750" cy="3467100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9578" y="1377727"/>
            <a:ext cx="3766511" cy="3024979"/>
          </a:xfrm>
          <a:prstGeom prst="rect">
            <a:avLst/>
          </a:prstGeom>
        </p:spPr>
      </p:pic>
      <p:pic>
        <p:nvPicPr>
          <p:cNvPr id="22" name="Рисунок 21" descr="5.jpg"/>
          <p:cNvPicPr>
            <a:picLocks noChangeAspect="1"/>
          </p:cNvPicPr>
          <p:nvPr/>
        </p:nvPicPr>
        <p:blipFill>
          <a:blip r:embed="rId11"/>
          <a:srcRect t="28056" r="23311" b="11389"/>
          <a:stretch>
            <a:fillRect/>
          </a:stretch>
        </p:blipFill>
        <p:spPr>
          <a:xfrm>
            <a:off x="2397124" y="4042036"/>
            <a:ext cx="2346325" cy="32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72657" y="1086051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Библиотека ДОУ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85E68CD-4982-2F35-C152-EFE3D1DF9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26" y="2010872"/>
            <a:ext cx="6084277" cy="45632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147022D-2FE0-74BB-25AD-40627902CD8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24891" y="947345"/>
            <a:ext cx="3997569" cy="29981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9060E2A-F931-CDBF-0185-94F8D3F4D80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2660" y="4292476"/>
            <a:ext cx="3903789" cy="29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49968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Библиотека ДОУ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B0ECBFC-B609-75AA-7150-70DC0A804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96" y="1478456"/>
            <a:ext cx="5616782" cy="25231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43C89F1-EC42-A2D2-B327-B96899AD4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36" y="4243672"/>
            <a:ext cx="5482734" cy="246294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3BB7BCCD-69AB-151C-31C3-588D158E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1" y="1538674"/>
            <a:ext cx="4591778" cy="24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DDE6C04-1ED9-7A71-D0B4-606259AA8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4664" y="4243673"/>
            <a:ext cx="5169575" cy="23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Сказочные </a:t>
            </a:r>
            <a:r>
              <a:rPr lang="ru-RU" sz="28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лепбуки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11C5DE5-2FF5-9A1D-DDB5-3707C329E4D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399" y="1259384"/>
            <a:ext cx="2353557" cy="30368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CA95D0C-29F3-D447-B839-0DF40F5005C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2002" y="1451653"/>
            <a:ext cx="3972870" cy="42231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CFD219A-B0E0-BA03-3DBC-57A80EFAAB8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24156" y="1287511"/>
            <a:ext cx="3974123" cy="29805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4815E3D-B2FE-24D5-9DBC-12AE91F9854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104" y="3722596"/>
            <a:ext cx="3636560" cy="35422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5BF5F98-36A5-3220-A5F5-83055DD263C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731" y="4574021"/>
            <a:ext cx="3728579" cy="27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706</Words>
  <Application>Microsoft Office PowerPoint</Application>
  <PresentationFormat>Произвольный</PresentationFormat>
  <Paragraphs>77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 Light</vt:lpstr>
      <vt:lpstr>Calibri</vt:lpstr>
      <vt:lpstr>Akrobat Black</vt:lpstr>
      <vt:lpstr>Akrobat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Admin</cp:lastModifiedBy>
  <cp:revision>79</cp:revision>
  <dcterms:created xsi:type="dcterms:W3CDTF">2023-04-07T08:06:44Z</dcterms:created>
  <dcterms:modified xsi:type="dcterms:W3CDTF">2023-11-07T17:02:54Z</dcterms:modified>
</cp:coreProperties>
</file>