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5" r:id="rId11"/>
    <p:sldId id="266" r:id="rId12"/>
    <p:sldId id="264" r:id="rId13"/>
    <p:sldId id="270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8.wdp"/><Relationship Id="rId3" Type="http://schemas.openxmlformats.org/officeDocument/2006/relationships/image" Target="../media/image26.jpeg"/><Relationship Id="rId7" Type="http://schemas.microsoft.com/office/2007/relationships/hdphoto" Target="../media/hdphoto15.wdp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6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1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microsoft.com/office/2007/relationships/hdphoto" Target="../media/hdphoto20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2.jpe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4.jpe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jpeg"/><Relationship Id="rId22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F307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</a:t>
            </a:r>
            <a:endParaRPr lang="ru-RU" sz="2800" b="1" dirty="0" smtClean="0">
              <a:solidFill>
                <a:srgbClr val="F3074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F307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индивидуальных </a:t>
            </a:r>
            <a:r>
              <a:rPr lang="ru-RU" sz="2800" b="1" dirty="0">
                <a:solidFill>
                  <a:srgbClr val="F307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проектов</a:t>
            </a:r>
          </a:p>
          <a:p>
            <a:pPr lvl="0" algn="ctr"/>
            <a:r>
              <a:rPr lang="ru-RU" sz="2800" b="1" dirty="0">
                <a:solidFill>
                  <a:srgbClr val="F307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художественно- эстетическом</a:t>
            </a:r>
          </a:p>
          <a:p>
            <a:pPr lvl="0" algn="ctr"/>
            <a:r>
              <a:rPr lang="ru-RU" sz="2800" b="1" dirty="0">
                <a:solidFill>
                  <a:srgbClr val="F307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развитии детей»</a:t>
            </a:r>
          </a:p>
          <a:p>
            <a:pPr lvl="0" algn="ctr"/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Зеленина Екатерина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оспитатель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образовательное учреждение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№5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Буратино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Великий Устюг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87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0466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Создание продукта проекта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ыставка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поделок, изготовленных из фантиков, коллекции фантиков. </a:t>
            </a:r>
          </a:p>
          <a:p>
            <a:endParaRPr lang="ru-RU" dirty="0"/>
          </a:p>
        </p:txBody>
      </p:sp>
      <p:pic>
        <p:nvPicPr>
          <p:cNvPr id="7" name="Picture 2" descr="E:\рабочий стол\работа 3\Буратино\конкурсыыы\педагогические\проекты по х.-эст. разв\проект\Зеленина Е.В\фотографии проекта\20210331_1729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5" r="2998"/>
          <a:stretch/>
        </p:blipFill>
        <p:spPr bwMode="auto">
          <a:xfrm>
            <a:off x="1187624" y="1916832"/>
            <a:ext cx="6630450" cy="34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83671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Презентация проекта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прошла 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развлечения.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Кира рассказала о проблеме, цели и задачах проекта и способах сбора информации. Дети  узнали интересные сведения о фантиках и рассмотрели их коллекцию.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15" b="17589"/>
          <a:stretch/>
        </p:blipFill>
        <p:spPr>
          <a:xfrm>
            <a:off x="6288110" y="4441833"/>
            <a:ext cx="2615944" cy="217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69509"/>
            <a:ext cx="2955107" cy="221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788449"/>
            <a:ext cx="2664296" cy="355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255" y="539387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Обсуждение результата: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смогли решить проблему: что же такое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фантик? Фантик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–материал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8" t="15486" r="23890" b="5216"/>
          <a:stretch/>
        </p:blipFill>
        <p:spPr>
          <a:xfrm>
            <a:off x="3606762" y="4797152"/>
            <a:ext cx="1801091" cy="180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2179" r="13858" b="6455"/>
          <a:stretch/>
        </p:blipFill>
        <p:spPr>
          <a:xfrm>
            <a:off x="6228184" y="2170228"/>
            <a:ext cx="2552159" cy="1760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6" r="14507" b="3951"/>
          <a:stretch/>
        </p:blipFill>
        <p:spPr>
          <a:xfrm rot="5400000">
            <a:off x="3147540" y="2405188"/>
            <a:ext cx="2604653" cy="191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8602"/>
          <a:stretch/>
        </p:blipFill>
        <p:spPr>
          <a:xfrm>
            <a:off x="323528" y="4437112"/>
            <a:ext cx="2572924" cy="179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4327" r="13484" b="3956"/>
          <a:stretch/>
        </p:blipFill>
        <p:spPr>
          <a:xfrm>
            <a:off x="323528" y="2170228"/>
            <a:ext cx="2608510" cy="180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4" r="15010"/>
          <a:stretch/>
        </p:blipFill>
        <p:spPr>
          <a:xfrm>
            <a:off x="6174226" y="4437112"/>
            <a:ext cx="2660073" cy="188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71"/>
            <a:ext cx="9144000" cy="68912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0"/>
          <a:stretch/>
        </p:blipFill>
        <p:spPr bwMode="auto">
          <a:xfrm>
            <a:off x="3159654" y="3105682"/>
            <a:ext cx="3303764" cy="208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2" y="2126948"/>
            <a:ext cx="2619106" cy="349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12" y="3636733"/>
            <a:ext cx="216024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800" y="697673"/>
            <a:ext cx="7342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Кира познакомила детей с различными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техниками изготовления поделок из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фантиков.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рассмотрели индивидуальную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выставку девочки «Такие разные и полезные фантики»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 поучаствовали в   играх «Что изменилось», «Присоски».</a:t>
            </a:r>
          </a:p>
        </p:txBody>
      </p:sp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7" y="0"/>
            <a:ext cx="9144000" cy="690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499" y="415016"/>
            <a:ext cx="70567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3074A"/>
                </a:solidFill>
              </a:rPr>
              <a:t>Результативность  проектной работы:</a:t>
            </a:r>
            <a:endParaRPr lang="ru-RU" dirty="0" smtClean="0">
              <a:solidFill>
                <a:srgbClr val="F3074A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 smtClean="0">
                <a:solidFill>
                  <a:srgbClr val="002060"/>
                </a:solidFill>
              </a:rPr>
              <a:t>оспитанница </a:t>
            </a:r>
            <a:r>
              <a:rPr lang="ru-RU" dirty="0">
                <a:solidFill>
                  <a:srgbClr val="002060"/>
                </a:solidFill>
              </a:rPr>
              <a:t>научилась узнавать интересную для себя информацию, расширила словарный запас, связную речь через рассматривание, описание, сравнение фантиков, развивались детская фантазия и творчество, воспитывалось бережное отношение к окружающей среде.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семье были созданы благоприятные условия для развития ребенка, совместного </a:t>
            </a:r>
            <a:r>
              <a:rPr lang="ru-RU" dirty="0" smtClean="0">
                <a:solidFill>
                  <a:srgbClr val="002060"/>
                </a:solidFill>
              </a:rPr>
              <a:t>творчества. Родители </a:t>
            </a:r>
            <a:r>
              <a:rPr lang="ru-RU" dirty="0">
                <a:solidFill>
                  <a:srgbClr val="002060"/>
                </a:solidFill>
              </a:rPr>
              <a:t>получили  возможность сотрудничества со своим ребенком, были рады помочь воспитателям в решении задач проекта (искали интересную информацию о фантиках, участвовали в коллекционировании фантиков, помогали в поиске идей и изготовлении поделок из фантиков, участвовали в разработке наглядной консультации для других родителей: «</a:t>
            </a:r>
            <a:r>
              <a:rPr lang="ru-RU" dirty="0" smtClean="0">
                <a:solidFill>
                  <a:srgbClr val="002060"/>
                </a:solidFill>
              </a:rPr>
              <a:t>Коллекции – это </a:t>
            </a:r>
            <a:r>
              <a:rPr lang="ru-RU" smtClean="0">
                <a:solidFill>
                  <a:srgbClr val="002060"/>
                </a:solidFill>
              </a:rPr>
              <a:t>очень интересно», </a:t>
            </a:r>
            <a:r>
              <a:rPr lang="ru-RU" dirty="0">
                <a:solidFill>
                  <a:srgbClr val="002060"/>
                </a:solidFill>
              </a:rPr>
              <a:t>папка-передвижка </a:t>
            </a:r>
            <a:r>
              <a:rPr lang="ru-RU" dirty="0" smtClean="0">
                <a:solidFill>
                  <a:srgbClr val="002060"/>
                </a:solidFill>
              </a:rPr>
              <a:t>«Что </a:t>
            </a:r>
            <a:r>
              <a:rPr lang="ru-RU" dirty="0">
                <a:solidFill>
                  <a:srgbClr val="002060"/>
                </a:solidFill>
              </a:rPr>
              <a:t>можно сделать из конфетного </a:t>
            </a:r>
            <a:r>
              <a:rPr lang="ru-RU" dirty="0" smtClean="0">
                <a:solidFill>
                  <a:srgbClr val="002060"/>
                </a:solidFill>
              </a:rPr>
              <a:t>фантика?».</a:t>
            </a:r>
            <a:endParaRPr lang="ru-RU" dirty="0">
              <a:solidFill>
                <a:srgbClr val="002060"/>
              </a:solidFill>
            </a:endParaRP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3074A"/>
                </a:solidFill>
              </a:rPr>
              <a:t>Перспектива </a:t>
            </a:r>
            <a:r>
              <a:rPr lang="ru-RU" b="1" dirty="0">
                <a:solidFill>
                  <a:srgbClr val="F3074A"/>
                </a:solidFill>
              </a:rPr>
              <a:t>дальнейшего развития проекта:</a:t>
            </a:r>
          </a:p>
          <a:p>
            <a:r>
              <a:rPr lang="ru-RU" dirty="0">
                <a:solidFill>
                  <a:srgbClr val="002060"/>
                </a:solidFill>
              </a:rPr>
              <a:t>В дальнейшем можно провести продолжение проекта, и узнать в какие игры можно играть с  сохраненными  фантиками, чтобы не выбрасывать их и не засорять окружающую среду, а использовать их в более полезном назначении.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5" y="-20743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305342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1124744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8" y="-20743"/>
            <a:ext cx="9171098" cy="6878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011" y="1052736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проектной деятельности по художественно – эстетическому развитию ребенок имеет возможность </a:t>
            </a:r>
            <a:r>
              <a:rPr lang="ru-RU" dirty="0" smtClean="0">
                <a:solidFill>
                  <a:srgbClr val="002060"/>
                </a:solidFill>
              </a:rPr>
              <a:t>получить дополнительные новые знания в области искусства и народно-декоративного творчества, научиться различным техникам  изобразительной и продуктивной деятельности.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	Индивидуальные проекты в этой области реализуются редко, но по своей значимости они очень ценны и дают много положительного опыта для ребенка.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Проекты такого плана: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учат ставить цель,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активизируют желание детей </a:t>
            </a:r>
            <a:r>
              <a:rPr lang="ru-RU" dirty="0">
                <a:solidFill>
                  <a:srgbClr val="002060"/>
                </a:solidFill>
              </a:rPr>
              <a:t>искать пути разрешения проблемной </a:t>
            </a:r>
            <a:r>
              <a:rPr lang="ru-RU" dirty="0" smtClean="0">
                <a:solidFill>
                  <a:srgbClr val="002060"/>
                </a:solidFill>
              </a:rPr>
              <a:t>ситуации, формируют предпосылки </a:t>
            </a:r>
            <a:r>
              <a:rPr lang="ru-RU" dirty="0">
                <a:solidFill>
                  <a:srgbClr val="002060"/>
                </a:solidFill>
              </a:rPr>
              <a:t>поисковой деятельности, интеллектуальной </a:t>
            </a:r>
            <a:r>
              <a:rPr lang="ru-RU" dirty="0" smtClean="0">
                <a:solidFill>
                  <a:srgbClr val="002060"/>
                </a:solidFill>
              </a:rPr>
              <a:t>инициативы,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азвивают  </a:t>
            </a:r>
            <a:r>
              <a:rPr lang="ru-RU" dirty="0">
                <a:solidFill>
                  <a:srgbClr val="002060"/>
                </a:solidFill>
              </a:rPr>
              <a:t>умения определять возможные методы решения проблемы с помощью взрослого, а затем и </a:t>
            </a:r>
            <a:r>
              <a:rPr lang="ru-RU" dirty="0" smtClean="0">
                <a:solidFill>
                  <a:srgbClr val="002060"/>
                </a:solidFill>
              </a:rPr>
              <a:t>самостоятельно,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познавательные способности, творческое воображение и мышление, развивают коммуникативные навыки.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	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795" y="1268760"/>
            <a:ext cx="777686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задач дошкольного образования является создание благоприятных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 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детей в соответствии с их возрастными и индивидуальными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особенностями, развитие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Эту задачу можно решить через образовательную область -  художественно-эстетическое  развитие. Для ее достижения  эффективно использовать метод проектной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деятельности. Проект  помогает в реализации детьми своих способностей и потенциала личности.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провела немало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проектов по художественно-эстетическому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развитию по разным направлениям, например таких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 «Посиделки у самовара», «Краски в нашей жизни», «Разноцветные ладошки»,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рисует иллюстрации в книгах?». Одним из интересных был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индивидуальный  проект  «Можно ли дать вторую жизнь фантику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?».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8" y="12716"/>
            <a:ext cx="91498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273" y="1383101"/>
            <a:ext cx="7200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Цели проекта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Педагогическая </a:t>
            </a:r>
            <a:r>
              <a:rPr lang="ru-RU" sz="2400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оптимальных условий, благоприятного эмоционального микроклимата для творческого, интеллектуального процесса, в котором ребенок  получает возможность раскрытия и развития творческого личностного потенциала  в процессе детско-взрослого взаимодействия.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400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Детская цель:</a:t>
            </a:r>
            <a:r>
              <a:rPr lang="ru-RU" sz="2400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 информации о конфетных обертках – фантиках, составление коллекции фантиков и изготовление поделок из них.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332656"/>
            <a:ext cx="734481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400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Педагогические </a:t>
            </a:r>
            <a:r>
              <a:rPr lang="ru-RU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дошкольников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умения ставить цель, находить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информацию разными способами,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привлечь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 детей к коллекционированию,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провести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исследование в области дизайна фантика,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расширять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словарный запас, развивать внимание, память, связную речь через рассматривание, описание, сравнение фантиков,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любознательность, фантазию, познавательную активность, аккуратность,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развивать мелкую моторику пальцев рук при изготовлении различных поделок из фантиков,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способствовать созданию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развития ребенка в семье, совместного творчества детей и родителей,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способствовать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формированию  и развитию детской фантазии и творчества, приобщать к изготовлению поделок из бросового материала,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воспитывать бережное отношение к окружающей среде.</a:t>
            </a:r>
          </a:p>
          <a:p>
            <a:pPr algn="just"/>
            <a:r>
              <a:rPr lang="ru-RU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Детские задачи:</a:t>
            </a:r>
            <a:endParaRPr lang="ru-RU" dirty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узнать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родителей информацию 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фантиках,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собрать коллекцию фантиков по различным темам,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поделки из фантиков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1" y="0"/>
            <a:ext cx="9144000" cy="6883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764704"/>
            <a:ext cx="70567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sz="2400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2400" dirty="0" smtClean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проекта ребенок научиться: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навыки творческо-исследовательской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деятельности;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расширять свои коммуникативные способности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своего проекта перед детьми своей группы; 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проявлять  интерес к играм с фантиками,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коллекционированию;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сравнивать фантики, составлять описательные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азличным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приемам работы с фантиками,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изготовления различных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поделок.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400" b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Продукт проекта: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выставки «Такие разные и полезные фантики» и коллекции фантиков.</a:t>
            </a:r>
          </a:p>
        </p:txBody>
      </p:sp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741" y="332656"/>
            <a:ext cx="6840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Однажды в группе мы нашли фантик от съеденной конфетки. Сначала хотели его выбросить, но Кира предложила сохранить его. Он очень заинтересовал ее своей необычностью. У нас выдвинулась </a:t>
            </a:r>
            <a:r>
              <a:rPr lang="ru-RU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детская гипотеза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если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попробовать создать поделки из фантиков, то можно их не выбрасывать.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Способы нахождения информации:  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посредством общения с родителями, воспитателями,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книгах,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телевидения, интернета.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начался с знакомства с историей фантика: Кира узнала что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означает слово "фантик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каких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видов бывают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фантики.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ситуативный разговор поразмышляла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пользе и вреде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сладостей.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balthazar.club/uploads/posts/2022-02/1645176218_3-balthazar-club-p-fantiki-sovetskikh-konfet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2720784" cy="232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648" y="476672"/>
            <a:ext cx="7853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Использовались следующие виды детской деятельности: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составление творческого рассказа</a:t>
            </a:r>
            <a:endParaRPr lang="ru-RU" dirty="0" smtClean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«Фантики, какие они разные и красивые!»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  <a:r>
              <a:rPr lang="ru-RU" b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Стихотворение А. Дитриха «Шар голубой»,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«Волшебные конфеты»,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«Сладкий домик» Г.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Циферова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«Однажды, роскошно одетая, по полю гуляла конфета»,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«Шоколадные конфеты» и др.;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b="1" i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изображений на фантиках и придумывание своей сказки;</a:t>
            </a:r>
            <a:endParaRPr lang="ru-RU" dirty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: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такой же»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Сложи фантик»;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r="4556" b="11773"/>
          <a:stretch/>
        </p:blipFill>
        <p:spPr bwMode="auto">
          <a:xfrm>
            <a:off x="395536" y="4581128"/>
            <a:ext cx="3084945" cy="19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5428" r="5601" b="3050"/>
          <a:stretch/>
        </p:blipFill>
        <p:spPr bwMode="auto">
          <a:xfrm>
            <a:off x="4531480" y="3886200"/>
            <a:ext cx="1952625" cy="279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20697" r="16676" b="14026"/>
          <a:stretch/>
        </p:blipFill>
        <p:spPr bwMode="auto">
          <a:xfrm>
            <a:off x="7028873" y="4670018"/>
            <a:ext cx="1143527" cy="76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" y="4425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5576" y="58555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общение: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«Литературные герои на фантиках»;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9832" r="10254" b="13882"/>
          <a:stretch/>
        </p:blipFill>
        <p:spPr>
          <a:xfrm rot="10800000">
            <a:off x="121854" y="4730809"/>
            <a:ext cx="2331419" cy="194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6" t="21391" r="3784" b="28669"/>
          <a:stretch/>
        </p:blipFill>
        <p:spPr>
          <a:xfrm rot="5400000">
            <a:off x="6439295" y="1946812"/>
            <a:ext cx="3667884" cy="149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5696" b="22771"/>
          <a:stretch/>
        </p:blipFill>
        <p:spPr>
          <a:xfrm rot="5400000">
            <a:off x="4747529" y="2006462"/>
            <a:ext cx="3667885" cy="146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10190" r="5037"/>
          <a:stretch/>
        </p:blipFill>
        <p:spPr>
          <a:xfrm rot="5400000">
            <a:off x="1781848" y="2893443"/>
            <a:ext cx="1706627" cy="162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9" r="13353" b="3761"/>
          <a:stretch/>
        </p:blipFill>
        <p:spPr>
          <a:xfrm rot="16200000">
            <a:off x="97150" y="2953969"/>
            <a:ext cx="1728193" cy="155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10564" r="31449" b="17563"/>
          <a:stretch/>
        </p:blipFill>
        <p:spPr>
          <a:xfrm rot="16200000">
            <a:off x="4424031" y="4674015"/>
            <a:ext cx="1913257" cy="208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-2184" r="33691" b="20413"/>
          <a:stretch/>
        </p:blipFill>
        <p:spPr>
          <a:xfrm rot="16200000">
            <a:off x="6843519" y="4420772"/>
            <a:ext cx="1881412" cy="262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4" t="12816" r="16976" b="13772"/>
          <a:stretch/>
        </p:blipFill>
        <p:spPr>
          <a:xfrm rot="16200000">
            <a:off x="3886238" y="785134"/>
            <a:ext cx="1336822" cy="237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9836" r="32776" b="3210"/>
          <a:stretch/>
        </p:blipFill>
        <p:spPr>
          <a:xfrm rot="16200000">
            <a:off x="1106072" y="519666"/>
            <a:ext cx="1361472" cy="292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3787" r="29067" b="27406"/>
          <a:stretch/>
        </p:blipFill>
        <p:spPr>
          <a:xfrm rot="16200000">
            <a:off x="2468913" y="4908348"/>
            <a:ext cx="1913256" cy="161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16580" r="9537" b="5942"/>
          <a:stretch/>
        </p:blipFill>
        <p:spPr>
          <a:xfrm>
            <a:off x="3564751" y="2781609"/>
            <a:ext cx="2107001" cy="174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0872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620688"/>
            <a:ext cx="7630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оформление коллекции фантиков;</a:t>
            </a:r>
            <a:endParaRPr lang="ru-RU" dirty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поделок разными способами: оригами, аппликация, </a:t>
            </a:r>
            <a:r>
              <a:rPr lang="ru-RU" b="1" i="1" dirty="0" err="1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квиллинг</a:t>
            </a:r>
            <a:r>
              <a:rPr lang="ru-RU" b="1" i="1" dirty="0" smtClean="0">
                <a:solidFill>
                  <a:srgbClr val="F3074A"/>
                </a:solidFill>
                <a:latin typeface="Times New Roman" pitchFamily="18" charset="0"/>
                <a:cs typeface="Times New Roman" pitchFamily="18" charset="0"/>
              </a:rPr>
              <a:t>, гармошка и т.д. </a:t>
            </a:r>
            <a:endParaRPr lang="ru-RU" dirty="0">
              <a:solidFill>
                <a:srgbClr val="F3074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Николай\Desktop\Буратино\фото\20210325_16123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875" y="2748558"/>
            <a:ext cx="4794250" cy="26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Николай\AppData\Local\Microsoft\Windows\INetCache\Content.Word\20210329_16412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0174" y="2745105"/>
            <a:ext cx="4818380" cy="271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1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621</Words>
  <Application>Microsoft Office PowerPoint</Application>
  <PresentationFormat>Экран (4:3)</PresentationFormat>
  <Paragraphs>110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Николай</cp:lastModifiedBy>
  <cp:revision>58</cp:revision>
  <dcterms:created xsi:type="dcterms:W3CDTF">2022-10-24T17:56:31Z</dcterms:created>
  <dcterms:modified xsi:type="dcterms:W3CDTF">2022-10-29T09:55:19Z</dcterms:modified>
</cp:coreProperties>
</file>