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708" r:id="rId3"/>
  </p:sldMasterIdLst>
  <p:sldIdLst>
    <p:sldId id="278" r:id="rId4"/>
    <p:sldId id="280" r:id="rId5"/>
    <p:sldId id="281" r:id="rId6"/>
    <p:sldId id="285" r:id="rId7"/>
    <p:sldId id="286" r:id="rId8"/>
    <p:sldId id="300" r:id="rId9"/>
    <p:sldId id="298" r:id="rId10"/>
    <p:sldId id="294" r:id="rId11"/>
    <p:sldId id="289" r:id="rId12"/>
    <p:sldId id="290" r:id="rId13"/>
    <p:sldId id="291" r:id="rId14"/>
    <p:sldId id="292" r:id="rId15"/>
    <p:sldId id="293" r:id="rId16"/>
    <p:sldId id="299" r:id="rId17"/>
    <p:sldId id="295" r:id="rId18"/>
    <p:sldId id="296" r:id="rId19"/>
    <p:sldId id="297" r:id="rId20"/>
    <p:sldId id="301" r:id="rId21"/>
  </p:sldIdLst>
  <p:sldSz cx="13439775" cy="7559675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Calibri Light" charset="0"/>
      <p:regular r:id="rId26"/>
      <p:italic r:id="rId27"/>
    </p:embeddedFont>
    <p:embeddedFont>
      <p:font typeface="Akrobat Black" charset="-52"/>
      <p:bold r:id="rId28"/>
    </p:embeddedFont>
    <p:embeddedFont>
      <p:font typeface="Akrobat" charset="-52"/>
      <p:regular r:id="rId29"/>
      <p:bold r:id="rId30"/>
    </p:embeddedFont>
    <p:embeddedFont>
      <p:font typeface="Book Antiqua" pitchFamily="18" charset="0"/>
      <p:regular r:id="rId31"/>
      <p:bold r:id="rId32"/>
      <p:italic r:id="rId33"/>
      <p:boldItalic r:id="rId34"/>
    </p:embeddedFont>
  </p:embeddedFontLst>
  <p:defaultTextStyle>
    <a:defPPr>
      <a:defRPr lang="ru-RU"/>
    </a:defPPr>
    <a:lvl1pPr marL="0" algn="l" defTabSz="9140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10" algn="l" defTabSz="9140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21" algn="l" defTabSz="9140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031" algn="l" defTabSz="9140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041" algn="l" defTabSz="9140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052" algn="l" defTabSz="9140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063" algn="l" defTabSz="9140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073" algn="l" defTabSz="9140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083" algn="l" defTabSz="9140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 userDrawn="1">
          <p15:clr>
            <a:srgbClr val="A4A3A4"/>
          </p15:clr>
        </p15:guide>
        <p15:guide id="2" pos="42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464A"/>
    <a:srgbClr val="57111C"/>
    <a:srgbClr val="DCCFB8"/>
    <a:srgbClr val="EAE2D3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94660"/>
  </p:normalViewPr>
  <p:slideViewPr>
    <p:cSldViewPr snapToGrid="0" showGuides="1">
      <p:cViewPr>
        <p:scale>
          <a:sx n="88" d="100"/>
          <a:sy n="88" d="100"/>
        </p:scale>
        <p:origin x="-120" y="18"/>
      </p:cViewPr>
      <p:guideLst>
        <p:guide orient="horz" pos="2381"/>
        <p:guide pos="42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84" y="1237198"/>
            <a:ext cx="11423809" cy="263188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3" y="3970582"/>
            <a:ext cx="10079831" cy="1825171"/>
          </a:xfrm>
        </p:spPr>
        <p:txBody>
          <a:bodyPr/>
          <a:lstStyle>
            <a:lvl1pPr marL="0" indent="0" algn="ctr">
              <a:buNone/>
              <a:defRPr sz="2000"/>
            </a:lvl1pPr>
            <a:lvl2pPr marL="377810" indent="0" algn="ctr">
              <a:buNone/>
              <a:defRPr sz="1700"/>
            </a:lvl2pPr>
            <a:lvl3pPr marL="755621" indent="0" algn="ctr">
              <a:buNone/>
              <a:defRPr sz="1400"/>
            </a:lvl3pPr>
            <a:lvl4pPr marL="1133431" indent="0" algn="ctr">
              <a:buNone/>
              <a:defRPr sz="1300"/>
            </a:lvl4pPr>
            <a:lvl5pPr marL="1511242" indent="0" algn="ctr">
              <a:buNone/>
              <a:defRPr sz="1300"/>
            </a:lvl5pPr>
            <a:lvl6pPr marL="1889053" indent="0" algn="ctr">
              <a:buNone/>
              <a:defRPr sz="1300"/>
            </a:lvl6pPr>
            <a:lvl7pPr marL="2266863" indent="0" algn="ctr">
              <a:buNone/>
              <a:defRPr sz="1300"/>
            </a:lvl7pPr>
            <a:lvl8pPr marL="2644673" indent="0" algn="ctr">
              <a:buNone/>
              <a:defRPr sz="1300"/>
            </a:lvl8pPr>
            <a:lvl9pPr marL="3022486" indent="0" algn="ctr">
              <a:buNone/>
              <a:defRPr sz="13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47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344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41" y="402485"/>
            <a:ext cx="2897951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6" y="402485"/>
            <a:ext cx="8525858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330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84" y="1237198"/>
            <a:ext cx="11423809" cy="263188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3" y="3970582"/>
            <a:ext cx="10079831" cy="1825171"/>
          </a:xfrm>
        </p:spPr>
        <p:txBody>
          <a:bodyPr/>
          <a:lstStyle>
            <a:lvl1pPr marL="0" indent="0" algn="ctr">
              <a:buNone/>
              <a:defRPr sz="2000"/>
            </a:lvl1pPr>
            <a:lvl2pPr marL="377810" indent="0" algn="ctr">
              <a:buNone/>
              <a:defRPr sz="1700"/>
            </a:lvl2pPr>
            <a:lvl3pPr marL="755621" indent="0" algn="ctr">
              <a:buNone/>
              <a:defRPr sz="1400"/>
            </a:lvl3pPr>
            <a:lvl4pPr marL="1133431" indent="0" algn="ctr">
              <a:buNone/>
              <a:defRPr sz="1300"/>
            </a:lvl4pPr>
            <a:lvl5pPr marL="1511242" indent="0" algn="ctr">
              <a:buNone/>
              <a:defRPr sz="1300"/>
            </a:lvl5pPr>
            <a:lvl6pPr marL="1889053" indent="0" algn="ctr">
              <a:buNone/>
              <a:defRPr sz="1300"/>
            </a:lvl6pPr>
            <a:lvl7pPr marL="2266863" indent="0" algn="ctr">
              <a:buNone/>
              <a:defRPr sz="1300"/>
            </a:lvl7pPr>
            <a:lvl8pPr marL="2644673" indent="0" algn="ctr">
              <a:buNone/>
              <a:defRPr sz="1300"/>
            </a:lvl8pPr>
            <a:lvl9pPr marL="3022486" indent="0" algn="ctr">
              <a:buNone/>
              <a:defRPr sz="13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598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574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6" y="1884671"/>
            <a:ext cx="11591806" cy="3144614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6" y="5059037"/>
            <a:ext cx="11591806" cy="1653678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37781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556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13343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5112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8905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6686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446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02248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020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90" y="2012414"/>
            <a:ext cx="5711905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9" y="2012414"/>
            <a:ext cx="5711905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803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4"/>
            <a:ext cx="11591806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3" cy="90821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810" indent="0">
              <a:buNone/>
              <a:defRPr sz="1700" b="1"/>
            </a:lvl2pPr>
            <a:lvl3pPr marL="755621" indent="0">
              <a:buNone/>
              <a:defRPr sz="1400" b="1"/>
            </a:lvl3pPr>
            <a:lvl4pPr marL="1133431" indent="0">
              <a:buNone/>
              <a:defRPr sz="1300" b="1"/>
            </a:lvl4pPr>
            <a:lvl5pPr marL="1511242" indent="0">
              <a:buNone/>
              <a:defRPr sz="1300" b="1"/>
            </a:lvl5pPr>
            <a:lvl6pPr marL="1889053" indent="0">
              <a:buNone/>
              <a:defRPr sz="1300" b="1"/>
            </a:lvl6pPr>
            <a:lvl7pPr marL="2266863" indent="0">
              <a:buNone/>
              <a:defRPr sz="1300" b="1"/>
            </a:lvl7pPr>
            <a:lvl8pPr marL="2644673" indent="0">
              <a:buNone/>
              <a:defRPr sz="1300" b="1"/>
            </a:lvl8pPr>
            <a:lvl9pPr marL="3022486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3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91" y="1853171"/>
            <a:ext cx="5713656" cy="90821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810" indent="0">
              <a:buNone/>
              <a:defRPr sz="1700" b="1"/>
            </a:lvl2pPr>
            <a:lvl3pPr marL="755621" indent="0">
              <a:buNone/>
              <a:defRPr sz="1400" b="1"/>
            </a:lvl3pPr>
            <a:lvl4pPr marL="1133431" indent="0">
              <a:buNone/>
              <a:defRPr sz="1300" b="1"/>
            </a:lvl4pPr>
            <a:lvl5pPr marL="1511242" indent="0">
              <a:buNone/>
              <a:defRPr sz="1300" b="1"/>
            </a:lvl5pPr>
            <a:lvl6pPr marL="1889053" indent="0">
              <a:buNone/>
              <a:defRPr sz="1300" b="1"/>
            </a:lvl6pPr>
            <a:lvl7pPr marL="2266863" indent="0">
              <a:buNone/>
              <a:defRPr sz="1300" b="1"/>
            </a:lvl7pPr>
            <a:lvl8pPr marL="2644673" indent="0">
              <a:buNone/>
              <a:defRPr sz="1300" b="1"/>
            </a:lvl8pPr>
            <a:lvl9pPr marL="3022486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91" y="2761381"/>
            <a:ext cx="5713656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014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70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557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9" y="503978"/>
            <a:ext cx="4334677" cy="1763924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61" y="1088460"/>
            <a:ext cx="6803885" cy="5372269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9" y="2267902"/>
            <a:ext cx="4334677" cy="4201570"/>
          </a:xfrm>
        </p:spPr>
        <p:txBody>
          <a:bodyPr/>
          <a:lstStyle>
            <a:lvl1pPr marL="0" indent="0">
              <a:buNone/>
              <a:defRPr sz="1300"/>
            </a:lvl1pPr>
            <a:lvl2pPr marL="377810" indent="0">
              <a:buNone/>
              <a:defRPr sz="1100"/>
            </a:lvl2pPr>
            <a:lvl3pPr marL="755621" indent="0">
              <a:buNone/>
              <a:defRPr sz="1000"/>
            </a:lvl3pPr>
            <a:lvl4pPr marL="1133431" indent="0">
              <a:buNone/>
              <a:defRPr sz="900"/>
            </a:lvl4pPr>
            <a:lvl5pPr marL="1511242" indent="0">
              <a:buNone/>
              <a:defRPr sz="900"/>
            </a:lvl5pPr>
            <a:lvl6pPr marL="1889053" indent="0">
              <a:buNone/>
              <a:defRPr sz="900"/>
            </a:lvl6pPr>
            <a:lvl7pPr marL="2266863" indent="0">
              <a:buNone/>
              <a:defRPr sz="900"/>
            </a:lvl7pPr>
            <a:lvl8pPr marL="2644673" indent="0">
              <a:buNone/>
              <a:defRPr sz="900"/>
            </a:lvl8pPr>
            <a:lvl9pPr marL="3022486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092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8606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9" y="503978"/>
            <a:ext cx="4334677" cy="1763924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61" y="1088460"/>
            <a:ext cx="6803885" cy="5372269"/>
          </a:xfrm>
        </p:spPr>
        <p:txBody>
          <a:bodyPr anchor="t"/>
          <a:lstStyle>
            <a:lvl1pPr marL="0" indent="0">
              <a:buNone/>
              <a:defRPr sz="2600"/>
            </a:lvl1pPr>
            <a:lvl2pPr marL="377810" indent="0">
              <a:buNone/>
              <a:defRPr sz="2300"/>
            </a:lvl2pPr>
            <a:lvl3pPr marL="755621" indent="0">
              <a:buNone/>
              <a:defRPr sz="2000"/>
            </a:lvl3pPr>
            <a:lvl4pPr marL="1133431" indent="0">
              <a:buNone/>
              <a:defRPr sz="1700"/>
            </a:lvl4pPr>
            <a:lvl5pPr marL="1511242" indent="0">
              <a:buNone/>
              <a:defRPr sz="1700"/>
            </a:lvl5pPr>
            <a:lvl6pPr marL="1889053" indent="0">
              <a:buNone/>
              <a:defRPr sz="1700"/>
            </a:lvl6pPr>
            <a:lvl7pPr marL="2266863" indent="0">
              <a:buNone/>
              <a:defRPr sz="1700"/>
            </a:lvl7pPr>
            <a:lvl8pPr marL="2644673" indent="0">
              <a:buNone/>
              <a:defRPr sz="1700"/>
            </a:lvl8pPr>
            <a:lvl9pPr marL="3022486" indent="0">
              <a:buNone/>
              <a:defRPr sz="17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9" y="2267902"/>
            <a:ext cx="4334677" cy="4201570"/>
          </a:xfrm>
        </p:spPr>
        <p:txBody>
          <a:bodyPr/>
          <a:lstStyle>
            <a:lvl1pPr marL="0" indent="0">
              <a:buNone/>
              <a:defRPr sz="1300"/>
            </a:lvl1pPr>
            <a:lvl2pPr marL="377810" indent="0">
              <a:buNone/>
              <a:defRPr sz="1100"/>
            </a:lvl2pPr>
            <a:lvl3pPr marL="755621" indent="0">
              <a:buNone/>
              <a:defRPr sz="1000"/>
            </a:lvl3pPr>
            <a:lvl4pPr marL="1133431" indent="0">
              <a:buNone/>
              <a:defRPr sz="900"/>
            </a:lvl4pPr>
            <a:lvl5pPr marL="1511242" indent="0">
              <a:buNone/>
              <a:defRPr sz="900"/>
            </a:lvl5pPr>
            <a:lvl6pPr marL="1889053" indent="0">
              <a:buNone/>
              <a:defRPr sz="900"/>
            </a:lvl6pPr>
            <a:lvl7pPr marL="2266863" indent="0">
              <a:buNone/>
              <a:defRPr sz="900"/>
            </a:lvl7pPr>
            <a:lvl8pPr marL="2644673" indent="0">
              <a:buNone/>
              <a:defRPr sz="900"/>
            </a:lvl8pPr>
            <a:lvl9pPr marL="3022486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62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594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41" y="402485"/>
            <a:ext cx="2897951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6" y="402485"/>
            <a:ext cx="8525858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183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84" y="1237198"/>
            <a:ext cx="11423809" cy="263188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3" y="3970582"/>
            <a:ext cx="10079831" cy="1825171"/>
          </a:xfrm>
        </p:spPr>
        <p:txBody>
          <a:bodyPr/>
          <a:lstStyle>
            <a:lvl1pPr marL="0" indent="0" algn="ctr">
              <a:buNone/>
              <a:defRPr sz="2000"/>
            </a:lvl1pPr>
            <a:lvl2pPr marL="377810" indent="0" algn="ctr">
              <a:buNone/>
              <a:defRPr sz="1700"/>
            </a:lvl2pPr>
            <a:lvl3pPr marL="755621" indent="0" algn="ctr">
              <a:buNone/>
              <a:defRPr sz="1400"/>
            </a:lvl3pPr>
            <a:lvl4pPr marL="1133431" indent="0" algn="ctr">
              <a:buNone/>
              <a:defRPr sz="1300"/>
            </a:lvl4pPr>
            <a:lvl5pPr marL="1511242" indent="0" algn="ctr">
              <a:buNone/>
              <a:defRPr sz="1300"/>
            </a:lvl5pPr>
            <a:lvl6pPr marL="1889053" indent="0" algn="ctr">
              <a:buNone/>
              <a:defRPr sz="1300"/>
            </a:lvl6pPr>
            <a:lvl7pPr marL="2266863" indent="0" algn="ctr">
              <a:buNone/>
              <a:defRPr sz="1300"/>
            </a:lvl7pPr>
            <a:lvl8pPr marL="2644673" indent="0" algn="ctr">
              <a:buNone/>
              <a:defRPr sz="1300"/>
            </a:lvl8pPr>
            <a:lvl9pPr marL="3022486" indent="0" algn="ctr">
              <a:buNone/>
              <a:defRPr sz="13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685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8340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6" y="1884671"/>
            <a:ext cx="11591806" cy="3144614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6" y="5059037"/>
            <a:ext cx="11591806" cy="1653678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37781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556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13343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5112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8905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6686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446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02248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569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90" y="2012414"/>
            <a:ext cx="5711905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9" y="2012414"/>
            <a:ext cx="5711905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2078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4"/>
            <a:ext cx="11591806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3" cy="90821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810" indent="0">
              <a:buNone/>
              <a:defRPr sz="1700" b="1"/>
            </a:lvl2pPr>
            <a:lvl3pPr marL="755621" indent="0">
              <a:buNone/>
              <a:defRPr sz="1400" b="1"/>
            </a:lvl3pPr>
            <a:lvl4pPr marL="1133431" indent="0">
              <a:buNone/>
              <a:defRPr sz="1300" b="1"/>
            </a:lvl4pPr>
            <a:lvl5pPr marL="1511242" indent="0">
              <a:buNone/>
              <a:defRPr sz="1300" b="1"/>
            </a:lvl5pPr>
            <a:lvl6pPr marL="1889053" indent="0">
              <a:buNone/>
              <a:defRPr sz="1300" b="1"/>
            </a:lvl6pPr>
            <a:lvl7pPr marL="2266863" indent="0">
              <a:buNone/>
              <a:defRPr sz="1300" b="1"/>
            </a:lvl7pPr>
            <a:lvl8pPr marL="2644673" indent="0">
              <a:buNone/>
              <a:defRPr sz="1300" b="1"/>
            </a:lvl8pPr>
            <a:lvl9pPr marL="3022486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3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91" y="1853171"/>
            <a:ext cx="5713656" cy="90821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810" indent="0">
              <a:buNone/>
              <a:defRPr sz="1700" b="1"/>
            </a:lvl2pPr>
            <a:lvl3pPr marL="755621" indent="0">
              <a:buNone/>
              <a:defRPr sz="1400" b="1"/>
            </a:lvl3pPr>
            <a:lvl4pPr marL="1133431" indent="0">
              <a:buNone/>
              <a:defRPr sz="1300" b="1"/>
            </a:lvl4pPr>
            <a:lvl5pPr marL="1511242" indent="0">
              <a:buNone/>
              <a:defRPr sz="1300" b="1"/>
            </a:lvl5pPr>
            <a:lvl6pPr marL="1889053" indent="0">
              <a:buNone/>
              <a:defRPr sz="1300" b="1"/>
            </a:lvl6pPr>
            <a:lvl7pPr marL="2266863" indent="0">
              <a:buNone/>
              <a:defRPr sz="1300" b="1"/>
            </a:lvl7pPr>
            <a:lvl8pPr marL="2644673" indent="0">
              <a:buNone/>
              <a:defRPr sz="1300" b="1"/>
            </a:lvl8pPr>
            <a:lvl9pPr marL="3022486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91" y="2761381"/>
            <a:ext cx="5713656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221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7878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174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6" y="1884671"/>
            <a:ext cx="11591806" cy="3144614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6" y="5059037"/>
            <a:ext cx="11591806" cy="1653678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37781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556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13343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5112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8905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6686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446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02248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0581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9" y="503978"/>
            <a:ext cx="4334677" cy="1763924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61" y="1088460"/>
            <a:ext cx="6803885" cy="5372269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9" y="2267902"/>
            <a:ext cx="4334677" cy="4201570"/>
          </a:xfrm>
        </p:spPr>
        <p:txBody>
          <a:bodyPr/>
          <a:lstStyle>
            <a:lvl1pPr marL="0" indent="0">
              <a:buNone/>
              <a:defRPr sz="1300"/>
            </a:lvl1pPr>
            <a:lvl2pPr marL="377810" indent="0">
              <a:buNone/>
              <a:defRPr sz="1100"/>
            </a:lvl2pPr>
            <a:lvl3pPr marL="755621" indent="0">
              <a:buNone/>
              <a:defRPr sz="1000"/>
            </a:lvl3pPr>
            <a:lvl4pPr marL="1133431" indent="0">
              <a:buNone/>
              <a:defRPr sz="900"/>
            </a:lvl4pPr>
            <a:lvl5pPr marL="1511242" indent="0">
              <a:buNone/>
              <a:defRPr sz="900"/>
            </a:lvl5pPr>
            <a:lvl6pPr marL="1889053" indent="0">
              <a:buNone/>
              <a:defRPr sz="900"/>
            </a:lvl6pPr>
            <a:lvl7pPr marL="2266863" indent="0">
              <a:buNone/>
              <a:defRPr sz="900"/>
            </a:lvl7pPr>
            <a:lvl8pPr marL="2644673" indent="0">
              <a:buNone/>
              <a:defRPr sz="900"/>
            </a:lvl8pPr>
            <a:lvl9pPr marL="3022486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406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9" y="503978"/>
            <a:ext cx="4334677" cy="1763924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61" y="1088460"/>
            <a:ext cx="6803885" cy="5372269"/>
          </a:xfrm>
        </p:spPr>
        <p:txBody>
          <a:bodyPr anchor="t"/>
          <a:lstStyle>
            <a:lvl1pPr marL="0" indent="0">
              <a:buNone/>
              <a:defRPr sz="2600"/>
            </a:lvl1pPr>
            <a:lvl2pPr marL="377810" indent="0">
              <a:buNone/>
              <a:defRPr sz="2300"/>
            </a:lvl2pPr>
            <a:lvl3pPr marL="755621" indent="0">
              <a:buNone/>
              <a:defRPr sz="2000"/>
            </a:lvl3pPr>
            <a:lvl4pPr marL="1133431" indent="0">
              <a:buNone/>
              <a:defRPr sz="1700"/>
            </a:lvl4pPr>
            <a:lvl5pPr marL="1511242" indent="0">
              <a:buNone/>
              <a:defRPr sz="1700"/>
            </a:lvl5pPr>
            <a:lvl6pPr marL="1889053" indent="0">
              <a:buNone/>
              <a:defRPr sz="1700"/>
            </a:lvl6pPr>
            <a:lvl7pPr marL="2266863" indent="0">
              <a:buNone/>
              <a:defRPr sz="1700"/>
            </a:lvl7pPr>
            <a:lvl8pPr marL="2644673" indent="0">
              <a:buNone/>
              <a:defRPr sz="1700"/>
            </a:lvl8pPr>
            <a:lvl9pPr marL="3022486" indent="0">
              <a:buNone/>
              <a:defRPr sz="17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9" y="2267902"/>
            <a:ext cx="4334677" cy="4201570"/>
          </a:xfrm>
        </p:spPr>
        <p:txBody>
          <a:bodyPr/>
          <a:lstStyle>
            <a:lvl1pPr marL="0" indent="0">
              <a:buNone/>
              <a:defRPr sz="1300"/>
            </a:lvl1pPr>
            <a:lvl2pPr marL="377810" indent="0">
              <a:buNone/>
              <a:defRPr sz="1100"/>
            </a:lvl2pPr>
            <a:lvl3pPr marL="755621" indent="0">
              <a:buNone/>
              <a:defRPr sz="1000"/>
            </a:lvl3pPr>
            <a:lvl4pPr marL="1133431" indent="0">
              <a:buNone/>
              <a:defRPr sz="900"/>
            </a:lvl4pPr>
            <a:lvl5pPr marL="1511242" indent="0">
              <a:buNone/>
              <a:defRPr sz="900"/>
            </a:lvl5pPr>
            <a:lvl6pPr marL="1889053" indent="0">
              <a:buNone/>
              <a:defRPr sz="900"/>
            </a:lvl6pPr>
            <a:lvl7pPr marL="2266863" indent="0">
              <a:buNone/>
              <a:defRPr sz="900"/>
            </a:lvl7pPr>
            <a:lvl8pPr marL="2644673" indent="0">
              <a:buNone/>
              <a:defRPr sz="900"/>
            </a:lvl8pPr>
            <a:lvl9pPr marL="3022486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7977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8588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41" y="402485"/>
            <a:ext cx="2897951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6" y="402485"/>
            <a:ext cx="8525858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669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90" y="2012414"/>
            <a:ext cx="5711905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9" y="2012414"/>
            <a:ext cx="5711905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889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4"/>
            <a:ext cx="11591806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3" cy="90821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810" indent="0">
              <a:buNone/>
              <a:defRPr sz="1700" b="1"/>
            </a:lvl2pPr>
            <a:lvl3pPr marL="755621" indent="0">
              <a:buNone/>
              <a:defRPr sz="1400" b="1"/>
            </a:lvl3pPr>
            <a:lvl4pPr marL="1133431" indent="0">
              <a:buNone/>
              <a:defRPr sz="1300" b="1"/>
            </a:lvl4pPr>
            <a:lvl5pPr marL="1511242" indent="0">
              <a:buNone/>
              <a:defRPr sz="1300" b="1"/>
            </a:lvl5pPr>
            <a:lvl6pPr marL="1889053" indent="0">
              <a:buNone/>
              <a:defRPr sz="1300" b="1"/>
            </a:lvl6pPr>
            <a:lvl7pPr marL="2266863" indent="0">
              <a:buNone/>
              <a:defRPr sz="1300" b="1"/>
            </a:lvl7pPr>
            <a:lvl8pPr marL="2644673" indent="0">
              <a:buNone/>
              <a:defRPr sz="1300" b="1"/>
            </a:lvl8pPr>
            <a:lvl9pPr marL="3022486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3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91" y="1853171"/>
            <a:ext cx="5713656" cy="90821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810" indent="0">
              <a:buNone/>
              <a:defRPr sz="1700" b="1"/>
            </a:lvl2pPr>
            <a:lvl3pPr marL="755621" indent="0">
              <a:buNone/>
              <a:defRPr sz="1400" b="1"/>
            </a:lvl3pPr>
            <a:lvl4pPr marL="1133431" indent="0">
              <a:buNone/>
              <a:defRPr sz="1300" b="1"/>
            </a:lvl4pPr>
            <a:lvl5pPr marL="1511242" indent="0">
              <a:buNone/>
              <a:defRPr sz="1300" b="1"/>
            </a:lvl5pPr>
            <a:lvl6pPr marL="1889053" indent="0">
              <a:buNone/>
              <a:defRPr sz="1300" b="1"/>
            </a:lvl6pPr>
            <a:lvl7pPr marL="2266863" indent="0">
              <a:buNone/>
              <a:defRPr sz="1300" b="1"/>
            </a:lvl7pPr>
            <a:lvl8pPr marL="2644673" indent="0">
              <a:buNone/>
              <a:defRPr sz="1300" b="1"/>
            </a:lvl8pPr>
            <a:lvl9pPr marL="3022486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91" y="2761381"/>
            <a:ext cx="5713656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849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98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654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9" y="503978"/>
            <a:ext cx="4334677" cy="1763924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61" y="1088460"/>
            <a:ext cx="6803885" cy="5372269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9" y="2267902"/>
            <a:ext cx="4334677" cy="4201570"/>
          </a:xfrm>
        </p:spPr>
        <p:txBody>
          <a:bodyPr/>
          <a:lstStyle>
            <a:lvl1pPr marL="0" indent="0">
              <a:buNone/>
              <a:defRPr sz="1300"/>
            </a:lvl1pPr>
            <a:lvl2pPr marL="377810" indent="0">
              <a:buNone/>
              <a:defRPr sz="1100"/>
            </a:lvl2pPr>
            <a:lvl3pPr marL="755621" indent="0">
              <a:buNone/>
              <a:defRPr sz="1000"/>
            </a:lvl3pPr>
            <a:lvl4pPr marL="1133431" indent="0">
              <a:buNone/>
              <a:defRPr sz="900"/>
            </a:lvl4pPr>
            <a:lvl5pPr marL="1511242" indent="0">
              <a:buNone/>
              <a:defRPr sz="900"/>
            </a:lvl5pPr>
            <a:lvl6pPr marL="1889053" indent="0">
              <a:buNone/>
              <a:defRPr sz="900"/>
            </a:lvl6pPr>
            <a:lvl7pPr marL="2266863" indent="0">
              <a:buNone/>
              <a:defRPr sz="900"/>
            </a:lvl7pPr>
            <a:lvl8pPr marL="2644673" indent="0">
              <a:buNone/>
              <a:defRPr sz="900"/>
            </a:lvl8pPr>
            <a:lvl9pPr marL="3022486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194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9" y="503978"/>
            <a:ext cx="4334677" cy="1763924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61" y="1088460"/>
            <a:ext cx="6803885" cy="5372269"/>
          </a:xfrm>
        </p:spPr>
        <p:txBody>
          <a:bodyPr anchor="t"/>
          <a:lstStyle>
            <a:lvl1pPr marL="0" indent="0">
              <a:buNone/>
              <a:defRPr sz="2600"/>
            </a:lvl1pPr>
            <a:lvl2pPr marL="377810" indent="0">
              <a:buNone/>
              <a:defRPr sz="2300"/>
            </a:lvl2pPr>
            <a:lvl3pPr marL="755621" indent="0">
              <a:buNone/>
              <a:defRPr sz="2000"/>
            </a:lvl3pPr>
            <a:lvl4pPr marL="1133431" indent="0">
              <a:buNone/>
              <a:defRPr sz="1700"/>
            </a:lvl4pPr>
            <a:lvl5pPr marL="1511242" indent="0">
              <a:buNone/>
              <a:defRPr sz="1700"/>
            </a:lvl5pPr>
            <a:lvl6pPr marL="1889053" indent="0">
              <a:buNone/>
              <a:defRPr sz="1700"/>
            </a:lvl6pPr>
            <a:lvl7pPr marL="2266863" indent="0">
              <a:buNone/>
              <a:defRPr sz="1700"/>
            </a:lvl7pPr>
            <a:lvl8pPr marL="2644673" indent="0">
              <a:buNone/>
              <a:defRPr sz="1700"/>
            </a:lvl8pPr>
            <a:lvl9pPr marL="3022486" indent="0">
              <a:buNone/>
              <a:defRPr sz="17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9" y="2267902"/>
            <a:ext cx="4334677" cy="4201570"/>
          </a:xfrm>
        </p:spPr>
        <p:txBody>
          <a:bodyPr/>
          <a:lstStyle>
            <a:lvl1pPr marL="0" indent="0">
              <a:buNone/>
              <a:defRPr sz="1300"/>
            </a:lvl1pPr>
            <a:lvl2pPr marL="377810" indent="0">
              <a:buNone/>
              <a:defRPr sz="1100"/>
            </a:lvl2pPr>
            <a:lvl3pPr marL="755621" indent="0">
              <a:buNone/>
              <a:defRPr sz="1000"/>
            </a:lvl3pPr>
            <a:lvl4pPr marL="1133431" indent="0">
              <a:buNone/>
              <a:defRPr sz="900"/>
            </a:lvl4pPr>
            <a:lvl5pPr marL="1511242" indent="0">
              <a:buNone/>
              <a:defRPr sz="900"/>
            </a:lvl5pPr>
            <a:lvl6pPr marL="1889053" indent="0">
              <a:buNone/>
              <a:defRPr sz="900"/>
            </a:lvl6pPr>
            <a:lvl7pPr marL="2266863" indent="0">
              <a:buNone/>
              <a:defRPr sz="900"/>
            </a:lvl7pPr>
            <a:lvl8pPr marL="2644673" indent="0">
              <a:buNone/>
              <a:defRPr sz="900"/>
            </a:lvl8pPr>
            <a:lvl9pPr marL="3022486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588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4"/>
            <a:ext cx="11591806" cy="1461188"/>
          </a:xfrm>
          <a:prstGeom prst="rect">
            <a:avLst/>
          </a:prstGeom>
        </p:spPr>
        <p:txBody>
          <a:bodyPr vert="horz" lIns="91401" tIns="45701" rIns="91401" bIns="45701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01" tIns="45701" rIns="91401" bIns="45701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6" y="7006706"/>
            <a:ext cx="3023950" cy="402483"/>
          </a:xfrm>
          <a:prstGeom prst="rect">
            <a:avLst/>
          </a:prstGeom>
        </p:spPr>
        <p:txBody>
          <a:bodyPr vert="horz" lIns="91401" tIns="45701" rIns="91401" bIns="45701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5E83B-E9E2-4E97-94B1-ECD5699343F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706"/>
            <a:ext cx="4535924" cy="402483"/>
          </a:xfrm>
          <a:prstGeom prst="rect">
            <a:avLst/>
          </a:prstGeom>
        </p:spPr>
        <p:txBody>
          <a:bodyPr vert="horz" lIns="91401" tIns="45701" rIns="91401" bIns="45701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4" y="7006706"/>
            <a:ext cx="3023950" cy="402483"/>
          </a:xfrm>
          <a:prstGeom prst="rect">
            <a:avLst/>
          </a:prstGeom>
        </p:spPr>
        <p:txBody>
          <a:bodyPr vert="horz" lIns="91401" tIns="45701" rIns="91401" bIns="45701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24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621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04" indent="-188904" algn="l" defTabSz="755621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6717" indent="-188904" algn="l" defTabSz="755621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4526" indent="-188904" algn="l" defTabSz="755621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22336" indent="-188904" algn="l" defTabSz="755621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700148" indent="-188904" algn="l" defTabSz="755621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77960" indent="-188904" algn="l" defTabSz="755621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55768" indent="-188904" algn="l" defTabSz="755621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833579" indent="-188904" algn="l" defTabSz="755621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211390" indent="-188904" algn="l" defTabSz="755621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6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77810" algn="l" defTabSz="7556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55621" algn="l" defTabSz="7556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33431" algn="l" defTabSz="7556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11242" algn="l" defTabSz="7556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9053" algn="l" defTabSz="7556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66863" algn="l" defTabSz="7556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44673" algn="l" defTabSz="7556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22486" algn="l" defTabSz="7556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4"/>
            <a:ext cx="11591806" cy="1461188"/>
          </a:xfrm>
          <a:prstGeom prst="rect">
            <a:avLst/>
          </a:prstGeom>
        </p:spPr>
        <p:txBody>
          <a:bodyPr vert="horz" lIns="91401" tIns="45701" rIns="91401" bIns="45701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01" tIns="45701" rIns="91401" bIns="45701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6" y="7006706"/>
            <a:ext cx="3023950" cy="402483"/>
          </a:xfrm>
          <a:prstGeom prst="rect">
            <a:avLst/>
          </a:prstGeom>
        </p:spPr>
        <p:txBody>
          <a:bodyPr vert="horz" lIns="91401" tIns="45701" rIns="91401" bIns="45701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706"/>
            <a:ext cx="4535924" cy="402483"/>
          </a:xfrm>
          <a:prstGeom prst="rect">
            <a:avLst/>
          </a:prstGeom>
        </p:spPr>
        <p:txBody>
          <a:bodyPr vert="horz" lIns="91401" tIns="45701" rIns="91401" bIns="45701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4" y="7006706"/>
            <a:ext cx="3023950" cy="402483"/>
          </a:xfrm>
          <a:prstGeom prst="rect">
            <a:avLst/>
          </a:prstGeom>
        </p:spPr>
        <p:txBody>
          <a:bodyPr vert="horz" lIns="91401" tIns="45701" rIns="91401" bIns="45701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799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621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04" indent="-188904" algn="l" defTabSz="755621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6717" indent="-188904" algn="l" defTabSz="755621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4526" indent="-188904" algn="l" defTabSz="755621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22336" indent="-188904" algn="l" defTabSz="755621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700148" indent="-188904" algn="l" defTabSz="755621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77960" indent="-188904" algn="l" defTabSz="755621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55768" indent="-188904" algn="l" defTabSz="755621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833579" indent="-188904" algn="l" defTabSz="755621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211390" indent="-188904" algn="l" defTabSz="755621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6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77810" algn="l" defTabSz="7556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55621" algn="l" defTabSz="7556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33431" algn="l" defTabSz="7556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11242" algn="l" defTabSz="7556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9053" algn="l" defTabSz="7556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66863" algn="l" defTabSz="7556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44673" algn="l" defTabSz="7556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22486" algn="l" defTabSz="7556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4"/>
            <a:ext cx="11591806" cy="1461188"/>
          </a:xfrm>
          <a:prstGeom prst="rect">
            <a:avLst/>
          </a:prstGeom>
        </p:spPr>
        <p:txBody>
          <a:bodyPr vert="horz" lIns="91401" tIns="45701" rIns="91401" bIns="45701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01" tIns="45701" rIns="91401" bIns="45701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6" y="7006706"/>
            <a:ext cx="3023950" cy="402483"/>
          </a:xfrm>
          <a:prstGeom prst="rect">
            <a:avLst/>
          </a:prstGeom>
        </p:spPr>
        <p:txBody>
          <a:bodyPr vert="horz" lIns="91401" tIns="45701" rIns="91401" bIns="45701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706"/>
            <a:ext cx="4535924" cy="402483"/>
          </a:xfrm>
          <a:prstGeom prst="rect">
            <a:avLst/>
          </a:prstGeom>
        </p:spPr>
        <p:txBody>
          <a:bodyPr vert="horz" lIns="91401" tIns="45701" rIns="91401" bIns="45701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4" y="7006706"/>
            <a:ext cx="3023950" cy="402483"/>
          </a:xfrm>
          <a:prstGeom prst="rect">
            <a:avLst/>
          </a:prstGeom>
        </p:spPr>
        <p:txBody>
          <a:bodyPr vert="horz" lIns="91401" tIns="45701" rIns="91401" bIns="45701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89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755621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04" indent="-188904" algn="l" defTabSz="755621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6717" indent="-188904" algn="l" defTabSz="755621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4526" indent="-188904" algn="l" defTabSz="755621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22336" indent="-188904" algn="l" defTabSz="755621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700148" indent="-188904" algn="l" defTabSz="755621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77960" indent="-188904" algn="l" defTabSz="755621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55768" indent="-188904" algn="l" defTabSz="755621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833579" indent="-188904" algn="l" defTabSz="755621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211390" indent="-188904" algn="l" defTabSz="755621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6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77810" algn="l" defTabSz="7556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55621" algn="l" defTabSz="7556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33431" algn="l" defTabSz="7556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11242" algn="l" defTabSz="7556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9053" algn="l" defTabSz="7556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66863" algn="l" defTabSz="7556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44673" algn="l" defTabSz="7556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22486" algn="l" defTabSz="7556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5.tiff"/><Relationship Id="rId7" Type="http://schemas.openxmlformats.org/officeDocument/2006/relationships/image" Target="../media/image14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5.tiff"/><Relationship Id="rId7" Type="http://schemas.openxmlformats.org/officeDocument/2006/relationships/image" Target="../media/image16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10" Type="http://schemas.openxmlformats.org/officeDocument/2006/relationships/image" Target="../media/image19.jpeg"/><Relationship Id="rId4" Type="http://schemas.openxmlformats.org/officeDocument/2006/relationships/image" Target="../media/image6.png"/><Relationship Id="rId9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5.tiff"/><Relationship Id="rId7" Type="http://schemas.openxmlformats.org/officeDocument/2006/relationships/image" Target="../media/image20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5.tiff"/><Relationship Id="rId7" Type="http://schemas.openxmlformats.org/officeDocument/2006/relationships/image" Target="../media/image22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3.wdp"/><Relationship Id="rId3" Type="http://schemas.openxmlformats.org/officeDocument/2006/relationships/image" Target="../media/image5.tiff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tiff"/><Relationship Id="rId11" Type="http://schemas.openxmlformats.org/officeDocument/2006/relationships/image" Target="../media/image27.png"/><Relationship Id="rId5" Type="http://schemas.openxmlformats.org/officeDocument/2006/relationships/image" Target="../media/image7.jpeg"/><Relationship Id="rId15" Type="http://schemas.microsoft.com/office/2007/relationships/hdphoto" Target="../media/hdphoto4.wdp"/><Relationship Id="rId10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tiff"/><Relationship Id="rId7" Type="http://schemas.openxmlformats.org/officeDocument/2006/relationships/image" Target="../media/image30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32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8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9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10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2.tiff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tiff"/><Relationship Id="rId7" Type="http://schemas.openxmlformats.org/officeDocument/2006/relationships/image" Target="../media/image11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39775" cy="755530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914652" y="225655"/>
            <a:ext cx="9464675" cy="307738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659122" y="1999177"/>
            <a:ext cx="10101623" cy="1938992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ctr"/>
            <a:r>
              <a:rPr lang="ru-RU" sz="40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Формирование предпосылок функциональной грамотности дошкольников через проектную деятельность в технологии ТРИЗ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25" y="199831"/>
            <a:ext cx="900002" cy="78354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801468" y="4645258"/>
            <a:ext cx="4699384" cy="1340329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r>
              <a:rPr lang="ru-RU" sz="2100" b="1" dirty="0">
                <a:solidFill>
                  <a:srgbClr val="57111C"/>
                </a:solidFill>
                <a:latin typeface="Akrobat" panose="00000600000000000000" pitchFamily="2" charset="-52"/>
              </a:rPr>
              <a:t>Игнашева А.В., старший воспитатель </a:t>
            </a:r>
          </a:p>
          <a:p>
            <a:pPr>
              <a:lnSpc>
                <a:spcPct val="150000"/>
              </a:lnSpc>
            </a:pPr>
            <a:r>
              <a:rPr lang="ru-RU" sz="2100" b="1" dirty="0">
                <a:solidFill>
                  <a:srgbClr val="57111C"/>
                </a:solidFill>
                <a:latin typeface="Akrobat" panose="00000600000000000000" pitchFamily="2" charset="-52"/>
              </a:rPr>
              <a:t>Кузнецова Е.Ю., воспитатель</a:t>
            </a:r>
          </a:p>
          <a:p>
            <a:pPr>
              <a:lnSpc>
                <a:spcPct val="150000"/>
              </a:lnSpc>
            </a:pPr>
            <a:r>
              <a:rPr lang="ru-RU" sz="2100" b="1" dirty="0">
                <a:solidFill>
                  <a:srgbClr val="57111C"/>
                </a:solidFill>
                <a:latin typeface="Akrobat" panose="00000600000000000000" pitchFamily="2" charset="-52"/>
              </a:rPr>
              <a:t>МАДОУ «Детский сад № 100 «</a:t>
            </a:r>
            <a:r>
              <a:rPr lang="ru-RU" sz="2100" b="1" dirty="0" err="1">
                <a:solidFill>
                  <a:srgbClr val="57111C"/>
                </a:solidFill>
                <a:latin typeface="Akrobat" panose="00000600000000000000" pitchFamily="2" charset="-52"/>
              </a:rPr>
              <a:t>Вербушка</a:t>
            </a:r>
            <a:r>
              <a:rPr lang="ru-RU" sz="2100" b="1" dirty="0">
                <a:solidFill>
                  <a:srgbClr val="57111C"/>
                </a:solidFill>
                <a:latin typeface="Akrobat" panose="00000600000000000000" pitchFamily="2" charset="-52"/>
              </a:rPr>
              <a:t>»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914650" y="681037"/>
            <a:ext cx="9074150" cy="0"/>
          </a:xfrm>
          <a:prstGeom prst="line">
            <a:avLst/>
          </a:prstGeom>
          <a:ln w="3810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5462391" y="6606539"/>
            <a:ext cx="1962397" cy="369332"/>
          </a:xfrm>
          <a:prstGeom prst="rect">
            <a:avLst/>
          </a:prstGeom>
        </p:spPr>
        <p:txBody>
          <a:bodyPr wrap="none" lIns="91401" tIns="45701" rIns="91401" bIns="45701">
            <a:spAutoFit/>
          </a:bodyPr>
          <a:lstStyle/>
          <a:p>
            <a:r>
              <a:rPr lang="ru-RU" b="1" dirty="0">
                <a:solidFill>
                  <a:srgbClr val="57111C"/>
                </a:solidFill>
                <a:latin typeface="Akrobat Black" panose="00000A00000000000000" pitchFamily="2" charset="-52"/>
              </a:rPr>
              <a:t>15–16 ноября 2023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2" y="90372"/>
            <a:ext cx="1575659" cy="148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8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7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6" y="-2361892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004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2"/>
            <a:ext cx="1714499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6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6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81" y="142446"/>
            <a:ext cx="9935387" cy="312849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2547" y="1017283"/>
            <a:ext cx="1240403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300" b="1" dirty="0">
                <a:solidFill>
                  <a:srgbClr val="57111C"/>
                </a:solidFill>
                <a:latin typeface="Akrobat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Цель педагога:</a:t>
            </a:r>
            <a:r>
              <a:rPr lang="ru-RU" altLang="ru-RU" sz="2300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 создание условий для освоения ребенком алгоритма организации исследовательской деятельности по решению его собственной проблемы в рамках проекта «Необычные выражения».</a:t>
            </a:r>
          </a:p>
          <a:p>
            <a:pPr algn="just"/>
            <a:r>
              <a:rPr lang="ru-RU" sz="23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Задачи: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300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помочь ребенку понять и принять его собственную проблему, сформулировать цель к предстоящей деятельности;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300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обучать поиску и сбору информации, расширение знаний о фразеологизмах;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300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продолжать обучать классификации информации по разным основаниям (сходство и различие признаков у фразеологизмов);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300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обучать обобщению и выделению основных признаков объектов при составлении модели собственного продукта;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300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побуждать использовать созданный продукт (книга с рисунками фразеологизмов) в практической деятельности;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300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способствовать формированию коммуникативных навыков, учить осознавать собственную деятельность (рефлексировать);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300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содействовать проявлению интереса, желания самостоятельно заниматься исследовательской деятельностью, учить формулировать новое целеполагание</a:t>
            </a:r>
            <a:endParaRPr lang="ru-RU" sz="2300" dirty="0">
              <a:solidFill>
                <a:srgbClr val="57111C"/>
              </a:solidFill>
              <a:latin typeface="Akrobat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4712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7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6" y="-2361892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004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2"/>
            <a:ext cx="1714499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6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6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81" y="142446"/>
            <a:ext cx="9935387" cy="312849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04332" y="774363"/>
            <a:ext cx="529664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6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1 этап «Постановка детской проблемы»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13280" y="1214788"/>
            <a:ext cx="100974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2200" b="1" u="sng" dirty="0">
                <a:solidFill>
                  <a:srgbClr val="3333CC"/>
                </a:solidFill>
                <a:latin typeface="Akrobat" panose="020B0604020202020204" charset="-52"/>
                <a:cs typeface="Times New Roman" panose="02020603050405020304" pitchFamily="18" charset="0"/>
              </a:rPr>
              <a:t>Деятельность педагога</a:t>
            </a:r>
            <a:r>
              <a:rPr lang="ru-RU" altLang="ru-RU" sz="2200" b="1" dirty="0">
                <a:solidFill>
                  <a:srgbClr val="3333CC"/>
                </a:solidFill>
                <a:latin typeface="Akrobat" panose="020B0604020202020204" charset="-52"/>
                <a:cs typeface="Times New Roman" panose="02020603050405020304" pitchFamily="18" charset="0"/>
              </a:rPr>
              <a:t>: наблюдает за деятельностью ребенка, выясняет его интересы. </a:t>
            </a:r>
          </a:p>
          <a:p>
            <a:pPr algn="ctr">
              <a:lnSpc>
                <a:spcPct val="150000"/>
              </a:lnSpc>
            </a:pPr>
            <a:r>
              <a:rPr lang="ru-RU" altLang="ru-RU" sz="2200" b="1" dirty="0">
                <a:solidFill>
                  <a:srgbClr val="3333CC"/>
                </a:solidFill>
                <a:latin typeface="Akrobat" panose="020B0604020202020204" charset="-52"/>
                <a:cs typeface="Times New Roman" panose="02020603050405020304" pitchFamily="18" charset="0"/>
              </a:rPr>
              <a:t>Помогает ребенку понять и принять свою проблему, сформулировать цель.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626429" y="2390443"/>
            <a:ext cx="4637832" cy="3205068"/>
          </a:xfrm>
          <a:prstGeom prst="rect">
            <a:avLst/>
          </a:prstGeom>
          <a:solidFill>
            <a:schemeClr val="accent4">
              <a:lumMod val="40000"/>
              <a:lumOff val="60000"/>
              <a:alpha val="501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ru-RU" sz="2000" b="1" dirty="0">
                <a:solidFill>
                  <a:srgbClr val="FF0000"/>
                </a:solidFill>
                <a:latin typeface="Akrobat" panose="020B0604020202020204" charset="-52"/>
                <a:cs typeface="Times New Roman" panose="02020603050405020304" pitchFamily="18" charset="0"/>
              </a:rPr>
              <a:t>Воспитатель: </a:t>
            </a:r>
          </a:p>
          <a:p>
            <a:pPr algn="just">
              <a:lnSpc>
                <a:spcPct val="150000"/>
              </a:lnSpc>
            </a:pPr>
            <a:r>
              <a:rPr lang="ru-RU" sz="20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«Илья, у тебя всё в руках горит!»</a:t>
            </a:r>
          </a:p>
          <a:p>
            <a:pPr algn="just">
              <a:lnSpc>
                <a:spcPct val="150000"/>
              </a:lnSpc>
            </a:pPr>
            <a:r>
              <a:rPr lang="ru-RU" sz="2000" b="1" dirty="0">
                <a:solidFill>
                  <a:srgbClr val="FF0000"/>
                </a:solidFill>
                <a:latin typeface="Akrobat" panose="020B0604020202020204" charset="-52"/>
                <a:cs typeface="Times New Roman" panose="02020603050405020304" pitchFamily="18" charset="0"/>
              </a:rPr>
              <a:t>Проблема:</a:t>
            </a:r>
          </a:p>
          <a:p>
            <a:pPr algn="just">
              <a:lnSpc>
                <a:spcPct val="150000"/>
              </a:lnSpc>
            </a:pPr>
            <a:r>
              <a:rPr lang="ru-RU" sz="20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Ребенок не понял, что значит выражение </a:t>
            </a:r>
          </a:p>
          <a:p>
            <a:pPr algn="just">
              <a:lnSpc>
                <a:spcPct val="150000"/>
              </a:lnSpc>
            </a:pPr>
            <a:r>
              <a:rPr lang="ru-RU" sz="20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«У тебя все в руках горит».</a:t>
            </a:r>
          </a:p>
          <a:p>
            <a:pPr algn="just">
              <a:lnSpc>
                <a:spcPct val="150000"/>
              </a:lnSpc>
            </a:pPr>
            <a:r>
              <a:rPr lang="ru-RU" sz="2000" b="1" dirty="0">
                <a:solidFill>
                  <a:srgbClr val="FF0000"/>
                </a:solidFill>
                <a:latin typeface="Akrobat" panose="020B0604020202020204" charset="-52"/>
                <a:cs typeface="Times New Roman" panose="02020603050405020304" pitchFamily="18" charset="0"/>
              </a:rPr>
              <a:t>Детская цель:</a:t>
            </a:r>
            <a:r>
              <a:rPr lang="ru-RU" sz="2000" b="1" dirty="0">
                <a:solidFill>
                  <a:schemeClr val="tx1"/>
                </a:solidFill>
                <a:latin typeface="Akrobat" panose="020B0604020202020204" charset="-52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ru-RU" sz="20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Узнать, почему так говорят? Что это значит?</a:t>
            </a:r>
            <a:endParaRPr lang="ru-RU" sz="2000" dirty="0">
              <a:solidFill>
                <a:srgbClr val="57111C"/>
              </a:solidFill>
              <a:latin typeface="Akrobat" panose="020B0604020202020204" charset="-52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21" y="2678480"/>
            <a:ext cx="3475278" cy="2606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083" y="2280401"/>
            <a:ext cx="2992873" cy="3288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14576" y="5906082"/>
            <a:ext cx="130263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200" b="1" u="sng" dirty="0">
                <a:solidFill>
                  <a:srgbClr val="FF0000"/>
                </a:solidFill>
                <a:latin typeface="Akrobat" panose="020B0604020202020204" charset="-52"/>
                <a:cs typeface="Times New Roman" panose="02020603050405020304" pitchFamily="18" charset="0"/>
              </a:rPr>
              <a:t>Деятельность ребёнка</a:t>
            </a:r>
            <a:r>
              <a:rPr lang="ru-RU" altLang="ru-RU" sz="2200" b="1" dirty="0">
                <a:solidFill>
                  <a:srgbClr val="FF0000"/>
                </a:solidFill>
                <a:latin typeface="Akrobat" panose="020B0604020202020204" charset="-52"/>
                <a:cs typeface="Times New Roman" panose="02020603050405020304" pitchFamily="18" charset="0"/>
              </a:rPr>
              <a:t>: ребенок понимает и принимает его собственную проблему, формулирует детскую цель.</a:t>
            </a:r>
          </a:p>
          <a:p>
            <a:pPr algn="ctr"/>
            <a:r>
              <a:rPr lang="ru-RU" altLang="ru-RU" sz="2200" b="1" dirty="0">
                <a:solidFill>
                  <a:srgbClr val="FF0000"/>
                </a:solidFill>
                <a:latin typeface="Akrobat" panose="020B0604020202020204" charset="-52"/>
                <a:cs typeface="Times New Roman" panose="02020603050405020304" pitchFamily="18" charset="0"/>
              </a:rPr>
              <a:t>Осознает 1 этап исследовательской деятельности, узнает и объясняет значок-символ  «Проблема»</a:t>
            </a:r>
          </a:p>
        </p:txBody>
      </p:sp>
    </p:spTree>
    <p:extLst>
      <p:ext uri="{BB962C8B-B14F-4D97-AF65-F5344CB8AC3E}">
        <p14:creationId xmlns:p14="http://schemas.microsoft.com/office/powerpoint/2010/main" val="44712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7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6" y="-2361892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004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2"/>
            <a:ext cx="1714499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6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6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81" y="142446"/>
            <a:ext cx="9935387" cy="312849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20204" y="673813"/>
            <a:ext cx="311655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2 этап «Сбор копилки»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75697" y="1167299"/>
            <a:ext cx="1201657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u="sng" dirty="0">
                <a:solidFill>
                  <a:srgbClr val="3333CC"/>
                </a:solidFill>
                <a:latin typeface="Akrobat" panose="020B0604020202020204" charset="-52"/>
                <a:cs typeface="Times New Roman" panose="02020603050405020304" pitchFamily="18" charset="0"/>
              </a:rPr>
              <a:t>Деятельность педагога</a:t>
            </a:r>
            <a:r>
              <a:rPr lang="ru-RU" sz="2200" b="1" dirty="0">
                <a:solidFill>
                  <a:srgbClr val="3333CC"/>
                </a:solidFill>
                <a:latin typeface="Akrobat" panose="020B0604020202020204" charset="-52"/>
                <a:cs typeface="Times New Roman" panose="02020603050405020304" pitchFamily="18" charset="0"/>
              </a:rPr>
              <a:t>: создаёт условия для формирования умений поиска информации о фразеологизмах.</a:t>
            </a:r>
            <a:endParaRPr lang="ru-RU" sz="2200" dirty="0">
              <a:latin typeface="Akrobat" panose="020B0604020202020204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20182" y="1960618"/>
            <a:ext cx="6559826" cy="3675538"/>
          </a:xfrm>
          <a:prstGeom prst="rect">
            <a:avLst/>
          </a:prstGeom>
          <a:solidFill>
            <a:schemeClr val="accent4">
              <a:lumMod val="40000"/>
              <a:lumOff val="60000"/>
              <a:alpha val="501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ru-RU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Сбор информации: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altLang="ru-RU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Спросил у мамы знает ли она такую фразу «У тебя в руках все горит» и что это значит?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altLang="ru-RU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Спросил маму, знает ли она ещё такие фразы?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altLang="ru-RU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Вместе с мамой рассмотрели картинки в книге, почитали.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altLang="ru-RU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Принес книгу в детский сад. Заинтересовались другие дети.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altLang="ru-RU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В садике читали, угадывали, изображали, о чем эти фразы.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altLang="ru-RU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Егор принес свою книжку, которую они сделали с мамой.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altLang="ru-RU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Лера принесла игру «Покажи, что видишь».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altLang="ru-RU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Рисовали рисунки для необычных выражений.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altLang="ru-RU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Узнали, что такие фразы возникли очень давно, их придумывал народ.  С такими словами наша речь становится веселее и интереснее.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" t="19956" r="22741"/>
          <a:stretch/>
        </p:blipFill>
        <p:spPr>
          <a:xfrm>
            <a:off x="7981963" y="1684949"/>
            <a:ext cx="1641772" cy="2332901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21" r="1797"/>
          <a:stretch/>
        </p:blipFill>
        <p:spPr>
          <a:xfrm>
            <a:off x="10425690" y="4005146"/>
            <a:ext cx="2390954" cy="2080186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751" y="4142841"/>
            <a:ext cx="2562102" cy="1921577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745" y="1723177"/>
            <a:ext cx="2377845" cy="2075210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030519" y="6189409"/>
            <a:ext cx="11441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u="sng" dirty="0">
                <a:solidFill>
                  <a:srgbClr val="FF0000"/>
                </a:solidFill>
                <a:latin typeface="Akrobat" panose="020B0604020202020204" charset="-52"/>
                <a:cs typeface="Times New Roman" panose="02020603050405020304" pitchFamily="18" charset="0"/>
              </a:rPr>
              <a:t>Деятельность ребёнка</a:t>
            </a:r>
            <a:r>
              <a:rPr lang="ru-RU" altLang="ru-RU" sz="2000" b="1" dirty="0">
                <a:solidFill>
                  <a:srgbClr val="FF0000"/>
                </a:solidFill>
                <a:latin typeface="Akrobat" panose="020B0604020202020204" charset="-52"/>
                <a:cs typeface="Times New Roman" panose="02020603050405020304" pitchFamily="18" charset="0"/>
              </a:rPr>
              <a:t>: приобретает умения сбора информации по теме проекта.</a:t>
            </a:r>
          </a:p>
          <a:p>
            <a:pPr algn="ctr"/>
            <a:r>
              <a:rPr lang="ru-RU" altLang="ru-RU" sz="2000" b="1" dirty="0">
                <a:solidFill>
                  <a:srgbClr val="FF0000"/>
                </a:solidFill>
                <a:latin typeface="Akrobat" panose="020B0604020202020204" charset="-52"/>
                <a:cs typeface="Times New Roman" panose="02020603050405020304" pitchFamily="18" charset="0"/>
              </a:rPr>
              <a:t>Осознает 2 этап исследовательской деятельности, узнает и  объясняет значок - символ «Копилка»</a:t>
            </a:r>
          </a:p>
        </p:txBody>
      </p:sp>
    </p:spTree>
    <p:extLst>
      <p:ext uri="{BB962C8B-B14F-4D97-AF65-F5344CB8AC3E}">
        <p14:creationId xmlns:p14="http://schemas.microsoft.com/office/powerpoint/2010/main" val="44712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7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6" y="-2361892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004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2"/>
            <a:ext cx="1714499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6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6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81" y="142446"/>
            <a:ext cx="9935387" cy="312849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03022" y="753098"/>
            <a:ext cx="435728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6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3 этап «Составление картотеки»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290525" y="1332649"/>
            <a:ext cx="105822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u="sng" dirty="0">
                <a:solidFill>
                  <a:srgbClr val="3333CC"/>
                </a:solidFill>
                <a:latin typeface="Akrobat" panose="020B0604020202020204" charset="-52"/>
                <a:cs typeface="Times New Roman" panose="02020603050405020304" pitchFamily="18" charset="0"/>
              </a:rPr>
              <a:t>Деятельность педагога</a:t>
            </a:r>
            <a:r>
              <a:rPr lang="ru-RU" altLang="ru-RU" sz="2000" b="1" dirty="0">
                <a:solidFill>
                  <a:srgbClr val="3333CC"/>
                </a:solidFill>
                <a:latin typeface="Akrobat" panose="020B0604020202020204" charset="-52"/>
                <a:cs typeface="Times New Roman" panose="02020603050405020304" pitchFamily="18" charset="0"/>
              </a:rPr>
              <a:t>: создаёт условия для обучения детей классификации информации по разным основаниям, составлению матрицы.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22547" y="2730923"/>
            <a:ext cx="3533554" cy="1990575"/>
          </a:xfrm>
          <a:prstGeom prst="rect">
            <a:avLst/>
          </a:prstGeom>
          <a:solidFill>
            <a:schemeClr val="accent4">
              <a:lumMod val="40000"/>
              <a:lumOff val="60000"/>
              <a:alpha val="501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ru-RU" sz="2200" b="1" dirty="0">
                <a:solidFill>
                  <a:srgbClr val="57111C"/>
                </a:solidFill>
                <a:latin typeface="Akrobat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Дети заметили, что фразы отличаются друг от друга. </a:t>
            </a:r>
          </a:p>
          <a:p>
            <a:pPr algn="ctr">
              <a:spcAft>
                <a:spcPts val="800"/>
              </a:spcAft>
            </a:pPr>
            <a:r>
              <a:rPr lang="ru-RU" sz="2200" b="1" dirty="0">
                <a:solidFill>
                  <a:srgbClr val="57111C"/>
                </a:solidFill>
                <a:latin typeface="Akrobat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И  решили разделить их на группы.</a:t>
            </a:r>
            <a:endParaRPr lang="ru-RU" sz="2200" b="1" dirty="0">
              <a:solidFill>
                <a:srgbClr val="57111C"/>
              </a:solidFill>
              <a:latin typeface="Akrobat" panose="020B0604020202020204" charset="-52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36" y="2421126"/>
            <a:ext cx="3653651" cy="2740238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075" y="2421126"/>
            <a:ext cx="3611045" cy="2708284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Прямоугольник 22"/>
          <p:cNvSpPr/>
          <p:nvPr/>
        </p:nvSpPr>
        <p:spPr>
          <a:xfrm>
            <a:off x="944216" y="5715426"/>
            <a:ext cx="114394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u="sng" dirty="0">
                <a:solidFill>
                  <a:srgbClr val="FF0000"/>
                </a:solidFill>
                <a:latin typeface="Akrobat" panose="020B0604020202020204" charset="-52"/>
                <a:cs typeface="Times New Roman" panose="02020603050405020304" pitchFamily="18" charset="0"/>
              </a:rPr>
              <a:t>Деятельность ребёнка</a:t>
            </a:r>
            <a:r>
              <a:rPr lang="ru-RU" altLang="ru-RU" sz="2000" b="1" dirty="0">
                <a:solidFill>
                  <a:srgbClr val="FF0000"/>
                </a:solidFill>
                <a:latin typeface="Akrobat" panose="020B0604020202020204" charset="-52"/>
                <a:cs typeface="Times New Roman" panose="02020603050405020304" pitchFamily="18" charset="0"/>
              </a:rPr>
              <a:t>: приобретает умения классифицировать информацию, </a:t>
            </a:r>
          </a:p>
          <a:p>
            <a:pPr algn="ctr"/>
            <a:r>
              <a:rPr lang="ru-RU" altLang="ru-RU" sz="2000" b="1" dirty="0">
                <a:solidFill>
                  <a:srgbClr val="FF0000"/>
                </a:solidFill>
                <a:latin typeface="Akrobat" panose="020B0604020202020204" charset="-52"/>
                <a:cs typeface="Times New Roman" panose="02020603050405020304" pitchFamily="18" charset="0"/>
              </a:rPr>
              <a:t>составлять матрицу по определённым признакам.</a:t>
            </a:r>
          </a:p>
          <a:p>
            <a:pPr algn="ctr"/>
            <a:r>
              <a:rPr lang="ru-RU" altLang="ru-RU" sz="2000" b="1" dirty="0">
                <a:solidFill>
                  <a:srgbClr val="FF0000"/>
                </a:solidFill>
                <a:latin typeface="Akrobat" panose="020B0604020202020204" charset="-52"/>
                <a:cs typeface="Times New Roman" panose="02020603050405020304" pitchFamily="18" charset="0"/>
              </a:rPr>
              <a:t>Осознает 3 этап исследовательской деятельности, узнает и  объясняет значок-символ «Картотека»</a:t>
            </a:r>
          </a:p>
        </p:txBody>
      </p:sp>
    </p:spTree>
    <p:extLst>
      <p:ext uri="{BB962C8B-B14F-4D97-AF65-F5344CB8AC3E}">
        <p14:creationId xmlns:p14="http://schemas.microsoft.com/office/powerpoint/2010/main" val="44712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7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6" y="-2361892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004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2"/>
            <a:ext cx="1714499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6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6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81" y="142446"/>
            <a:ext cx="9935387" cy="312849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472251" y="854172"/>
            <a:ext cx="401744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6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4 этап «Составление модели»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26016" y="1340517"/>
            <a:ext cx="114758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200" b="1" u="sng" dirty="0">
                <a:solidFill>
                  <a:srgbClr val="3333CC"/>
                </a:solidFill>
                <a:latin typeface="Akrobat" panose="020B0604020202020204" charset="-52"/>
                <a:cs typeface="Times New Roman" panose="02020603050405020304" pitchFamily="18" charset="0"/>
              </a:rPr>
              <a:t>Деятельность педагога </a:t>
            </a:r>
            <a:r>
              <a:rPr lang="ru-RU" altLang="ru-RU" sz="2200" b="1" dirty="0">
                <a:solidFill>
                  <a:srgbClr val="3333CC"/>
                </a:solidFill>
                <a:latin typeface="Akrobat" panose="020B0604020202020204" charset="-52"/>
                <a:cs typeface="Times New Roman" panose="02020603050405020304" pitchFamily="18" charset="0"/>
              </a:rPr>
              <a:t>: создаёт условия для формирования умений детей обобщать и выделять основные признаки объектов, на их основе </a:t>
            </a:r>
            <a:r>
              <a:rPr lang="ru-RU" altLang="ru-RU" sz="2200" b="1" dirty="0" smtClean="0">
                <a:solidFill>
                  <a:srgbClr val="3333CC"/>
                </a:solidFill>
                <a:latin typeface="Akrobat" panose="020B0604020202020204" charset="-52"/>
                <a:cs typeface="Times New Roman" panose="02020603050405020304" pitchFamily="18" charset="0"/>
              </a:rPr>
              <a:t>создавать модель будущего продукта </a:t>
            </a:r>
            <a:endParaRPr lang="ru-RU" sz="2200" dirty="0">
              <a:latin typeface="Akrobat" panose="020B0604020202020204" charset="-52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644" y="2233247"/>
            <a:ext cx="2667000" cy="3556000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365" y="2233247"/>
            <a:ext cx="4741333" cy="3556000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Прямоугольник 19"/>
          <p:cNvSpPr/>
          <p:nvPr/>
        </p:nvSpPr>
        <p:spPr>
          <a:xfrm>
            <a:off x="826016" y="2637311"/>
            <a:ext cx="3552825" cy="2747872"/>
          </a:xfrm>
          <a:prstGeom prst="rect">
            <a:avLst/>
          </a:prstGeom>
          <a:solidFill>
            <a:schemeClr val="accent4">
              <a:lumMod val="40000"/>
              <a:lumOff val="60000"/>
              <a:alpha val="501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Ребята захотели рассказать другим детям про эти необычные выражения и решили сделать книгу картинок с необычными фразами.</a:t>
            </a:r>
          </a:p>
          <a:p>
            <a:pPr algn="ctr"/>
            <a:r>
              <a:rPr lang="ru-RU" sz="20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Решили, что в книге будут разные странички.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30519" y="5980995"/>
            <a:ext cx="115524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200" b="1" u="sng" dirty="0">
                <a:solidFill>
                  <a:srgbClr val="FF0000"/>
                </a:solidFill>
                <a:latin typeface="Akrobat" panose="020B0604020202020204" charset="-52"/>
                <a:cs typeface="Times New Roman" panose="02020603050405020304" pitchFamily="18" charset="0"/>
              </a:rPr>
              <a:t>Деятельность ребёнка</a:t>
            </a:r>
            <a:r>
              <a:rPr lang="ru-RU" altLang="ru-RU" sz="2200" b="1" dirty="0">
                <a:solidFill>
                  <a:srgbClr val="FF0000"/>
                </a:solidFill>
                <a:latin typeface="Akrobat" panose="020B0604020202020204" charset="-52"/>
                <a:cs typeface="Times New Roman" panose="02020603050405020304" pitchFamily="18" charset="0"/>
              </a:rPr>
              <a:t>: ребенок приобретает умения создавать модель будущего </a:t>
            </a:r>
            <a:r>
              <a:rPr lang="ru-RU" altLang="ru-RU" sz="2200" b="1" dirty="0" smtClean="0">
                <a:solidFill>
                  <a:srgbClr val="FF0000"/>
                </a:solidFill>
                <a:latin typeface="Akrobat" panose="020B0604020202020204" charset="-52"/>
                <a:cs typeface="Times New Roman" panose="02020603050405020304" pitchFamily="18" charset="0"/>
              </a:rPr>
              <a:t>продукта. </a:t>
            </a:r>
            <a:endParaRPr lang="ru-RU" altLang="ru-RU" sz="2200" b="1" dirty="0">
              <a:solidFill>
                <a:srgbClr val="FF0000"/>
              </a:solidFill>
              <a:latin typeface="Akrobat" panose="020B0604020202020204" charset="-52"/>
              <a:cs typeface="Times New Roman" panose="02020603050405020304" pitchFamily="18" charset="0"/>
            </a:endParaRPr>
          </a:p>
          <a:p>
            <a:pPr algn="ctr"/>
            <a:r>
              <a:rPr lang="ru-RU" altLang="ru-RU" sz="2200" b="1" dirty="0">
                <a:solidFill>
                  <a:srgbClr val="FF0000"/>
                </a:solidFill>
                <a:latin typeface="Akrobat" panose="020B0604020202020204" charset="-52"/>
                <a:cs typeface="Times New Roman" panose="02020603050405020304" pitchFamily="18" charset="0"/>
              </a:rPr>
              <a:t>Осознает 4 этап исследовательской деятельности, узнает и  объясняет значок - символ «Модель»</a:t>
            </a:r>
          </a:p>
        </p:txBody>
      </p:sp>
    </p:spTree>
    <p:extLst>
      <p:ext uri="{BB962C8B-B14F-4D97-AF65-F5344CB8AC3E}">
        <p14:creationId xmlns:p14="http://schemas.microsoft.com/office/powerpoint/2010/main" val="335041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7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6" y="-2361892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004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2"/>
            <a:ext cx="1714499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6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6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81" y="142446"/>
            <a:ext cx="9935387" cy="312849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874397" y="673074"/>
            <a:ext cx="39036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5 этап «Создание продукта»</a:t>
            </a:r>
            <a:endParaRPr lang="ru-RU" altLang="ru-RU" sz="2600" b="1" dirty="0">
              <a:solidFill>
                <a:srgbClr val="57111C"/>
              </a:solidFill>
              <a:latin typeface="Akrobat" panose="020B0604020202020204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82502" y="1134739"/>
            <a:ext cx="115011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200" b="1" u="sng" dirty="0">
                <a:solidFill>
                  <a:srgbClr val="3333CC"/>
                </a:solidFill>
                <a:latin typeface="Akrobat" panose="020B0604020202020204" charset="-52"/>
                <a:cs typeface="Times New Roman" panose="02020603050405020304" pitchFamily="18" charset="0"/>
              </a:rPr>
              <a:t>Деятельность педагога</a:t>
            </a:r>
            <a:r>
              <a:rPr lang="ru-RU" altLang="ru-RU" sz="2200" b="1" dirty="0">
                <a:solidFill>
                  <a:srgbClr val="3333CC"/>
                </a:solidFill>
                <a:latin typeface="Akrobat" panose="020B0604020202020204" charset="-52"/>
                <a:cs typeface="Times New Roman" panose="02020603050405020304" pitchFamily="18" charset="0"/>
              </a:rPr>
              <a:t>: создаёт условия для обучения детей наделять объект новыми признаками, побуждать использовать созданный продукт в практической деятельности.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22547" y="2070306"/>
            <a:ext cx="3130779" cy="3878645"/>
          </a:xfrm>
          <a:prstGeom prst="rect">
            <a:avLst/>
          </a:prstGeom>
          <a:solidFill>
            <a:schemeClr val="accent4">
              <a:lumMod val="40000"/>
              <a:lumOff val="60000"/>
              <a:alpha val="501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57111C"/>
                </a:solidFill>
                <a:latin typeface="Akrobat" charset="-52"/>
                <a:cs typeface="Times New Roman" panose="02020603050405020304" pitchFamily="18" charset="0"/>
              </a:rPr>
              <a:t>Дети создали книгу собственных рисунков по фразеологизмам. </a:t>
            </a:r>
          </a:p>
          <a:p>
            <a:pPr algn="ctr"/>
            <a:r>
              <a:rPr lang="ru-RU" sz="2000" b="1" dirty="0">
                <a:solidFill>
                  <a:srgbClr val="57111C"/>
                </a:solidFill>
                <a:latin typeface="Akrobat" charset="-52"/>
                <a:cs typeface="Times New Roman" panose="02020603050405020304" pitchFamily="18" charset="0"/>
              </a:rPr>
              <a:t>Ребята используют книгу в свободной деятельности, рассматривают, называют и объясняют фразеологизмы, играют в игру «Угадай, что я показываю»</a:t>
            </a:r>
          </a:p>
          <a:p>
            <a:pPr algn="ctr"/>
            <a:r>
              <a:rPr lang="ru-RU" sz="2000" b="1" dirty="0">
                <a:solidFill>
                  <a:srgbClr val="57111C"/>
                </a:solidFill>
                <a:latin typeface="Akrobat" charset="-52"/>
                <a:cs typeface="Times New Roman" panose="02020603050405020304" pitchFamily="18" charset="0"/>
              </a:rPr>
              <a:t>  Книга пополняется новыми картинками.</a:t>
            </a:r>
          </a:p>
        </p:txBody>
      </p:sp>
      <p:pic>
        <p:nvPicPr>
          <p:cNvPr id="32" name="Рисунок 31"/>
          <p:cNvPicPr/>
          <p:nvPr/>
        </p:nvPicPr>
        <p:blipFill rotWithShape="1">
          <a:blip r:embed="rId7"/>
          <a:srcRect l="6798" t="9806" r="70754" b="56442"/>
          <a:stretch/>
        </p:blipFill>
        <p:spPr bwMode="auto">
          <a:xfrm>
            <a:off x="11201755" y="4373621"/>
            <a:ext cx="1673330" cy="1274279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32434" y="6091881"/>
            <a:ext cx="116426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200" b="1" u="sng" dirty="0">
                <a:solidFill>
                  <a:srgbClr val="FF0000"/>
                </a:solidFill>
                <a:latin typeface="Akrobat" panose="020B0604020202020204" charset="-52"/>
                <a:cs typeface="Times New Roman" panose="02020603050405020304" pitchFamily="18" charset="0"/>
              </a:rPr>
              <a:t>Деятельность ребёнка</a:t>
            </a:r>
            <a:r>
              <a:rPr lang="ru-RU" altLang="ru-RU" sz="2200" b="1" dirty="0">
                <a:solidFill>
                  <a:srgbClr val="FF0000"/>
                </a:solidFill>
                <a:latin typeface="Akrobat" panose="020B0604020202020204" charset="-52"/>
                <a:cs typeface="Times New Roman" panose="02020603050405020304" pitchFamily="18" charset="0"/>
              </a:rPr>
              <a:t>: создаёт продукт и использует его в практической деятельности.</a:t>
            </a:r>
          </a:p>
          <a:p>
            <a:pPr algn="ctr"/>
            <a:r>
              <a:rPr lang="ru-RU" altLang="ru-RU" sz="2200" b="1" dirty="0">
                <a:solidFill>
                  <a:srgbClr val="FF0000"/>
                </a:solidFill>
                <a:latin typeface="Akrobat" panose="020B0604020202020204" charset="-52"/>
                <a:cs typeface="Times New Roman" panose="02020603050405020304" pitchFamily="18" charset="0"/>
              </a:rPr>
              <a:t>Осознает 5 этап исследовательской деятельности, узнает и  объясняет значок – символ «Продукт»</a:t>
            </a:r>
          </a:p>
        </p:txBody>
      </p:sp>
      <p:pic>
        <p:nvPicPr>
          <p:cNvPr id="33" name="Рисунок 32"/>
          <p:cNvPicPr/>
          <p:nvPr/>
        </p:nvPicPr>
        <p:blipFill rotWithShape="1">
          <a:blip r:embed="rId8"/>
          <a:srcRect l="6414" t="9806" r="79348" b="49145"/>
          <a:stretch/>
        </p:blipFill>
        <p:spPr bwMode="auto">
          <a:xfrm>
            <a:off x="8786825" y="2141898"/>
            <a:ext cx="1283970" cy="2001520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Рисунок 33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260" t="10262" r="78321" b="51210"/>
          <a:stretch/>
        </p:blipFill>
        <p:spPr bwMode="auto">
          <a:xfrm>
            <a:off x="11913592" y="2162375"/>
            <a:ext cx="1327356" cy="1981043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Рисунок 34"/>
          <p:cNvPicPr/>
          <p:nvPr/>
        </p:nvPicPr>
        <p:blipFill rotWithShape="1">
          <a:blip r:embed="rId11"/>
          <a:srcRect l="6414" t="10035" r="79348" b="51075"/>
          <a:stretch/>
        </p:blipFill>
        <p:spPr bwMode="auto">
          <a:xfrm>
            <a:off x="10309465" y="2165474"/>
            <a:ext cx="1365457" cy="1981605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Рисунок 35"/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670" t="9578" r="70754" b="55075"/>
          <a:stretch/>
        </p:blipFill>
        <p:spPr bwMode="auto">
          <a:xfrm>
            <a:off x="9280220" y="4369585"/>
            <a:ext cx="1581150" cy="1305458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646" y="2259390"/>
            <a:ext cx="4400509" cy="3300382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3038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7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6" y="-2361892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004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2"/>
            <a:ext cx="1714499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6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6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81" y="142446"/>
            <a:ext cx="9935387" cy="312849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36041" y="669506"/>
            <a:ext cx="301076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6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6 этап «Презентация»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66925" y="1351150"/>
            <a:ext cx="105671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200" b="1" u="sng" dirty="0">
                <a:solidFill>
                  <a:srgbClr val="3333CC"/>
                </a:solidFill>
                <a:latin typeface="Akrobat" panose="020B0604020202020204" charset="-52"/>
                <a:cs typeface="Times New Roman" panose="02020603050405020304" pitchFamily="18" charset="0"/>
              </a:rPr>
              <a:t>Деятельность педагога</a:t>
            </a:r>
            <a:r>
              <a:rPr lang="ru-RU" altLang="ru-RU" sz="2200" b="1" dirty="0">
                <a:solidFill>
                  <a:srgbClr val="3333CC"/>
                </a:solidFill>
                <a:latin typeface="Akrobat" panose="020B0604020202020204" charset="-52"/>
                <a:cs typeface="Times New Roman" panose="02020603050405020304" pitchFamily="18" charset="0"/>
              </a:rPr>
              <a:t>: создаёт условия для развития коммуникативных навыков, умений презентовать свой проект.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22547" y="2797628"/>
            <a:ext cx="3021870" cy="1785257"/>
          </a:xfrm>
          <a:prstGeom prst="rect">
            <a:avLst/>
          </a:prstGeom>
          <a:solidFill>
            <a:schemeClr val="accent4">
              <a:lumMod val="40000"/>
              <a:lumOff val="60000"/>
              <a:alpha val="501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200" b="1" dirty="0">
                <a:solidFill>
                  <a:srgbClr val="7C464A"/>
                </a:solidFill>
                <a:latin typeface="Akrobat" charset="-52"/>
                <a:ea typeface="Calibri" panose="020F0502020204030204" pitchFamily="34" charset="0"/>
              </a:rPr>
              <a:t>Илья рассказал о проекте другим детям группы</a:t>
            </a:r>
            <a:endParaRPr lang="ru-RU" sz="2200" b="1" dirty="0">
              <a:solidFill>
                <a:srgbClr val="7C464A"/>
              </a:solidFill>
              <a:latin typeface="Akrobat" charset="-52"/>
            </a:endParaRPr>
          </a:p>
          <a:p>
            <a:pPr algn="ctr"/>
            <a:endParaRPr lang="ru-RU" b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2" t="47601" r="10912"/>
          <a:stretch/>
        </p:blipFill>
        <p:spPr>
          <a:xfrm>
            <a:off x="4051719" y="2593237"/>
            <a:ext cx="3947825" cy="2550826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938" y="2168881"/>
            <a:ext cx="4532716" cy="3399538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030519" y="5778664"/>
            <a:ext cx="1143083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200" b="1" u="sng" dirty="0">
                <a:solidFill>
                  <a:srgbClr val="FF0000"/>
                </a:solidFill>
                <a:latin typeface="Akrobat" panose="020B0604020202020204" charset="-52"/>
                <a:cs typeface="Times New Roman" panose="02020603050405020304" pitchFamily="18" charset="0"/>
              </a:rPr>
              <a:t>Деятельность ребёнка</a:t>
            </a:r>
            <a:r>
              <a:rPr lang="ru-RU" altLang="ru-RU" sz="2200" b="1" dirty="0">
                <a:solidFill>
                  <a:srgbClr val="FF0000"/>
                </a:solidFill>
                <a:latin typeface="Akrobat" panose="020B0604020202020204" charset="-52"/>
                <a:cs typeface="Times New Roman" panose="02020603050405020304" pitchFamily="18" charset="0"/>
              </a:rPr>
              <a:t>: овладевает монологической речью, приобретает коммуникативные умения, учится презентовать свою деятельность, рассказывая о своём проекте. </a:t>
            </a:r>
          </a:p>
          <a:p>
            <a:pPr algn="ctr"/>
            <a:r>
              <a:rPr lang="ru-RU" altLang="ru-RU" sz="2200" b="1" dirty="0">
                <a:solidFill>
                  <a:srgbClr val="FF0000"/>
                </a:solidFill>
                <a:latin typeface="Akrobat" panose="020B0604020202020204" charset="-52"/>
                <a:cs typeface="Times New Roman" panose="02020603050405020304" pitchFamily="18" charset="0"/>
              </a:rPr>
              <a:t>Осознает 6 этап исследовательской деятельности, узнает и  объясняет значок - символ «Презентация»</a:t>
            </a:r>
            <a:endParaRPr lang="ru-RU" sz="2200" dirty="0">
              <a:latin typeface="Akrobat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5041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7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6" y="-2361892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004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2"/>
            <a:ext cx="1714499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6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6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81" y="142446"/>
            <a:ext cx="9935387" cy="312849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90773" y="947347"/>
            <a:ext cx="45352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6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7 этап «Постановка новых целей»</a:t>
            </a:r>
            <a:endParaRPr lang="ru-RU" altLang="ru-RU" sz="2600" b="1" dirty="0">
              <a:solidFill>
                <a:srgbClr val="57111C"/>
              </a:solidFill>
              <a:latin typeface="Akrobat" panose="020B0604020202020204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6573" y="1442151"/>
            <a:ext cx="109294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200" b="1" u="sng" dirty="0">
                <a:solidFill>
                  <a:srgbClr val="3333CC"/>
                </a:solidFill>
                <a:latin typeface="Akrobat" panose="020B0604020202020204" charset="-52"/>
                <a:cs typeface="Times New Roman" panose="02020603050405020304" pitchFamily="18" charset="0"/>
              </a:rPr>
              <a:t>Деятельность педагога</a:t>
            </a:r>
            <a:r>
              <a:rPr lang="ru-RU" altLang="ru-RU" sz="2200" b="1" dirty="0">
                <a:solidFill>
                  <a:srgbClr val="3333CC"/>
                </a:solidFill>
                <a:latin typeface="Akrobat" panose="020B0604020202020204" charset="-52"/>
                <a:cs typeface="Times New Roman" panose="02020603050405020304" pitchFamily="18" charset="0"/>
              </a:rPr>
              <a:t>: создаёт условия для формирования желания самостоятельно заниматься исследовательской деятельностью, помогает детям сформулировать новую цель.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623942" y="3024772"/>
            <a:ext cx="3072809" cy="1809208"/>
          </a:xfrm>
          <a:prstGeom prst="rect">
            <a:avLst/>
          </a:prstGeom>
          <a:solidFill>
            <a:schemeClr val="accent4">
              <a:lumMod val="40000"/>
              <a:lumOff val="60000"/>
              <a:alpha val="501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rgbClr val="57111C"/>
                </a:solidFill>
                <a:latin typeface="Akrobat" panose="020B0604020202020204" charset="-52"/>
                <a:ea typeface="Calibri" panose="020F0502020204030204" pitchFamily="34" charset="0"/>
              </a:rPr>
              <a:t>Дети решили придумать свои интересные фразы</a:t>
            </a:r>
            <a:endParaRPr lang="ru-RU" sz="2400" b="1" dirty="0">
              <a:solidFill>
                <a:srgbClr val="57111C"/>
              </a:solidFill>
              <a:latin typeface="Akrobat" panose="020B0604020202020204" charset="-52"/>
            </a:endParaRPr>
          </a:p>
          <a:p>
            <a:pPr algn="ctr"/>
            <a:endParaRPr lang="ru-RU" dirty="0">
              <a:solidFill>
                <a:srgbClr val="57111C"/>
              </a:solidFill>
              <a:latin typeface="Akrobat" panose="020B0604020202020204" charset="-52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4" t="29166" r="24681"/>
          <a:stretch/>
        </p:blipFill>
        <p:spPr>
          <a:xfrm>
            <a:off x="7119739" y="2296530"/>
            <a:ext cx="3741667" cy="3422196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030520" y="5812109"/>
            <a:ext cx="115126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200" b="1" u="sng" dirty="0">
                <a:solidFill>
                  <a:srgbClr val="FF0000"/>
                </a:solidFill>
                <a:latin typeface="Akrobat" panose="020B0604020202020204" charset="-52"/>
                <a:cs typeface="Times New Roman" panose="02020603050405020304" pitchFamily="18" charset="0"/>
              </a:rPr>
              <a:t>Деятельность ребёнка: </a:t>
            </a:r>
            <a:r>
              <a:rPr lang="ru-RU" altLang="ru-RU" sz="2200" b="1" dirty="0">
                <a:solidFill>
                  <a:srgbClr val="FF0000"/>
                </a:solidFill>
                <a:latin typeface="Akrobat" panose="020B0604020202020204" charset="-52"/>
                <a:cs typeface="Times New Roman" panose="02020603050405020304" pitchFamily="18" charset="0"/>
              </a:rPr>
              <a:t>учится формулировать новую цель для последующей деятельности.</a:t>
            </a:r>
          </a:p>
          <a:p>
            <a:pPr algn="ctr"/>
            <a:r>
              <a:rPr lang="ru-RU" altLang="ru-RU" sz="2200" b="1" dirty="0">
                <a:solidFill>
                  <a:srgbClr val="FF0000"/>
                </a:solidFill>
                <a:latin typeface="Akrobat" panose="020B0604020202020204" charset="-52"/>
                <a:cs typeface="Times New Roman" panose="02020603050405020304" pitchFamily="18" charset="0"/>
              </a:rPr>
              <a:t>Осознает 7 этап исследовательской деятельности, узнает и  объясняет символ-значок «Новая цель»</a:t>
            </a:r>
            <a:endParaRPr lang="ru-RU" sz="2200" dirty="0">
              <a:latin typeface="Akrobat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50411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7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6" y="-2361892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004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2"/>
            <a:ext cx="1714499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6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6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81" y="142446"/>
            <a:ext cx="9935387" cy="312849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7111C"/>
                </a:solidFill>
                <a:effectLst/>
                <a:uLnTx/>
                <a:uFillTx/>
                <a:latin typeface="Akrobat Black" panose="00000A00000000000000" pitchFamily="2" charset="-52"/>
                <a:ea typeface="+mn-ea"/>
                <a:cs typeface="+mn-cs"/>
              </a:rPr>
              <a:t>IV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7111C"/>
                </a:solidFill>
                <a:effectLst/>
                <a:uLnTx/>
                <a:uFillTx/>
                <a:latin typeface="Akrobat Black" panose="00000A00000000000000" pitchFamily="2" charset="-52"/>
                <a:ea typeface="+mn-ea"/>
                <a:cs typeface="+mn-cs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5A70D08C-D732-CAAA-B18F-8A2BFE445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84" y="2584076"/>
            <a:ext cx="11591806" cy="1461188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rgbClr val="C00000"/>
                </a:solidFill>
                <a:latin typeface="Akrobat Black" panose="020B0604020202020204" charset="-52"/>
              </a:rPr>
              <a:t>Благодарим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10179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7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6" y="-2361892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004" y="6071538"/>
            <a:ext cx="3337153" cy="218347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80886" y="1093239"/>
            <a:ext cx="10824028" cy="2308286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>
                <a:solidFill>
                  <a:srgbClr val="57111C"/>
                </a:solidFill>
                <a:latin typeface="Akrobat" panose="00000600000000000000" pitchFamily="2" charset="-52"/>
              </a:rPr>
              <a:t>Федеральный государственный образовательный стандарт направлен на  </a:t>
            </a:r>
            <a:r>
              <a:rPr lang="ru-RU" sz="2400" b="1" dirty="0">
                <a:solidFill>
                  <a:srgbClr val="57111C"/>
                </a:solidFill>
                <a:latin typeface="Akrobat" panose="00000600000000000000" pitchFamily="2" charset="-52"/>
              </a:rPr>
              <a:t>«обеспечение преемственности целей, задач и содержания образования, реализуемых в рамках образовательных программ различных уровней…», </a:t>
            </a:r>
            <a:r>
              <a:rPr lang="ru-RU" sz="2400" dirty="0">
                <a:solidFill>
                  <a:srgbClr val="57111C"/>
                </a:solidFill>
                <a:latin typeface="Akrobat" panose="00000600000000000000" pitchFamily="2" charset="-52"/>
              </a:rPr>
              <a:t>т.е. на преемственность образовательных программ дошкольного и начального общего образования.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2"/>
            <a:ext cx="1714499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6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6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81" y="142446"/>
            <a:ext cx="9935387" cy="312849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80886" y="3672959"/>
            <a:ext cx="10562765" cy="1708058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rgbClr val="FF0000"/>
                </a:solidFill>
                <a:latin typeface="Akrobat" panose="00000600000000000000" pitchFamily="2" charset="-52"/>
              </a:rPr>
              <a:t>Развитие предпосылок функциональной грамотности на этапе дошкольного детства способствует реализации преемственности дошкольной и школьной ступени образования, закладывает основу для будущего успешного обучения детей в школе.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791" y="5580434"/>
            <a:ext cx="2797300" cy="1143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7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6" y="-2361892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004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2"/>
            <a:ext cx="1714499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6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6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81" y="142446"/>
            <a:ext cx="9935387" cy="312849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19970" y="3403101"/>
            <a:ext cx="11333759" cy="1754288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rgbClr val="FF0000"/>
                </a:solidFill>
                <a:latin typeface="Akrobat" charset="-52"/>
                <a:ea typeface="Calibri" panose="020F0502020204030204" pitchFamily="34" charset="0"/>
                <a:cs typeface="Times New Roman" panose="02020603050405020304" pitchFamily="18" charset="0"/>
              </a:rPr>
              <a:t>В условиях дошкольного образования процесс формирования функциональной грамотности ребенка будет успешным при реализации деятельностного подхода, что соответствует основным принципам ФГОС ДО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30518" y="1317430"/>
            <a:ext cx="115126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2400" dirty="0">
                <a:solidFill>
                  <a:srgbClr val="57111C"/>
                </a:solidFill>
                <a:latin typeface="Akrobat" panose="020B0604020202020204" charset="-52"/>
              </a:rPr>
              <a:t>В соответствии с ФГОС ДО одним из основных принципов организации образовательного процесса в ДОУ является «</a:t>
            </a:r>
            <a:r>
              <a:rPr lang="ru-RU" sz="2400" dirty="0">
                <a:solidFill>
                  <a:srgbClr val="57111C"/>
                </a:solidFill>
                <a:latin typeface="Akrobat" charset="-52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познавательных интересов и познавательных действий детей, а также поддержка инициативы детей в </a:t>
            </a:r>
            <a:r>
              <a:rPr lang="ru-RU" sz="2400" b="1" dirty="0">
                <a:solidFill>
                  <a:srgbClr val="57111C"/>
                </a:solidFill>
                <a:latin typeface="Akrobat" charset="-52"/>
                <a:ea typeface="Calibri" panose="020F0502020204030204" pitchFamily="34" charset="0"/>
                <a:cs typeface="Times New Roman" panose="02020603050405020304" pitchFamily="18" charset="0"/>
              </a:rPr>
              <a:t>различных видах деятельности</a:t>
            </a:r>
            <a:r>
              <a:rPr lang="ru-RU" sz="2400" dirty="0">
                <a:solidFill>
                  <a:srgbClr val="57111C"/>
                </a:solidFill>
                <a:latin typeface="Akrobat" charset="-52"/>
                <a:ea typeface="Calibri" panose="020F0502020204030204" pitchFamily="34" charset="0"/>
                <a:cs typeface="Times New Roman" panose="02020603050405020304" pitchFamily="18" charset="0"/>
              </a:rPr>
              <a:t>…»</a:t>
            </a:r>
          </a:p>
          <a:p>
            <a:pPr algn="ctr"/>
            <a:r>
              <a:rPr lang="ru-RU" altLang="ru-RU" dirty="0">
                <a:solidFill>
                  <a:srgbClr val="57111C"/>
                </a:solidFill>
                <a:latin typeface="Book Antiqua" panose="02040602050305030304" pitchFamily="18" charset="0"/>
              </a:rPr>
              <a:t/>
            </a:r>
            <a:br>
              <a:rPr lang="ru-RU" altLang="ru-RU" dirty="0">
                <a:solidFill>
                  <a:srgbClr val="57111C"/>
                </a:solidFill>
                <a:latin typeface="Book Antiqua" panose="02040602050305030304" pitchFamily="18" charset="0"/>
              </a:rPr>
            </a:br>
            <a:endParaRPr lang="ru-RU" dirty="0">
              <a:solidFill>
                <a:srgbClr val="57111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59665" y="6071538"/>
            <a:ext cx="101948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sz="2200" b="1" dirty="0">
                <a:solidFill>
                  <a:srgbClr val="57111C"/>
                </a:solidFill>
                <a:latin typeface="Akrobat" panose="020B0604020202020204" charset="-52"/>
                <a:ea typeface="Times New Roman" panose="02020603050405020304" pitchFamily="18" charset="0"/>
              </a:rPr>
              <a:t>«</a:t>
            </a:r>
            <a:endParaRPr lang="ru-RU" sz="2200" b="1" dirty="0">
              <a:solidFill>
                <a:srgbClr val="57111C"/>
              </a:solidFill>
              <a:effectLst/>
              <a:latin typeface="Akrobat" panose="020B0604020202020204" charset="-52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56432" y="5565913"/>
            <a:ext cx="9660834" cy="8327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580" algn="ctr">
              <a:spcAft>
                <a:spcPts val="0"/>
              </a:spcAft>
            </a:pPr>
            <a:r>
              <a:rPr lang="ru-RU" sz="2200" b="1" dirty="0">
                <a:solidFill>
                  <a:srgbClr val="57111C"/>
                </a:solidFill>
                <a:latin typeface="Akrobat" panose="020B0604020202020204" charset="-52"/>
                <a:ea typeface="Times New Roman" panose="02020603050405020304" pitchFamily="18" charset="0"/>
              </a:rPr>
              <a:t>Через деятельность и в процессе деятельности человек становится самим собой» </a:t>
            </a:r>
          </a:p>
          <a:p>
            <a:pPr indent="449580" algn="ctr">
              <a:spcAft>
                <a:spcPts val="0"/>
              </a:spcAft>
            </a:pPr>
            <a:r>
              <a:rPr lang="ru-RU" sz="2200" b="1" dirty="0">
                <a:solidFill>
                  <a:srgbClr val="57111C"/>
                </a:solidFill>
                <a:latin typeface="Akrobat" panose="020B0604020202020204" charset="-52"/>
                <a:ea typeface="Times New Roman" panose="02020603050405020304" pitchFamily="18" charset="0"/>
              </a:rPr>
              <a:t>(Алексей Алексеевич Леонтьев)</a:t>
            </a:r>
          </a:p>
        </p:txBody>
      </p:sp>
    </p:spTree>
    <p:extLst>
      <p:ext uri="{BB962C8B-B14F-4D97-AF65-F5344CB8AC3E}">
        <p14:creationId xmlns:p14="http://schemas.microsoft.com/office/powerpoint/2010/main" val="25074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7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6" y="-2361892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004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381250" y="985928"/>
            <a:ext cx="8667750" cy="523220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Проектный метод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30518" y="2989813"/>
            <a:ext cx="11559209" cy="3046950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rgbClr val="57111C"/>
                </a:solidFill>
                <a:latin typeface="Akrobat" panose="00000600000000000000" pitchFamily="2" charset="-52"/>
              </a:rPr>
              <a:t>В основу метода проектов положена идея, составляющая суть понятия </a:t>
            </a:r>
            <a:r>
              <a:rPr lang="ru-RU" sz="2400" b="1" dirty="0">
                <a:solidFill>
                  <a:srgbClr val="57111C"/>
                </a:solidFill>
                <a:latin typeface="Akrobat" panose="00000600000000000000" pitchFamily="2" charset="-52"/>
              </a:rPr>
              <a:t>«проект», </a:t>
            </a:r>
            <a:r>
              <a:rPr lang="ru-RU" sz="2400" dirty="0">
                <a:solidFill>
                  <a:srgbClr val="57111C"/>
                </a:solidFill>
                <a:latin typeface="Akrobat" panose="00000600000000000000" pitchFamily="2" charset="-52"/>
              </a:rPr>
              <a:t>- его прагматическая направленность на результат, который получается при решении той или иной практически или теоретически значимой проблемы. Этот результат можно увидеть, осмыслить, применить в реальной практической деятельности. </a:t>
            </a:r>
          </a:p>
          <a:p>
            <a:pPr algn="ctr">
              <a:defRPr/>
            </a:pPr>
            <a:endParaRPr lang="ru-RU" sz="2400" dirty="0">
              <a:solidFill>
                <a:srgbClr val="57111C"/>
              </a:solidFill>
              <a:latin typeface="Akrobat" panose="00000600000000000000" pitchFamily="2" charset="-52"/>
            </a:endParaRPr>
          </a:p>
          <a:p>
            <a:pPr algn="ctr">
              <a:defRPr/>
            </a:pPr>
            <a:r>
              <a:rPr lang="ru-RU" sz="2400" dirty="0">
                <a:solidFill>
                  <a:srgbClr val="57111C"/>
                </a:solidFill>
                <a:latin typeface="Akrobat" panose="00000600000000000000" pitchFamily="2" charset="-52"/>
              </a:rPr>
              <a:t>Чтобы добиться этого результата, необходимо научить детей </a:t>
            </a:r>
            <a:r>
              <a:rPr lang="ru-RU" sz="2400" b="1" i="1" dirty="0">
                <a:solidFill>
                  <a:srgbClr val="57111C"/>
                </a:solidFill>
                <a:latin typeface="Akrobat" panose="00000600000000000000" pitchFamily="2" charset="-52"/>
              </a:rPr>
              <a:t>самостоятельно мыслить, находить и решать проблемы, привлекая для этой цели знания из разных областей, быть способным прогнозировать результаты и возможные последствия разных вариантов решения.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2"/>
            <a:ext cx="1714499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6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4762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81" y="142446"/>
            <a:ext cx="9935387" cy="312849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33746" y="3779807"/>
            <a:ext cx="10562765" cy="369332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just">
              <a:defRPr/>
            </a:pPr>
            <a:endParaRPr lang="ru-RU" b="1" dirty="0">
              <a:solidFill>
                <a:srgbClr val="5B9BD5">
                  <a:lumMod val="75000"/>
                </a:srgbClr>
              </a:solidFill>
              <a:latin typeface="Akrobat" panose="00000600000000000000" pitchFamily="2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30518" y="1777385"/>
            <a:ext cx="11752031" cy="830958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ctr"/>
            <a:r>
              <a:rPr lang="ru-RU" sz="2400" dirty="0">
                <a:solidFill>
                  <a:srgbClr val="57111C"/>
                </a:solidFill>
                <a:latin typeface="Akrobat" charset="-52"/>
              </a:rPr>
              <a:t>Деятельностный подход успешно реализуется при использовании современных методов обучения.</a:t>
            </a:r>
          </a:p>
          <a:p>
            <a:pPr algn="ctr"/>
            <a:r>
              <a:rPr lang="ru-RU" sz="2400" dirty="0">
                <a:solidFill>
                  <a:srgbClr val="57111C"/>
                </a:solidFill>
                <a:latin typeface="Akrobat" charset="-52"/>
              </a:rPr>
              <a:t> Одним из таких методов является </a:t>
            </a:r>
            <a:r>
              <a:rPr lang="ru-RU" sz="2400" b="1" dirty="0">
                <a:solidFill>
                  <a:srgbClr val="57111C"/>
                </a:solidFill>
                <a:latin typeface="Akrobat" charset="-52"/>
              </a:rPr>
              <a:t>метод проектов. </a:t>
            </a:r>
          </a:p>
        </p:txBody>
      </p:sp>
    </p:spTree>
    <p:extLst>
      <p:ext uri="{BB962C8B-B14F-4D97-AF65-F5344CB8AC3E}">
        <p14:creationId xmlns:p14="http://schemas.microsoft.com/office/powerpoint/2010/main" val="137792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7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6" y="-2361892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004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56110" y="1163862"/>
            <a:ext cx="10118036" cy="1077180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ctr"/>
            <a:r>
              <a:rPr lang="ru-RU" sz="3200" b="1" dirty="0">
                <a:solidFill>
                  <a:srgbClr val="57111C"/>
                </a:solidFill>
                <a:latin typeface="Akrobat" panose="020B0604020202020204" charset="-52"/>
              </a:rPr>
              <a:t>Метод проектов позволяет развить у детей следующие предпосылки функциональной грамотности: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2"/>
            <a:ext cx="1714499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6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6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81" y="142446"/>
            <a:ext cx="9935387" cy="312849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33746" y="3779807"/>
            <a:ext cx="10562765" cy="369332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just">
              <a:defRPr/>
            </a:pPr>
            <a:endParaRPr lang="ru-RU" b="1" dirty="0">
              <a:solidFill>
                <a:srgbClr val="5B9BD5">
                  <a:lumMod val="75000"/>
                </a:srgbClr>
              </a:solidFill>
              <a:latin typeface="Akrobat" panose="00000600000000000000" pitchFamily="2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66592" y="2520157"/>
            <a:ext cx="8982076" cy="2677618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marL="342758" indent="-342758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2800" dirty="0">
                <a:solidFill>
                  <a:srgbClr val="57111C"/>
                </a:solidFill>
                <a:latin typeface="Akrobat" panose="020B0604020202020204" charset="-52"/>
              </a:rPr>
              <a:t>Познавательные навыки</a:t>
            </a:r>
          </a:p>
          <a:p>
            <a:pPr marL="342758" indent="-342758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2800" dirty="0">
                <a:solidFill>
                  <a:srgbClr val="57111C"/>
                </a:solidFill>
                <a:latin typeface="Akrobat" panose="020B0604020202020204" charset="-52"/>
              </a:rPr>
              <a:t>Умения самостоятельно конструировать свои знания</a:t>
            </a:r>
          </a:p>
          <a:p>
            <a:pPr marL="342758" indent="-342758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2800" dirty="0">
                <a:solidFill>
                  <a:srgbClr val="57111C"/>
                </a:solidFill>
                <a:latin typeface="Akrobat" panose="020B0604020202020204" charset="-52"/>
              </a:rPr>
              <a:t>Умения ориентироваться в информационном пространстве</a:t>
            </a:r>
          </a:p>
          <a:p>
            <a:pPr marL="342758" indent="-342758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2800" dirty="0">
                <a:solidFill>
                  <a:srgbClr val="57111C"/>
                </a:solidFill>
                <a:latin typeface="Akrobat" panose="020B0604020202020204" charset="-52"/>
              </a:rPr>
              <a:t>Критическое мышление </a:t>
            </a:r>
          </a:p>
        </p:txBody>
      </p:sp>
      <p:sp>
        <p:nvSpPr>
          <p:cNvPr id="4" name="AutoShape 2" descr="Открытая книга рисунок - фото и картинки abrakadabra.fu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314" y="4666399"/>
            <a:ext cx="2975718" cy="2064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60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7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6" y="-2361892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004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2"/>
            <a:ext cx="1714499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6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6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81" y="142446"/>
            <a:ext cx="9935387" cy="312849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7111C"/>
                </a:solidFill>
                <a:effectLst/>
                <a:uLnTx/>
                <a:uFillTx/>
                <a:latin typeface="Akrobat Black" panose="00000A00000000000000" pitchFamily="2" charset="-52"/>
                <a:ea typeface="+mn-ea"/>
                <a:cs typeface="+mn-cs"/>
              </a:rPr>
              <a:t>IV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7111C"/>
                </a:solidFill>
                <a:effectLst/>
                <a:uLnTx/>
                <a:uFillTx/>
                <a:latin typeface="Akrobat Black" panose="00000A00000000000000" pitchFamily="2" charset="-52"/>
                <a:ea typeface="+mn-ea"/>
                <a:cs typeface="+mn-cs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33746" y="3779807"/>
            <a:ext cx="10562765" cy="369332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marL="0" marR="0" lvl="0" indent="0" algn="just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krobat" panose="00000600000000000000" pitchFamily="2" charset="-52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71434" y="2056660"/>
            <a:ext cx="1014759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800" dirty="0">
                <a:solidFill>
                  <a:srgbClr val="57111C"/>
                </a:solidFill>
                <a:latin typeface="Akrobat" panose="020B0604020202020204" charset="-52"/>
                <a:cs typeface="Arial" panose="020B0604020202020204" pitchFamily="34" charset="0"/>
              </a:rPr>
              <a:t>Присутствие новизны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800" dirty="0">
                <a:solidFill>
                  <a:srgbClr val="57111C"/>
                </a:solidFill>
                <a:latin typeface="Akrobat" panose="020B0604020202020204" charset="-52"/>
                <a:cs typeface="Arial" panose="020B0604020202020204" pitchFamily="34" charset="0"/>
              </a:rPr>
              <a:t>Наличие реальной проблемы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800" dirty="0">
                <a:solidFill>
                  <a:srgbClr val="57111C"/>
                </a:solidFill>
                <a:latin typeface="Akrobat" panose="020B0604020202020204" charset="-52"/>
                <a:cs typeface="Arial" panose="020B0604020202020204" pitchFamily="34" charset="0"/>
              </a:rPr>
              <a:t>Практическая направленность (полезность продукта), широта его использования.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800" dirty="0" err="1">
                <a:solidFill>
                  <a:srgbClr val="57111C"/>
                </a:solidFill>
                <a:latin typeface="Akrobat" panose="020B0604020202020204" charset="-52"/>
                <a:cs typeface="Arial" panose="020B0604020202020204" pitchFamily="34" charset="0"/>
              </a:rPr>
              <a:t>Этапность</a:t>
            </a:r>
            <a:r>
              <a:rPr lang="ru-RU" sz="2800" dirty="0">
                <a:solidFill>
                  <a:srgbClr val="57111C"/>
                </a:solidFill>
                <a:latin typeface="Akrobat" panose="020B0604020202020204" charset="-52"/>
                <a:cs typeface="Arial" panose="020B0604020202020204" pitchFamily="34" charset="0"/>
              </a:rPr>
              <a:t> (алгоритм реализации</a:t>
            </a:r>
            <a:r>
              <a:rPr lang="ru-RU" sz="2800" dirty="0" smtClean="0">
                <a:solidFill>
                  <a:srgbClr val="57111C"/>
                </a:solidFill>
                <a:latin typeface="Akrobat" panose="020B0604020202020204" charset="-52"/>
                <a:cs typeface="Arial" panose="020B0604020202020204" pitchFamily="34" charset="0"/>
              </a:rPr>
              <a:t>)</a:t>
            </a:r>
            <a:endParaRPr lang="ru-RU" sz="2800" dirty="0">
              <a:solidFill>
                <a:srgbClr val="57111C"/>
              </a:solidFill>
              <a:latin typeface="Akrobat" panose="020B0604020202020204" charset="-52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47374" y="1098775"/>
            <a:ext cx="426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57111C"/>
                </a:solidFill>
                <a:latin typeface="Akrobat Black" panose="020B0604020202020204" charset="-52"/>
                <a:cs typeface="Arial" panose="020B0604020202020204" pitchFamily="34" charset="0"/>
              </a:rPr>
              <a:t>Признаки проекта:</a:t>
            </a:r>
          </a:p>
        </p:txBody>
      </p:sp>
      <p:pic>
        <p:nvPicPr>
          <p:cNvPr id="3077" name="Picture 5" descr="Открытая Книга И Знак Вопроса — стоковые фотографии и другие картинки  Абстрактный - Абстрактный, Без людей, Белый - iSto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215" y="4421840"/>
            <a:ext cx="2867912" cy="2149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70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6" y="-2361892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004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2"/>
            <a:ext cx="1714499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6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6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81" y="142446"/>
            <a:ext cx="9935387" cy="312849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86661" y="737221"/>
            <a:ext cx="83886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ctr">
              <a:spcAft>
                <a:spcPts val="0"/>
              </a:spcAft>
            </a:pPr>
            <a:r>
              <a:rPr lang="ru-RU" sz="2400" b="1" dirty="0" smtClean="0">
                <a:solidFill>
                  <a:srgbClr val="57111C"/>
                </a:solidFill>
                <a:latin typeface="Akrobat" panose="020B0604020202020204" charset="-52"/>
                <a:ea typeface="Times New Roman" panose="02020603050405020304" pitchFamily="18" charset="0"/>
              </a:rPr>
              <a:t>Организация </a:t>
            </a:r>
            <a:r>
              <a:rPr lang="ru-RU" sz="2400" b="1" dirty="0">
                <a:solidFill>
                  <a:srgbClr val="57111C"/>
                </a:solidFill>
                <a:latin typeface="Akrobat" panose="020B0604020202020204" charset="-52"/>
                <a:ea typeface="Times New Roman" panose="02020603050405020304" pitchFamily="18" charset="0"/>
              </a:rPr>
              <a:t>проектной деятельности для вовлечения </a:t>
            </a:r>
          </a:p>
          <a:p>
            <a:pPr indent="342900" algn="ctr">
              <a:spcAft>
                <a:spcPts val="0"/>
              </a:spcAft>
            </a:pPr>
            <a:r>
              <a:rPr lang="ru-RU" sz="2400" b="1" dirty="0">
                <a:solidFill>
                  <a:srgbClr val="57111C"/>
                </a:solidFill>
                <a:latin typeface="Akrobat" panose="020B0604020202020204" charset="-52"/>
                <a:ea typeface="Times New Roman" panose="02020603050405020304" pitchFamily="18" charset="0"/>
              </a:rPr>
              <a:t>детей-дошкольников в индивидуальные проекты (ОТСМ ТРИЗ)</a:t>
            </a:r>
            <a:endParaRPr lang="ru-RU" sz="2400" b="1" dirty="0">
              <a:solidFill>
                <a:srgbClr val="57111C"/>
              </a:solidFill>
              <a:effectLst/>
              <a:latin typeface="Akrobat" panose="020B0604020202020204" charset="-52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39686" y="1606821"/>
            <a:ext cx="10101943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758" indent="-342758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2200" b="1" dirty="0">
                <a:solidFill>
                  <a:srgbClr val="57111C"/>
                </a:solidFill>
                <a:latin typeface="Akrobat" charset="-52"/>
              </a:rPr>
              <a:t>Цель педагога - </a:t>
            </a:r>
            <a:r>
              <a:rPr lang="ru-RU" sz="2200" dirty="0">
                <a:solidFill>
                  <a:srgbClr val="57111C"/>
                </a:solidFill>
                <a:latin typeface="Akrobat" charset="-52"/>
              </a:rPr>
              <a:t>освоение ребенком алгоритма организации исследовательской деятельности</a:t>
            </a:r>
          </a:p>
          <a:p>
            <a:endParaRPr lang="ru-RU" sz="2200" b="1" dirty="0">
              <a:solidFill>
                <a:srgbClr val="57111C"/>
              </a:solidFill>
              <a:latin typeface="Akrobat" charset="-52"/>
            </a:endParaRPr>
          </a:p>
          <a:p>
            <a:pPr marL="342758" indent="-342758">
              <a:buFont typeface="Wingdings" pitchFamily="2" charset="2"/>
              <a:buChar char="q"/>
            </a:pPr>
            <a:r>
              <a:rPr lang="ru-RU" sz="2200" b="1" dirty="0">
                <a:solidFill>
                  <a:srgbClr val="57111C"/>
                </a:solidFill>
                <a:latin typeface="Akrobat" charset="-52"/>
              </a:rPr>
              <a:t>Цель ребенка </a:t>
            </a:r>
            <a:r>
              <a:rPr lang="ru-RU" sz="2200" dirty="0">
                <a:solidFill>
                  <a:srgbClr val="57111C"/>
                </a:solidFill>
                <a:latin typeface="Akrobat" charset="-52"/>
              </a:rPr>
              <a:t>- решить его СОБСТВЕННУЮ проблему</a:t>
            </a:r>
          </a:p>
          <a:p>
            <a:pPr marL="342758" indent="-342758">
              <a:buFont typeface="Wingdings" pitchFamily="2" charset="2"/>
              <a:buChar char="q"/>
            </a:pPr>
            <a:endParaRPr lang="ru-RU" sz="2200" dirty="0">
              <a:solidFill>
                <a:srgbClr val="57111C"/>
              </a:solidFill>
              <a:latin typeface="Akrobat" charset="-5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200" b="1" dirty="0">
                <a:solidFill>
                  <a:srgbClr val="57111C"/>
                </a:solidFill>
                <a:latin typeface="Akrobat" panose="020B0604020202020204" charset="-52"/>
              </a:rPr>
              <a:t>Основные педагогические средства: 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2200" dirty="0">
                <a:solidFill>
                  <a:srgbClr val="7C464A"/>
                </a:solidFill>
                <a:latin typeface="Akrobat" panose="020B0604020202020204" charset="-52"/>
              </a:rPr>
              <a:t>Создание условий для организации детского проекта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2200" dirty="0">
                <a:solidFill>
                  <a:srgbClr val="7C464A"/>
                </a:solidFill>
                <a:latin typeface="Akrobat" panose="020B0604020202020204" charset="-52"/>
              </a:rPr>
              <a:t>Включение рефлексии (осознание собственной исследовательской деятельности ребенком)</a:t>
            </a:r>
            <a:endParaRPr lang="ru-RU" sz="22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40970" y="5592527"/>
            <a:ext cx="107986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ctr">
              <a:spcAft>
                <a:spcPts val="0"/>
              </a:spcAft>
            </a:pPr>
            <a:r>
              <a:rPr lang="ru-RU" sz="2200" b="1" dirty="0">
                <a:solidFill>
                  <a:srgbClr val="FF0000"/>
                </a:solidFill>
                <a:latin typeface="Akrobat" panose="020B0604020202020204" charset="-52"/>
                <a:ea typeface="Times New Roman" panose="02020603050405020304" pitchFamily="18" charset="0"/>
              </a:rPr>
              <a:t>Взрослый создает такие ситуации, когда у дошкольника возникает внутренняя потребность включения в деятельность, а затем, в процессе этой деятельности и мотив обучения.</a:t>
            </a:r>
            <a:endParaRPr lang="ru-RU" sz="2200" b="1" dirty="0">
              <a:solidFill>
                <a:srgbClr val="FF0000"/>
              </a:solidFill>
              <a:effectLst/>
              <a:latin typeface="Akrobat" panose="020B0604020202020204" charset="-52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41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7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6" y="-2361892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004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2"/>
            <a:ext cx="1714499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6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6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81" y="142446"/>
            <a:ext cx="9935387" cy="312849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86955" y="1301657"/>
            <a:ext cx="10324214" cy="2628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</a:pPr>
            <a:r>
              <a:rPr lang="ru-RU" sz="3200" b="1" dirty="0">
                <a:solidFill>
                  <a:srgbClr val="7C464A"/>
                </a:solidFill>
                <a:latin typeface="Akrobat" panose="020B0604020202020204" charset="-52"/>
                <a:cs typeface="Times New Roman" panose="02020603050405020304" pitchFamily="18" charset="0"/>
              </a:rPr>
              <a:t>Интегрированный (детско-педагогический) проект</a:t>
            </a:r>
          </a:p>
          <a:p>
            <a:pPr algn="ctr">
              <a:lnSpc>
                <a:spcPct val="170000"/>
              </a:lnSpc>
            </a:pPr>
            <a:r>
              <a:rPr lang="ru-RU" sz="3200" b="1" dirty="0">
                <a:solidFill>
                  <a:srgbClr val="7C464A"/>
                </a:solidFill>
                <a:latin typeface="Akrobat" panose="020B0604020202020204" charset="-52"/>
                <a:cs typeface="Times New Roman" panose="02020603050405020304" pitchFamily="18" charset="0"/>
              </a:rPr>
              <a:t>«Необычные выражения» </a:t>
            </a:r>
          </a:p>
          <a:p>
            <a:pPr algn="ctr"/>
            <a:endParaRPr lang="ru-RU" sz="1600" b="1" dirty="0">
              <a:solidFill>
                <a:srgbClr val="7C464A"/>
              </a:solidFill>
              <a:latin typeface="Akrobat" panose="020B0604020202020204" charset="-52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rgbClr val="7C464A"/>
                </a:solidFill>
                <a:latin typeface="Akrobat" panose="020B0604020202020204" charset="-52"/>
                <a:cs typeface="Times New Roman" panose="02020603050405020304" pitchFamily="18" charset="0"/>
              </a:rPr>
              <a:t>Автор проекта: Пилипко Илья</a:t>
            </a:r>
          </a:p>
          <a:p>
            <a:pPr algn="ctr"/>
            <a:r>
              <a:rPr lang="ru-RU" sz="2000" b="1" dirty="0">
                <a:solidFill>
                  <a:srgbClr val="7C464A"/>
                </a:solidFill>
                <a:latin typeface="Akrobat" panose="020B0604020202020204" charset="-52"/>
                <a:cs typeface="Times New Roman" panose="02020603050405020304" pitchFamily="18" charset="0"/>
              </a:rPr>
              <a:t>Руководители проекта: Кузнецова Е.Ю., Залесова Е.В.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t="11995"/>
          <a:stretch/>
        </p:blipFill>
        <p:spPr>
          <a:xfrm>
            <a:off x="1259119" y="4201094"/>
            <a:ext cx="3173915" cy="2098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/>
          <a:srcRect l="15408"/>
          <a:stretch/>
        </p:blipFill>
        <p:spPr>
          <a:xfrm>
            <a:off x="9035196" y="4222824"/>
            <a:ext cx="3058633" cy="2131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 descr="https://otvet.imgsmail.ru/download/22537351_83c49fe4a5d3b38f5de7124afe19b09e_80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153" y="4356448"/>
            <a:ext cx="2593483" cy="2450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12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7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6" y="-2361892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004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2"/>
            <a:ext cx="1714499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6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6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81" y="142446"/>
            <a:ext cx="9935387" cy="312849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51857" y="1478036"/>
            <a:ext cx="1092925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ru-RU" sz="30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Тип проекта: </a:t>
            </a:r>
            <a:r>
              <a:rPr lang="ru-RU" sz="3000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и</a:t>
            </a:r>
            <a:r>
              <a:rPr lang="ru-RU" sz="3000" dirty="0">
                <a:solidFill>
                  <a:srgbClr val="57111C"/>
                </a:solidFill>
                <a:latin typeface="Akrobat" panose="020B0604020202020204" charset="-52"/>
                <a:ea typeface="Times New Roman" panose="02020603050405020304" pitchFamily="18" charset="0"/>
              </a:rPr>
              <a:t>нформационный, практико-ориентированный, индивидуальный, среднесрочный (1 месяц)</a:t>
            </a:r>
          </a:p>
          <a:p>
            <a:pPr lvl="0" algn="just">
              <a:lnSpc>
                <a:spcPct val="200000"/>
              </a:lnSpc>
              <a:spcAft>
                <a:spcPts val="0"/>
              </a:spcAft>
              <a:tabLst>
                <a:tab pos="-83185" algn="l"/>
                <a:tab pos="228600" algn="l"/>
              </a:tabLst>
            </a:pPr>
            <a:r>
              <a:rPr lang="ru-RU" sz="3000" b="1" dirty="0">
                <a:solidFill>
                  <a:srgbClr val="57111C"/>
                </a:solidFill>
                <a:latin typeface="Akrobat" panose="020B0604020202020204" charset="-52"/>
                <a:ea typeface="Times New Roman" panose="02020603050405020304" pitchFamily="18" charset="0"/>
              </a:rPr>
              <a:t>Направление проекта: </a:t>
            </a:r>
            <a:r>
              <a:rPr lang="ru-RU" sz="3000" dirty="0">
                <a:solidFill>
                  <a:srgbClr val="57111C"/>
                </a:solidFill>
                <a:latin typeface="Akrobat" panose="020B0604020202020204" charset="-52"/>
                <a:ea typeface="Times New Roman" panose="02020603050405020304" pitchFamily="18" charset="0"/>
              </a:rPr>
              <a:t>речевое развитие</a:t>
            </a:r>
          </a:p>
          <a:p>
            <a:pPr lvl="0" algn="just">
              <a:lnSpc>
                <a:spcPct val="200000"/>
              </a:lnSpc>
              <a:spcAft>
                <a:spcPts val="0"/>
              </a:spcAft>
              <a:tabLst>
                <a:tab pos="-83185" algn="l"/>
                <a:tab pos="228600" algn="l"/>
              </a:tabLst>
            </a:pPr>
            <a:r>
              <a:rPr lang="ru-RU" sz="3000" b="1" dirty="0">
                <a:solidFill>
                  <a:srgbClr val="57111C"/>
                </a:solidFill>
                <a:latin typeface="Akrobat" panose="020B0604020202020204" charset="-52"/>
                <a:ea typeface="Times New Roman" panose="02020603050405020304" pitchFamily="18" charset="0"/>
              </a:rPr>
              <a:t>Участники проекта: </a:t>
            </a:r>
            <a:r>
              <a:rPr lang="ru-RU" sz="3000" dirty="0">
                <a:solidFill>
                  <a:srgbClr val="57111C"/>
                </a:solidFill>
                <a:latin typeface="Akrobat" panose="020B0604020202020204" charset="-52"/>
                <a:ea typeface="Times New Roman" panose="02020603050405020304" pitchFamily="18" charset="0"/>
              </a:rPr>
              <a:t>дети старшего дошкольного возраста (логопедическая группа), воспитатели, родители</a:t>
            </a:r>
          </a:p>
        </p:txBody>
      </p:sp>
    </p:spTree>
    <p:extLst>
      <p:ext uri="{BB962C8B-B14F-4D97-AF65-F5344CB8AC3E}">
        <p14:creationId xmlns:p14="http://schemas.microsoft.com/office/powerpoint/2010/main" val="44712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1441</TotalTime>
  <Words>1450</Words>
  <Application>Microsoft Office PowerPoint</Application>
  <PresentationFormat>Произвольный</PresentationFormat>
  <Paragraphs>131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29" baseType="lpstr">
      <vt:lpstr>Arial</vt:lpstr>
      <vt:lpstr>Calibri</vt:lpstr>
      <vt:lpstr>Calibri Light</vt:lpstr>
      <vt:lpstr>Akrobat Black</vt:lpstr>
      <vt:lpstr>Akrobat</vt:lpstr>
      <vt:lpstr>Wingdings</vt:lpstr>
      <vt:lpstr>Book Antiqua</vt:lpstr>
      <vt:lpstr>Times New Roman</vt:lpstr>
      <vt:lpstr>Тема Office</vt:lpstr>
      <vt:lpstr>1_Тема Office</vt:lpstr>
      <vt:lpstr>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Благодарим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USER101-5</dc:creator>
  <cp:lastModifiedBy>1</cp:lastModifiedBy>
  <cp:revision>109</cp:revision>
  <dcterms:created xsi:type="dcterms:W3CDTF">2023-04-07T08:06:44Z</dcterms:created>
  <dcterms:modified xsi:type="dcterms:W3CDTF">2023-11-09T11:12:50Z</dcterms:modified>
</cp:coreProperties>
</file>