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6"/>
  </p:notesMasterIdLst>
  <p:handoutMasterIdLst>
    <p:handoutMasterId r:id="rId17"/>
  </p:handoutMasterIdLst>
  <p:sldIdLst>
    <p:sldId id="266" r:id="rId2"/>
    <p:sldId id="291" r:id="rId3"/>
    <p:sldId id="265" r:id="rId4"/>
    <p:sldId id="267" r:id="rId5"/>
    <p:sldId id="279" r:id="rId6"/>
    <p:sldId id="270" r:id="rId7"/>
    <p:sldId id="272" r:id="rId8"/>
    <p:sldId id="282" r:id="rId9"/>
    <p:sldId id="271" r:id="rId10"/>
    <p:sldId id="290" r:id="rId11"/>
    <p:sldId id="293" r:id="rId12"/>
    <p:sldId id="294" r:id="rId13"/>
    <p:sldId id="292" r:id="rId14"/>
    <p:sldId id="283" r:id="rId15"/>
  </p:sldIdLst>
  <p:sldSz cx="9144000" cy="6858000" type="screen4x3"/>
  <p:notesSz cx="7100888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00"/>
    <a:srgbClr val="006600"/>
    <a:srgbClr val="008000"/>
    <a:srgbClr val="FFFF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1344" autoAdjust="0"/>
  </p:normalViewPr>
  <p:slideViewPr>
    <p:cSldViewPr>
      <p:cViewPr>
        <p:scale>
          <a:sx n="73" d="100"/>
          <a:sy n="73" d="100"/>
        </p:scale>
        <p:origin x="-1742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22" y="-102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726" y="0"/>
            <a:ext cx="3076575" cy="5111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2A89A25E-DF56-4839-B117-F3D3BAB8768F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0263"/>
            <a:ext cx="3076575" cy="5111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726" y="9720263"/>
            <a:ext cx="3076575" cy="5111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9F21DF2-43D6-4D34-AB27-6059EF022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051" cy="511651"/>
          </a:xfrm>
          <a:prstGeom prst="rect">
            <a:avLst/>
          </a:prstGeom>
        </p:spPr>
        <p:txBody>
          <a:bodyPr vert="horz" lIns="99025" tIns="49512" rIns="99025" bIns="4951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196" y="0"/>
            <a:ext cx="3077051" cy="511651"/>
          </a:xfrm>
          <a:prstGeom prst="rect">
            <a:avLst/>
          </a:prstGeom>
        </p:spPr>
        <p:txBody>
          <a:bodyPr vert="horz" lIns="99025" tIns="49512" rIns="99025" bIns="49512" rtlCol="0"/>
          <a:lstStyle>
            <a:lvl1pPr algn="r">
              <a:defRPr sz="1300"/>
            </a:lvl1pPr>
          </a:lstStyle>
          <a:p>
            <a:fld id="{6D37F627-E1F2-4FBD-98DD-33B38F114E4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5" tIns="49512" rIns="99025" bIns="49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89" y="4860689"/>
            <a:ext cx="5680710" cy="4604861"/>
          </a:xfrm>
          <a:prstGeom prst="rect">
            <a:avLst/>
          </a:prstGeom>
        </p:spPr>
        <p:txBody>
          <a:bodyPr vert="horz" lIns="99025" tIns="49512" rIns="99025" bIns="495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19600"/>
            <a:ext cx="3077051" cy="511651"/>
          </a:xfrm>
          <a:prstGeom prst="rect">
            <a:avLst/>
          </a:prstGeom>
        </p:spPr>
        <p:txBody>
          <a:bodyPr vert="horz" lIns="99025" tIns="49512" rIns="99025" bIns="4951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196" y="9719600"/>
            <a:ext cx="3077051" cy="511651"/>
          </a:xfrm>
          <a:prstGeom prst="rect">
            <a:avLst/>
          </a:prstGeom>
        </p:spPr>
        <p:txBody>
          <a:bodyPr vert="horz" lIns="99025" tIns="49512" rIns="99025" bIns="49512" rtlCol="0" anchor="b"/>
          <a:lstStyle>
            <a:lvl1pPr algn="r">
              <a:defRPr sz="1300"/>
            </a:lvl1pPr>
          </a:lstStyle>
          <a:p>
            <a:fld id="{EC05ED55-DC4A-4D4A-B5C3-27DD0E446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227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26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725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011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732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738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26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9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98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0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88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7B6A-5C01-4624-935C-7795F55894B8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36E3ECC-746C-4855-8217-821B5EE58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2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704439"/>
            <a:ext cx="793246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000" b="1" spc="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30»</a:t>
            </a:r>
          </a:p>
          <a:p>
            <a:pPr algn="ctr"/>
            <a:endParaRPr lang="ru-RU" sz="1400" spc="100" dirty="0">
              <a:ln>
                <a:solidFill>
                  <a:srgbClr val="003300"/>
                </a:solidFill>
              </a:ln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800100" algn="ctr">
              <a:spcAft>
                <a:spcPts val="0"/>
              </a:spcAft>
            </a:pPr>
            <a:endParaRPr lang="ru-RU" sz="2000" b="1" spc="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800100" algn="ctr">
              <a:spcAft>
                <a:spcPts val="0"/>
              </a:spcAft>
            </a:pPr>
            <a:endParaRPr lang="ru-RU" sz="2000" b="1" spc="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800100" algn="ctr">
              <a:spcAft>
                <a:spcPts val="0"/>
              </a:spcAft>
            </a:pPr>
            <a:r>
              <a:rPr lang="ru-RU" sz="24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старших дошкольников к русской национальной культуре посредством ознакомления с хороводами Вологодской области.</a:t>
            </a:r>
            <a:endParaRPr lang="ru-RU" sz="2400" b="1" spc="100" dirty="0">
              <a:ln>
                <a:solidFill>
                  <a:srgbClr val="0033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spc="100" dirty="0">
              <a:ln>
                <a:solidFill>
                  <a:srgbClr val="0033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spc="100" dirty="0">
              <a:ln>
                <a:solidFill>
                  <a:srgbClr val="003300"/>
                </a:solidFill>
              </a:ln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pc="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доклада:</a:t>
            </a:r>
          </a:p>
          <a:p>
            <a:pPr algn="r"/>
            <a:r>
              <a:rPr lang="ru-RU" spc="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r"/>
            <a:r>
              <a:rPr lang="ru-RU" spc="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Харюкова Анастасия Геннадьевна,</a:t>
            </a:r>
          </a:p>
          <a:p>
            <a:pPr algn="r"/>
            <a:r>
              <a:rPr lang="ru-RU" spc="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pc="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Канина Алена Владимировна</a:t>
            </a:r>
          </a:p>
          <a:p>
            <a:pPr algn="r"/>
            <a:endParaRPr lang="ru-RU" sz="1200" b="1" i="1" spc="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spc="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spc="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spc="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Череповец</a:t>
            </a:r>
          </a:p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523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643042" y="5786454"/>
            <a:ext cx="3214710" cy="408623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Хоровод «Ромашковое поле»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0694" y="5857892"/>
            <a:ext cx="3214710" cy="408623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Хоровод «Девочка Россия»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802651-9CFA-D913-5D2E-5387C6C99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534" y="280347"/>
            <a:ext cx="3385121" cy="257453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42516" y="2703694"/>
            <a:ext cx="2943829" cy="386904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 «Край рябиновый»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E9C6C8-566D-AA06-6CAC-F5D3A66BAC9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8226" y="280347"/>
            <a:ext cx="3385121" cy="253884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50913" y="2636758"/>
            <a:ext cx="2943829" cy="408623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 «За тихой рекою»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lum bright="-20000" contrast="20000"/>
          </a:blip>
          <a:srcRect r="10905"/>
          <a:stretch>
            <a:fillRect/>
          </a:stretch>
        </p:blipFill>
        <p:spPr bwMode="auto">
          <a:xfrm>
            <a:off x="5429256" y="3357562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0960" t="14092" r="3443"/>
          <a:stretch>
            <a:fillRect/>
          </a:stretch>
        </p:blipFill>
        <p:spPr bwMode="auto">
          <a:xfrm>
            <a:off x="1428728" y="3357562"/>
            <a:ext cx="3579662" cy="24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123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36" y="1928802"/>
            <a:ext cx="51686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каждом хороводе мы стараемся создать свой образ: молодые рябинки, полевые ромашки, тихая речка. Все  раскрывает  красоту русской природы и становится доступным и  понятным для дошкольников.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каждому номеру мы шьем яркие костюмы, атрибуты, венки и ленты.  Все это становится возможным, благодаря тесному сотрудничеству с родителями детей.</a:t>
            </a:r>
          </a:p>
          <a:p>
            <a:pPr lvl="0" algn="just"/>
            <a:endParaRPr 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1000108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Ежегодно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юные танцоры принимают участие в городском фольклорном фестивале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«Вологодчина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родная» в номинации « Хоровод – круглый год» 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Дошкольники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разных хореографических конкурсах и фестивалях, которые проходят в других городах. Так , дети успешно выступили в городе Вологда  на международном конкурсе « Эхо планеты» и в поселке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Тоншалово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всероссийском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«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Смелые шаги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4.userapi.com/impg/XzEpwbU9sSUM67lQzU-5-zjge72-t6gFVI7pPQ/rHo4889K9Kc.jpg?size=1600x1200&amp;quality=95&amp;sign=4d465f0f2a16fa7e2c0a037b587de795&amp;type=album"/>
          <p:cNvPicPr>
            <a:picLocks noChangeAspect="1" noChangeArrowheads="1"/>
          </p:cNvPicPr>
          <p:nvPr/>
        </p:nvPicPr>
        <p:blipFill>
          <a:blip r:embed="rId3" cstate="print"/>
          <a:srcRect l="12833" t="17893" r="5892" b="7961"/>
          <a:stretch>
            <a:fillRect/>
          </a:stretch>
        </p:blipFill>
        <p:spPr bwMode="auto">
          <a:xfrm>
            <a:off x="2500298" y="3571876"/>
            <a:ext cx="4489603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523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EAD073-E4F1-BB1C-2331-334AD9ED9E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42852"/>
            <a:ext cx="2416214" cy="32216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472D90-2A36-393A-393B-4694C08BA3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071546"/>
            <a:ext cx="2300757" cy="30676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643174" y="1785926"/>
            <a:ext cx="2227660" cy="323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857496"/>
            <a:ext cx="2151968" cy="286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608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990541-96BF-E212-C8EC-F9C9AF81B516}"/>
              </a:ext>
            </a:extLst>
          </p:cNvPr>
          <p:cNvSpPr txBox="1"/>
          <p:nvPr/>
        </p:nvSpPr>
        <p:spPr>
          <a:xfrm>
            <a:off x="2357422" y="1571612"/>
            <a:ext cx="53165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2000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систематическому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 ознакомления  с хороводами и хороводными играми Вологодской области, особенностями национального костюма, постановочной работе и активной концертной деятельности, у детей старшего дошкольного возраста формируется устойчивый интерес к русской национальной  культуре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сцене приносит детям незабываемые яркие эмоции и способствуют личностному росту дошкольника.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610136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Современное общество все чаще обращается к проблеме возрождения нравственности. Необходимость обращения к национальным традициям и духовным истокам имеет первостепенное значение. Интерес к истории нашей Родины начинается с познания  своего края и играет важную роль в воспитании патриотизма.</a:t>
            </a:r>
          </a:p>
          <a:p>
            <a:pPr indent="342900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Дошкольный возраст уникален, ведь именно он является решающим периодом в развитии ребенка, когда закладываются основы его личности, развиваются воображение, творчество и инициативность. По мнению В. Г. Безносова, В. В. Зеньковского, Д. С. Лихачева, ребенок является будущим полноправным членом социума, которому предстоит осваивать, сохранять, развивать и передавать дальше культурное наследие этноса через включение в культуру и социальную активность.</a:t>
            </a:r>
          </a:p>
          <a:p>
            <a:pPr indent="342900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 дошкольниками по ознакомлению с национальной культурой должна учитывать особенности детской психики: неустойчивое внимание, опирающееся на интерес ко всему яркому, высокую эмоциональную вовлеченность. Именно народное хореографическое творчество имеет большой потенциал в освоении дошкольниками культурного наследия и воспитания бережного отношения к нему.</a:t>
            </a:r>
          </a:p>
        </p:txBody>
      </p:sp>
    </p:spTree>
    <p:extLst>
      <p:ext uri="{BB962C8B-B14F-4D97-AF65-F5344CB8AC3E}">
        <p14:creationId xmlns:p14="http://schemas.microsoft.com/office/powerpoint/2010/main" xmlns="" val="297098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500174"/>
            <a:ext cx="864096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800100" lvl="0" algn="ctr" fontAlgn="base">
              <a:lnSpc>
                <a:spcPct val="150000"/>
              </a:lnSpc>
              <a:spcBef>
                <a:spcPct val="0"/>
              </a:spcBef>
            </a:pPr>
            <a:r>
              <a:rPr lang="ru-RU" sz="24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800100" lvl="0" algn="just" fontAlgn="base">
              <a:lnSpc>
                <a:spcPct val="150000"/>
              </a:lnSpc>
              <a:spcBef>
                <a:spcPct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старшего дошкольного возраста устойчивого интереса к русской национальной  культуре в процессе ознакомления  с хороводами Вологодской области.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1000108"/>
            <a:ext cx="73581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различными формами народной культуры на доступном фольклорно-этнографическом  материале (предания, игры, сказки, песни, костюмы, хороводы и т.д.)</a:t>
            </a:r>
          </a:p>
          <a:p>
            <a:pPr lvl="0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Развивать  у детей интерес к яркой народной культуре, истории и традициям своего народа, через разучивание хороводов Вологодской области с детьми старшего дошкольного возраста.</a:t>
            </a:r>
          </a:p>
          <a:p>
            <a:pPr lvl="0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Воспитывать у детей чувство причастности к русской культуре, обществу, которое дорожит своим прошлым, как достоянием; самостоятельность, активность в применении полученных    знаний и умений.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1628800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 больше  узнать  о хороводах, мы познакомили детей  с  историей    возникновения хороводов на Руси, рассказали о том     какие бывают хороводы в  Вологодском крае.</a:t>
            </a:r>
          </a:p>
          <a:p>
            <a:pPr indent="36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узнали, что хоровод - самый древний вид русского танца. Основное построение хоровода – круг, символ солнца.  Участники хоровода, как правило, держатся за руки, иногда за платок, шаль, пояс, венок – это есть проявление чувство единения, дружбы, товарищества. </a:t>
            </a:r>
          </a:p>
          <a:p>
            <a:pPr indent="36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 на данном этапе заключалось в просмотре презентаций, ознакомлении с художественной   и познавательной литературой.</a:t>
            </a:r>
          </a:p>
          <a:p>
            <a:pPr indent="36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осуществлен сбор информации иллюстративного и фотоматериалов  для оформления тематических альбомов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«Разноцветный хоровод», «Народный костюм Вологодского края»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способствующих расширению знаний о народной культуре родного края.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1700808"/>
            <a:ext cx="66357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/>
            <a:r>
              <a:rPr lang="ru-RU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видом деятельности дошкольника является игра. Хороводные игры вызывают у детей неподдельный интерес и эмоциональный отклик. Чтобы познакомить детей с хороводными играми Вологодчины мы пригласили специалиста по этнографии   Ольгу Александровну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преподавателя из народной  студии «Феникс». Она рассказала детям о народном хороводном костюме, структуре ткани, значении орнамента и важности ношения пояса.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Дошкольники с огромным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интересом нарядились в фольклорные костюмы, разучили со специалистом  хороводные  игры  «Утица»,  «Сахаринка», «Кому пирог?». «Волшебный платок».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3" descr="DSC097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03920"/>
            <a:ext cx="3385121" cy="254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3" name="Рисунок 2" descr="DSC097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483" y="280347"/>
            <a:ext cx="3385121" cy="254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Рисунок 1" descr="DSC097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60648"/>
            <a:ext cx="3385121" cy="254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523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Рисунок 24" descr="F:\Проект для Насти\Лучшее\DSC097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401745"/>
            <a:ext cx="3097561" cy="254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1357290" y="2714620"/>
            <a:ext cx="3500462" cy="625268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Встреча с О. 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Лабуть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из  Центра народного творчества «Феникс»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29322" y="2643182"/>
            <a:ext cx="2643206" cy="646986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Хороводная игра «Волшебный платок»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00232" y="5857892"/>
            <a:ext cx="2714644" cy="612934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Мужская и женская рубаха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3570" y="5857892"/>
            <a:ext cx="2643206" cy="612934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Секреты орнамента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F:\Проект для Насти\Лучшее\DSC098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89299"/>
            <a:ext cx="4143404" cy="3143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583704">
            <a:off x="1549218" y="1516399"/>
            <a:ext cx="3360030" cy="1660286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Нарядились мы в народные костюмы и ноги сами в пляс пошли</a:t>
            </a:r>
          </a:p>
        </p:txBody>
      </p:sp>
      <p:sp>
        <p:nvSpPr>
          <p:cNvPr id="7" name="TextBox 6"/>
          <p:cNvSpPr txBox="1"/>
          <p:nvPr/>
        </p:nvSpPr>
        <p:spPr>
          <a:xfrm rot="591364">
            <a:off x="4801581" y="4853982"/>
            <a:ext cx="3143272" cy="1270773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хороводная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«Сахаринка»</a:t>
            </a:r>
          </a:p>
        </p:txBody>
      </p:sp>
      <p:pic>
        <p:nvPicPr>
          <p:cNvPr id="5" name="Рисунок 18" descr="DSC098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658" y="473600"/>
            <a:ext cx="4086758" cy="307183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81bb2fab6b0e3f0b587738cce62dfd7c50ea7994106343.jpg"/>
          <p:cNvPicPr/>
          <p:nvPr/>
        </p:nvPicPr>
        <p:blipFill>
          <a:blip r:embed="rId2"/>
          <a:srcRect b="2619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1785926"/>
            <a:ext cx="62401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сформировался устойчивый интерес к хороводам и  хороводным играм. Мы перешли к следующему этапу – постановке сценического хоровода. Важно было научить дошкольников плавному хороводному ходу и сложным перестроениям – рисунку танца.  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Содержание хоровода основывалось на тщательном подборе музыкального материала. Важно было подобрать композиции, в которых воспевались красота русского Севера, его природа и самобытность.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Сами названия песен для хороводов говорят за себя: « Край рябиновый», «Ромашковое поле», «За тихой рекой», «Девочка Россия».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4352</TotalTime>
  <Words>554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Галерея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«Центр развития ребёнка – детский сад №116»     Проект «Становитесь в круг пошире, хоровод начнём сейчас…»    Автор проекта:  музыкальный руководитель  высшей квалификационной категории Харюкова Анастасия Геннадьевна.   Участники проекта: воспитатели, дети и  родители группы №5.        г. Череповец  2013год </dc:title>
  <dc:creator>СПС</dc:creator>
  <cp:lastModifiedBy>NASTIA</cp:lastModifiedBy>
  <cp:revision>84</cp:revision>
  <dcterms:created xsi:type="dcterms:W3CDTF">2009-04-14T02:21:18Z</dcterms:created>
  <dcterms:modified xsi:type="dcterms:W3CDTF">2022-10-31T19:40:04Z</dcterms:modified>
</cp:coreProperties>
</file>