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7" r:id="rId3"/>
    <p:sldId id="276" r:id="rId4"/>
    <p:sldId id="283" r:id="rId5"/>
    <p:sldId id="292" r:id="rId6"/>
    <p:sldId id="296" r:id="rId7"/>
    <p:sldId id="298" r:id="rId8"/>
    <p:sldId id="291" r:id="rId9"/>
    <p:sldId id="299" r:id="rId10"/>
    <p:sldId id="290" r:id="rId11"/>
    <p:sldId id="294" r:id="rId12"/>
    <p:sldId id="293" r:id="rId13"/>
    <p:sldId id="301" r:id="rId14"/>
    <p:sldId id="302" r:id="rId15"/>
    <p:sldId id="289" r:id="rId1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3300"/>
    <a:srgbClr val="FDF58D"/>
    <a:srgbClr val="808080"/>
    <a:srgbClr val="FCFCFC"/>
    <a:srgbClr val="E8E8E8"/>
    <a:srgbClr val="FFD84B"/>
    <a:srgbClr val="FFFFFF"/>
    <a:srgbClr val="CC3300"/>
    <a:srgbClr val="FFC3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66" d="100"/>
          <a:sy n="66" d="100"/>
        </p:scale>
        <p:origin x="-5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A3B3C47-D0B7-4056-93B5-EB52DE25DA0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32734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1955445-AE68-4311-A7FD-64EAEF8CBDB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151037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3794E-E25E-44DD-B979-D4182F755C88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D789B-C7D3-4D5B-98C8-15E7F19B039E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9CE4F-7179-4D8A-BFDC-4FFAD1531388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5438"/>
            <a:ext cx="8229600" cy="9271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B61E3DD-5E9A-4D75-A964-7DAE9B32386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6415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F743F-8BFD-4693-B0C8-E7A936321203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A4243-B402-4B70-B458-6ACAEB000743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1FDD-0304-420A-A373-B1FBD808A734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4F57C-1B17-4B64-AF1D-19F76DEF6F68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D0E22-F66F-46EC-9894-061CD43FFBB0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DF0F7-CF26-430E-AC3B-03A62550A7B2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DD59B-240A-4270-B9A8-B1201A7F31D5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7B2A-0E91-4E09-9256-0875F66A680E}" type="slidenum">
              <a:rPr lang="en-US" altLang="ru-RU" smtClean="0"/>
              <a:pPr/>
              <a:t>‹#›</a:t>
            </a:fld>
            <a:endParaRPr lang="en-US" alt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2BA69E4-129B-4B69-9FD4-C7F13693EDF3}" type="slidenum">
              <a:rPr lang="en-US" altLang="ru-RU" smtClean="0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412776"/>
            <a:ext cx="746605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«Образовательное событие 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как инновационная технология развития  детской инициативы и самостоятельности</a:t>
            </a:r>
            <a:b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дошкольников»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87202" y="5346925"/>
            <a:ext cx="461440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Кипина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Ирина Николаевна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Петрова Светлана  Евгеньевна</a:t>
            </a:r>
          </a:p>
          <a:p>
            <a:pPr algn="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оспитатели БДОУ СМР «Детский сад №17»</a:t>
            </a:r>
          </a:p>
          <a:p>
            <a:pPr algn="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Сокольский муниципальный район</a:t>
            </a:r>
          </a:p>
          <a:p>
            <a:endParaRPr lang="ru-RU" dirty="0"/>
          </a:p>
        </p:txBody>
      </p:sp>
      <p:pic>
        <p:nvPicPr>
          <p:cNvPr id="57368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395536" y="3813001"/>
            <a:ext cx="3137982" cy="28219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t="1" r="13734" b="-248"/>
          <a:stretch/>
        </p:blipFill>
        <p:spPr bwMode="auto">
          <a:xfrm>
            <a:off x="408425" y="1489234"/>
            <a:ext cx="3947551" cy="524635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 r="22413" b="2637"/>
          <a:stretch/>
        </p:blipFill>
        <p:spPr bwMode="auto">
          <a:xfrm>
            <a:off x="4802685" y="1489234"/>
            <a:ext cx="4011643" cy="520535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3802" y="116632"/>
            <a:ext cx="389695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№ 6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на самолете рейсом «Вологда-Анадырь»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6632"/>
            <a:ext cx="4104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№ 5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«Поездка на автобусе по маршруту «Сокол-Аэропорт Вологды».</a:t>
            </a:r>
          </a:p>
        </p:txBody>
      </p:sp>
    </p:spTree>
    <p:extLst>
      <p:ext uri="{BB962C8B-B14F-4D97-AF65-F5344CB8AC3E}">
        <p14:creationId xmlns:p14="http://schemas.microsoft.com/office/powerpoint/2010/main" val="3717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3208" y="17681"/>
            <a:ext cx="10243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ситуация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7</a:t>
            </a:r>
          </a:p>
          <a:p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«Привал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острове. Встреча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эскимосом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Северное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сияние».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3"/>
          <a:stretch/>
        </p:blipFill>
        <p:spPr bwMode="auto">
          <a:xfrm>
            <a:off x="481727" y="725567"/>
            <a:ext cx="8294424" cy="525856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9615" y="5997044"/>
            <a:ext cx="81186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Сценарий может меняться в зависимости от интересов и</a:t>
            </a:r>
          </a:p>
          <a:p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потребностей детей</a:t>
            </a:r>
          </a:p>
        </p:txBody>
      </p:sp>
    </p:spTree>
    <p:extLst>
      <p:ext uri="{BB962C8B-B14F-4D97-AF65-F5344CB8AC3E}">
        <p14:creationId xmlns:p14="http://schemas.microsoft.com/office/powerpoint/2010/main" val="210617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8119" r="4693" b="6815"/>
          <a:stretch/>
        </p:blipFill>
        <p:spPr bwMode="auto">
          <a:xfrm>
            <a:off x="4572000" y="3696116"/>
            <a:ext cx="4403968" cy="298319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" t="14111" r="4055" b="5340"/>
          <a:stretch/>
        </p:blipFill>
        <p:spPr bwMode="auto">
          <a:xfrm>
            <a:off x="357158" y="928670"/>
            <a:ext cx="4770849" cy="297890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596" y="4643446"/>
            <a:ext cx="3571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Атмосферу радости невозможно насадить насильно, она рождается там, где есть искренний интерес…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10" y="142852"/>
            <a:ext cx="782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Кульминация образовательного события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9256" y="1000108"/>
            <a:ext cx="3571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Досуг «Встреча с Умкой»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0694" y="1500174"/>
            <a:ext cx="33575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Долгожданные поиски Умки закончились, воссоединение с мамой Медведицей  сопровождается радостью, игрой, праздником.</a:t>
            </a:r>
            <a:endParaRPr lang="ru-RU" sz="2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82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451991"/>
            <a:ext cx="90011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событие продолжает существовать в виде воспоминаний, артефактов, появившихся в результате деятельности детей, рефлексии.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13233" r="3829" b="5680"/>
          <a:stretch/>
        </p:blipFill>
        <p:spPr bwMode="auto">
          <a:xfrm>
            <a:off x="642910" y="1214422"/>
            <a:ext cx="3643338" cy="229318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714752"/>
            <a:ext cx="3780574" cy="269734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1500174"/>
            <a:ext cx="3383799" cy="4830100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90454" y="6654"/>
            <a:ext cx="7466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Жизнь после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13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1356" y="267087"/>
            <a:ext cx="4643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Результативность</a:t>
            </a:r>
            <a:endParaRPr lang="ru-RU" sz="20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587" y="535541"/>
            <a:ext cx="3780917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20072" y="4437112"/>
            <a:ext cx="39239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Экран достижений-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субъектности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</a:t>
            </a:r>
          </a:p>
          <a:p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чему я 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научился»: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1.Я научился делать бинокль. </a:t>
            </a:r>
          </a:p>
          <a:p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2.Я научился делать корабль своими руками.</a:t>
            </a:r>
          </a:p>
          <a:p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3.Я научился делать самолет своими руками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3" y="717888"/>
            <a:ext cx="52565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Формируется целостное  представление об   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окружающем мире и своем месте  в нем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развивается  познавательная активность, инициатива; </a:t>
            </a:r>
          </a:p>
          <a:p>
            <a:pPr algn="l"/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формируются универсальные учебные действия;</a:t>
            </a:r>
          </a:p>
          <a:p>
            <a:pPr algn="l"/>
            <a:r>
              <a:rPr lang="ru-RU" altLang="ru-RU" sz="2000" dirty="0" smtClean="0">
                <a:solidFill>
                  <a:srgbClr val="0000CC"/>
                </a:solidFill>
                <a:latin typeface="Times New Roman" pitchFamily="18" charset="0"/>
              </a:rPr>
              <a:t>- раскрываются способности, активизируется </a:t>
            </a:r>
            <a:r>
              <a:rPr lang="ru-RU" altLang="ru-RU" sz="2000" dirty="0">
                <a:solidFill>
                  <a:srgbClr val="0000CC"/>
                </a:solidFill>
                <a:latin typeface="Times New Roman" pitchFamily="18" charset="0"/>
              </a:rPr>
              <a:t>стремление к самостоятельности, развивается творческое отношение к собственной деятельности и желание участвовать в коллективной деятельности, доводить начатое дело до </a:t>
            </a:r>
            <a:r>
              <a:rPr lang="ru-RU" altLang="ru-RU" sz="2000" dirty="0" smtClean="0">
                <a:solidFill>
                  <a:srgbClr val="0000CC"/>
                </a:solidFill>
                <a:latin typeface="Times New Roman" pitchFamily="18" charset="0"/>
              </a:rPr>
              <a:t>конца;</a:t>
            </a:r>
          </a:p>
          <a:p>
            <a:pPr algn="l"/>
            <a:r>
              <a:rPr lang="ru-RU" altLang="ru-RU" sz="2000" dirty="0" smtClean="0">
                <a:solidFill>
                  <a:srgbClr val="0000CC"/>
                </a:solidFill>
                <a:latin typeface="Times New Roman" pitchFamily="18" charset="0"/>
              </a:rPr>
              <a:t>- постановка </a:t>
            </a:r>
            <a:r>
              <a:rPr lang="ru-RU" altLang="ru-RU" sz="2000" dirty="0">
                <a:solidFill>
                  <a:srgbClr val="0000CC"/>
                </a:solidFill>
                <a:latin typeface="Times New Roman" pitchFamily="18" charset="0"/>
              </a:rPr>
              <a:t>детской цели и планирование деятельности детьми помогает им сконцентрировать внимание при выполнении последующих действий</a:t>
            </a:r>
            <a:r>
              <a:rPr lang="ru-RU" altLang="ru-RU" sz="2000" dirty="0" smtClean="0">
                <a:solidFill>
                  <a:srgbClr val="0000CC"/>
                </a:solidFill>
                <a:latin typeface="Times New Roman" pitchFamily="18" charset="0"/>
              </a:rPr>
              <a:t>.</a:t>
            </a:r>
            <a:endParaRPr lang="ru-RU" altLang="ru-RU" sz="2000" dirty="0">
              <a:solidFill>
                <a:srgbClr val="0000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90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" t="6635"/>
          <a:stretch/>
        </p:blipFill>
        <p:spPr>
          <a:xfrm>
            <a:off x="153775" y="3491846"/>
            <a:ext cx="4483366" cy="288763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7608" r="7937" b="4206"/>
          <a:stretch/>
        </p:blipFill>
        <p:spPr>
          <a:xfrm>
            <a:off x="167861" y="548681"/>
            <a:ext cx="4522867" cy="252019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845" r="314" b="14827"/>
          <a:stretch/>
        </p:blipFill>
        <p:spPr bwMode="auto">
          <a:xfrm>
            <a:off x="4814929" y="548680"/>
            <a:ext cx="4156991" cy="250992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6423728"/>
            <a:ext cx="3347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«Откуда радуга берётся?»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068877"/>
            <a:ext cx="492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«Помогаем карандашу сделать предметы ярче»</a:t>
            </a:r>
            <a:endParaRPr lang="ru-RU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8104" y="3078799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«Маскарад»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96781" y="116632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образовательные события в группе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37141" y="4306163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итература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1.Логинова Л.Л. Образовательное событие как инновационная технология работы с детьми 3-7 лет: Методическое пособие/Под ред. О.А. 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Шиян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М.:</a:t>
            </a:r>
            <a:r>
              <a:rPr lang="ru-RU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Мозаика-Синтез</a:t>
            </a:r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.-88с.</a:t>
            </a:r>
          </a:p>
        </p:txBody>
      </p:sp>
    </p:spTree>
    <p:extLst>
      <p:ext uri="{BB962C8B-B14F-4D97-AF65-F5344CB8AC3E}">
        <p14:creationId xmlns:p14="http://schemas.microsoft.com/office/powerpoint/2010/main" val="272701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28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259955" y="243135"/>
            <a:ext cx="1396289" cy="193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44" y="4509120"/>
            <a:ext cx="1323709" cy="193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6245" y="807180"/>
            <a:ext cx="7236236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основных  нормативных документах  определен социальный 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 государства системе 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образования: воспитание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инициативного, ответственного 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человека, 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готового  самостоятельно  принимать 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 в ситуации выбора. </a:t>
            </a:r>
            <a:endParaRPr lang="ru-RU" sz="20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ориентирует педагогов на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поддержку детской инициативы  и самостоятельности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специфичных видах 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(п.1.4.4., п.1.6.6., п. 2.4., п. 2.11.2, п. 3.2.1., п.3.2.5, п.4.6). </a:t>
            </a:r>
            <a:endParaRPr lang="ru-RU" sz="20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 многих педагогов и психологов доказывают, что именно  дошкольный возраст  является </a:t>
            </a:r>
            <a:r>
              <a:rPr lang="ru-RU" sz="2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сензитивным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периодом для формирования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  инициативности, самостоятельности и творчества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методов, форм организации детской деятельности, технологий, предусматривающих сотрудничество детей и взрослых, формирование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интересов, поддержку детской инициативы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9" descr="slide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1" t="15767" r="16032" b="3891"/>
          <a:stretch>
            <a:fillRect/>
          </a:stretch>
        </p:blipFill>
        <p:spPr bwMode="auto">
          <a:xfrm>
            <a:off x="259955" y="2358172"/>
            <a:ext cx="1347508" cy="192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59632" y="222405"/>
            <a:ext cx="7466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Актуальность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5" name="AutoShape 11"/>
          <p:cNvSpPr>
            <a:spLocks noChangeArrowheads="1"/>
          </p:cNvSpPr>
          <p:nvPr/>
        </p:nvSpPr>
        <p:spPr bwMode="gray">
          <a:xfrm rot="5400000">
            <a:off x="3472877" y="1229944"/>
            <a:ext cx="2227431" cy="8497751"/>
          </a:xfrm>
          <a:prstGeom prst="roundRect">
            <a:avLst>
              <a:gd name="adj" fmla="val 19894"/>
            </a:avLst>
          </a:prstGeom>
          <a:gradFill rotWithShape="1">
            <a:gsLst>
              <a:gs pos="0">
                <a:srgbClr val="FFFFFF">
                  <a:gamma/>
                  <a:shade val="78824"/>
                  <a:invGamma/>
                  <a:alpha val="98000"/>
                </a:srgbClr>
              </a:gs>
              <a:gs pos="50000">
                <a:srgbClr val="FFFFFF"/>
              </a:gs>
              <a:gs pos="100000">
                <a:srgbClr val="FFFFFF">
                  <a:gamma/>
                  <a:shade val="78824"/>
                  <a:invGamma/>
                  <a:alpha val="98000"/>
                </a:srgbClr>
              </a:gs>
            </a:gsLst>
            <a:lin ang="540000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77853" name="AutoShape 29"/>
          <p:cNvSpPr>
            <a:spLocks noChangeArrowheads="1"/>
          </p:cNvSpPr>
          <p:nvPr/>
        </p:nvSpPr>
        <p:spPr bwMode="gray">
          <a:xfrm flipV="1">
            <a:off x="4134571" y="1964138"/>
            <a:ext cx="885791" cy="600766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26862" y="4384485"/>
            <a:ext cx="81495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 пространства 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детей по  определенной теме  на основе интеграции различных видов детской деятельности, результаты которой  обогащают развивающую среду и формируют у дошкольников универсальные  образовательные результаты: развитие общих способностей (когнитивных-способности мыслить; коммуникативных – способности взаимодействовать; регуляторных – способности к </a:t>
            </a:r>
            <a:r>
              <a:rPr lang="ru-RU" sz="2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своих действий). 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466" y="3789040"/>
            <a:ext cx="1146175" cy="56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20" y="2564904"/>
            <a:ext cx="8479494" cy="127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27" y="789123"/>
            <a:ext cx="8809062" cy="1475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0640" y="758234"/>
            <a:ext cx="82565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-технология </a:t>
            </a:r>
            <a:r>
              <a:rPr lang="ru-R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программы «От рождения до школы», предполагающая выстраивание образовательной деятельности с учетом «зоны ближайшего развития» (Л.С. Выготский), пространства детской реализации  </a:t>
            </a:r>
          </a:p>
          <a:p>
            <a:r>
              <a:rPr lang="ru-R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(Н.Е. </a:t>
            </a:r>
            <a:r>
              <a:rPr lang="ru-RU" sz="20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Веракса</a:t>
            </a:r>
            <a:r>
              <a:rPr lang="ru-R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5555" y="2693369"/>
            <a:ext cx="82565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-это  </a:t>
            </a:r>
            <a:r>
              <a:rPr lang="ru-RU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история, длящаяся в течение продолжительного времени, включающая в себя  ряд образовательных ситуаций, в результате которых дети усваивают реальные знания об окружающем мире.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27523" y="173459"/>
            <a:ext cx="7466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Образовательное событие 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8" name="Rectangle 6"/>
          <p:cNvSpPr>
            <a:spLocks noChangeArrowheads="1"/>
          </p:cNvSpPr>
          <p:nvPr/>
        </p:nvSpPr>
        <p:spPr bwMode="ltGray">
          <a:xfrm>
            <a:off x="7069336" y="3717032"/>
            <a:ext cx="1998093" cy="29266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 нового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 в игру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повседневную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жизнь.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ltGray">
          <a:xfrm>
            <a:off x="4802439" y="3717032"/>
            <a:ext cx="2131040" cy="29266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Наступление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жидаемого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события и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достижение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поставленной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ели.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001" name="AutoShape 9"/>
          <p:cNvSpPr>
            <a:spLocks noChangeArrowheads="1"/>
          </p:cNvSpPr>
          <p:nvPr/>
        </p:nvSpPr>
        <p:spPr bwMode="ltGray">
          <a:xfrm>
            <a:off x="144093" y="2190152"/>
            <a:ext cx="2179934" cy="790826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85004" name="AutoShape 12"/>
          <p:cNvSpPr>
            <a:spLocks noChangeArrowheads="1"/>
          </p:cNvSpPr>
          <p:nvPr/>
        </p:nvSpPr>
        <p:spPr bwMode="ltGray">
          <a:xfrm>
            <a:off x="7031907" y="2190153"/>
            <a:ext cx="2001936" cy="798966"/>
          </a:xfrm>
          <a:prstGeom prst="roundRect">
            <a:avLst>
              <a:gd name="adj" fmla="val 22344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события 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007" name="AutoShape 15"/>
          <p:cNvSpPr>
            <a:spLocks noChangeArrowheads="1"/>
          </p:cNvSpPr>
          <p:nvPr/>
        </p:nvSpPr>
        <p:spPr bwMode="ltGray">
          <a:xfrm>
            <a:off x="2410731" y="2190152"/>
            <a:ext cx="2251087" cy="798966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/>
          </a:p>
        </p:txBody>
      </p:sp>
      <p:sp>
        <p:nvSpPr>
          <p:cNvPr id="85016" name="Rectangle 24"/>
          <p:cNvSpPr>
            <a:spLocks noChangeArrowheads="1"/>
          </p:cNvSpPr>
          <p:nvPr/>
        </p:nvSpPr>
        <p:spPr bwMode="ltGray">
          <a:xfrm>
            <a:off x="144093" y="3717032"/>
            <a:ext cx="2184985" cy="29266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известий,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возникновение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обсуждение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утреннем круге,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развивающий 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диалог,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цели и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составления плана её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детьми.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5018" name="AutoShape 26"/>
          <p:cNvCxnSpPr>
            <a:cxnSpLocks noChangeShapeType="1"/>
          </p:cNvCxnSpPr>
          <p:nvPr/>
        </p:nvCxnSpPr>
        <p:spPr bwMode="black">
          <a:xfrm rot="16200000">
            <a:off x="3212606" y="296316"/>
            <a:ext cx="708025" cy="25209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019" name="AutoShape 27"/>
          <p:cNvCxnSpPr>
            <a:cxnSpLocks noChangeShapeType="1"/>
          </p:cNvCxnSpPr>
          <p:nvPr/>
        </p:nvCxnSpPr>
        <p:spPr bwMode="black">
          <a:xfrm rot="5400000" flipH="1">
            <a:off x="5735793" y="294729"/>
            <a:ext cx="708025" cy="25241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028" name="Rectangle 36"/>
          <p:cNvSpPr>
            <a:spLocks noChangeArrowheads="1"/>
          </p:cNvSpPr>
          <p:nvPr/>
        </p:nvSpPr>
        <p:spPr bwMode="ltGray">
          <a:xfrm>
            <a:off x="2517961" y="3717032"/>
            <a:ext cx="2143857" cy="292667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Последовательные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шаги по решению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поставленных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целей через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893431" y="2262399"/>
            <a:ext cx="4242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</a:t>
            </a:r>
          </a:p>
          <a:p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проблему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AutoShape 12"/>
          <p:cNvSpPr>
            <a:spLocks noChangeArrowheads="1"/>
          </p:cNvSpPr>
          <p:nvPr/>
        </p:nvSpPr>
        <p:spPr bwMode="ltGray">
          <a:xfrm>
            <a:off x="4824277" y="2190151"/>
            <a:ext cx="2087363" cy="790826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Кульминация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746" y="3140918"/>
            <a:ext cx="1889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875" y="3158356"/>
            <a:ext cx="1889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29279" y="2400898"/>
            <a:ext cx="307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события</a:t>
            </a:r>
            <a:endParaRPr lang="ru-RU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32" y="3140918"/>
            <a:ext cx="1889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47" y="3191767"/>
            <a:ext cx="188913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50357" y="260647"/>
            <a:ext cx="7466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Структура образовательного события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5" y="917554"/>
            <a:ext cx="89222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озрастная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группа: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старшая</a:t>
            </a:r>
          </a:p>
          <a:p>
            <a:pPr algn="l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события: </a:t>
            </a:r>
          </a:p>
          <a:p>
            <a:pPr marL="87313" indent="276225" algn="l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сюжета: познавательно- игровой;</a:t>
            </a:r>
            <a:b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наличию привязки к календарному времени: не зависящее от времени года; </a:t>
            </a:r>
          </a:p>
          <a:p>
            <a:pPr marL="87313" indent="276225" algn="l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способу организации: событие, спровоцированное воспитателем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1" y="2512538"/>
            <a:ext cx="8809062" cy="103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1670" y="2582838"/>
            <a:ext cx="77747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000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детской инициативы 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самостоятельности через игру-путешествие.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500438"/>
            <a:ext cx="8809919" cy="307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2899" y="3500438"/>
            <a:ext cx="86398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2000" b="1" u="sng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Образовательные: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с жизнью и бытом народов Севера России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природным явлением полярным сиянием, с особенностями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животных Севера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Развивающие: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Развивать инициативу и самостоятельность, организаторские и творческие способности.</a:t>
            </a:r>
          </a:p>
          <a:p>
            <a:r>
              <a:rPr lang="ru-RU" sz="2000" b="1" u="sng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Воспитательные: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Воспитывать желание помогать другим в трудной ситуации.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4664" y="0"/>
            <a:ext cx="88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Образовательное событие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Спасение медвежонка Умки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292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571480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Утренний круг, </a:t>
            </a:r>
            <a:r>
              <a:rPr lang="ru-RU" sz="2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развивающий </a:t>
            </a:r>
            <a:r>
              <a:rPr lang="ru-RU" sz="2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диалог.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Чайка 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приносит письмо от Белой Медведицы с просьбой 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найти  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медвежонка 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Умку, его унесло на большой льдине на один из островов Северного моря. Медведица, конечно, умеет плавать, но так далеко она не доплывёт, она просит помочь ей.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504" y="3079546"/>
            <a:ext cx="43924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карту Севера, построить маршрут путешествия к северному морю.</a:t>
            </a: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быт и особенности жизни людей на Севере России.</a:t>
            </a: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Собрать вещи в путешествие.</a:t>
            </a: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атрибуты для путешествия.</a:t>
            </a:r>
          </a:p>
          <a:p>
            <a:pPr marL="457200" indent="-457200" algn="l">
              <a:buAutoNum type="arabicPeriod"/>
            </a:pP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Отправиться в путешествие на поиски Умки.</a:t>
            </a:r>
          </a:p>
        </p:txBody>
      </p:sp>
      <p:pic>
        <p:nvPicPr>
          <p:cNvPr id="1026" name="Picture 2" descr="C:\Documents and Settings\1\Рабочий стол\ОС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414" y="2990182"/>
            <a:ext cx="4465104" cy="334882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2202696"/>
            <a:ext cx="8765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Дошкольники вместе с педагогом составляют план действий по поиску медвежонка Умки: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1489" y="54764"/>
            <a:ext cx="74660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Погружение в проблему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3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320833"/>
            <a:ext cx="79928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rgbClr val="002060"/>
              </a:solidFill>
            </a:endParaRPr>
          </a:p>
          <a:p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ситуация №1 </a:t>
            </a:r>
            <a:r>
              <a:rPr lang="ru-RU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«Рассматривание карты России, Севера России, построение маршрута путешествия</a:t>
            </a:r>
            <a:r>
              <a:rPr lang="ru-RU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b="7110"/>
          <a:stretch/>
        </p:blipFill>
        <p:spPr bwMode="auto">
          <a:xfrm>
            <a:off x="1711474" y="1368284"/>
            <a:ext cx="6028878" cy="444919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73088" y="5958294"/>
            <a:ext cx="8748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Образовательное событие-это история, </a:t>
            </a:r>
          </a:p>
          <a:p>
            <a:r>
              <a:rPr lang="ru-RU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которая требует решения в несколько ходов.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0737" y="28446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Развитие события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9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" r="-1063" b="-2863"/>
          <a:stretch/>
        </p:blipFill>
        <p:spPr bwMode="auto">
          <a:xfrm>
            <a:off x="197792" y="188640"/>
            <a:ext cx="5186092" cy="37367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5603" y="332656"/>
            <a:ext cx="380769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 №2</a:t>
            </a:r>
          </a:p>
          <a:p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жизни людей на Чукотке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Эскимосы»</a:t>
            </a:r>
          </a:p>
          <a:p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подготовке к путешествию мы столкнулись с трудностью: чтобы помочь Медведице, нам нужно познакомиться с жизнью народов Севера.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77856"/>
            <a:ext cx="4693805" cy="349150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4143380"/>
            <a:ext cx="41433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ситуация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3</a:t>
            </a:r>
          </a:p>
          <a:p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«Сбор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вещей  в путешествие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вместе обсуждаем, какие вещи нам понадобятся в путешествии.</a:t>
            </a:r>
            <a:b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Заполняем каждый рюкзачок самым необходимым, но оставляем место для детских интересов.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2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857232"/>
            <a:ext cx="4207276" cy="315943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" y="0"/>
            <a:ext cx="914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ситуация №4 </a:t>
            </a:r>
            <a:b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«Мастерская по изготовлению атрибутов для путешествия »</a:t>
            </a:r>
            <a:endParaRPr lang="ru-RU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720" y="4500570"/>
            <a:ext cx="34198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в развивающей среде группы  </a:t>
            </a:r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и коллективные   продукты  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</a:t>
            </a:r>
            <a:r>
              <a:rPr lang="ru-RU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7232"/>
            <a:ext cx="4243431" cy="318257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2" t="19813" b="13241"/>
          <a:stretch/>
        </p:blipFill>
        <p:spPr>
          <a:xfrm>
            <a:off x="4067436" y="3831658"/>
            <a:ext cx="4820003" cy="2890045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870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604</TotalTime>
  <Words>839</Words>
  <Application>Microsoft Office PowerPoint</Application>
  <PresentationFormat>Экран (4:3)</PresentationFormat>
  <Paragraphs>115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1</cp:lastModifiedBy>
  <cp:revision>53</cp:revision>
  <dcterms:created xsi:type="dcterms:W3CDTF">2022-10-25T17:50:24Z</dcterms:created>
  <dcterms:modified xsi:type="dcterms:W3CDTF">2022-10-31T11:48:24Z</dcterms:modified>
</cp:coreProperties>
</file>