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</p:sldIdLst>
  <p:sldSz cx="13439775" cy="7559675"/>
  <p:notesSz cx="6858000" cy="9144000"/>
  <p:embeddedFontLst>
    <p:embeddedFont>
      <p:font typeface="Akrobat Black" charset="-52"/>
      <p:bold r:id="rId10"/>
    </p:embeddedFont>
    <p:embeddedFont>
      <p:font typeface="Akrobat" charset="-52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111C"/>
    <a:srgbClr val="DCCFB8"/>
    <a:srgbClr val="EAE2D3"/>
    <a:srgbClr val="7C464A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-972" y="-384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33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8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5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tiff"/><Relationship Id="rId7" Type="http://schemas.openxmlformats.org/officeDocument/2006/relationships/image" Target="../media/image9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tiff"/><Relationship Id="rId7" Type="http://schemas.openxmlformats.org/officeDocument/2006/relationships/image" Target="../media/image11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tiff"/><Relationship Id="rId7" Type="http://schemas.openxmlformats.org/officeDocument/2006/relationships/image" Target="../media/image1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5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tiff"/><Relationship Id="rId7" Type="http://schemas.openxmlformats.org/officeDocument/2006/relationships/image" Target="../media/image1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5" y="4370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5970" y="1097280"/>
            <a:ext cx="9864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057900" y="5909310"/>
            <a:ext cx="6206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Выступающие: Н. К. </a:t>
            </a:r>
            <a:r>
              <a:rPr lang="ru-RU" sz="2000" b="1" dirty="0" err="1" smtClean="0">
                <a:solidFill>
                  <a:srgbClr val="57111C"/>
                </a:solidFill>
                <a:latin typeface="Akrobat" panose="00000600000000000000" pitchFamily="2" charset="-52"/>
              </a:rPr>
              <a:t>Туринге</a:t>
            </a:r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, заведующий</a:t>
            </a:r>
          </a:p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                             Е. Н. Мельникова, педагог-психолог </a:t>
            </a: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8" y="90372"/>
            <a:ext cx="1575659" cy="14805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5779" y="845820"/>
            <a:ext cx="13580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бюджетное дошкольное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образовательное учреждение «Детский сад № 143»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 города Чебоксары Чувашской Республики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8000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57111C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ПРОЕКТ</a:t>
            </a:r>
            <a:endParaRPr lang="ru-RU" sz="2800" b="1" dirty="0" smtClean="0">
              <a:solidFill>
                <a:srgbClr val="57111C"/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57111C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практики развития профессиональных компетенций  </a:t>
            </a:r>
            <a:r>
              <a:rPr lang="ru-RU" sz="2800" b="1" dirty="0" smtClean="0">
                <a:solidFill>
                  <a:srgbClr val="FF0000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«ВМЕСТЕ ПО ЖИЗНИ»</a:t>
            </a:r>
            <a:endParaRPr lang="ru-RU" sz="2800" b="1" dirty="0" smtClean="0">
              <a:solidFill>
                <a:srgbClr val="FF0000"/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SAfV5sK8c-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109" y="2480311"/>
            <a:ext cx="5878681" cy="33343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6770" y="812482"/>
            <a:ext cx="1011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57111C"/>
                </a:solidFill>
                <a:effectLst/>
                <a:latin typeface="Akrobat Black" panose="00000A00000000000000" pitchFamily="2" charset="-52"/>
              </a:rPr>
              <a:t>ОПИСАНИЕ ПРАКТИКИ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508" y="1619587"/>
            <a:ext cx="119458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panose="00000600000000000000" pitchFamily="2" charset="-52"/>
              </a:rPr>
              <a:t>Целевая аудитория:  </a:t>
            </a:r>
            <a:r>
              <a:rPr lang="ru-RU" sz="2000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младшие воспитатели ДОУ.</a:t>
            </a:r>
          </a:p>
          <a:p>
            <a:pPr algn="just"/>
            <a:endParaRPr lang="ru-RU" sz="10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</a:rPr>
              <a:t>Решаемая проблема: </a:t>
            </a:r>
            <a:r>
              <a:rPr lang="ru-RU" sz="2000" dirty="0" smtClean="0">
                <a:solidFill>
                  <a:srgbClr val="57111C"/>
                </a:solidFill>
                <a:latin typeface="Akrobat" charset="-52"/>
                <a:cs typeface="Times New Roman" pitchFamily="18" charset="0"/>
              </a:rPr>
              <a:t>нехватка педагогических кадров, так как выпускники педагогических </a:t>
            </a:r>
            <a:r>
              <a:rPr lang="ru-RU" sz="2000" dirty="0" err="1" smtClean="0">
                <a:solidFill>
                  <a:srgbClr val="57111C"/>
                </a:solidFill>
                <a:latin typeface="Akrobat" charset="-52"/>
                <a:cs typeface="Times New Roman" pitchFamily="18" charset="0"/>
              </a:rPr>
              <a:t>СУЗов</a:t>
            </a:r>
            <a:r>
              <a:rPr lang="ru-RU" sz="2000" dirty="0" smtClean="0">
                <a:solidFill>
                  <a:srgbClr val="57111C"/>
                </a:solidFill>
                <a:latin typeface="Akrobat" charset="-52"/>
                <a:cs typeface="Times New Roman" pitchFamily="18" charset="0"/>
              </a:rPr>
              <a:t> и ВУЗов не идут зачастую работать по специальности.</a:t>
            </a:r>
          </a:p>
          <a:p>
            <a:pPr algn="just"/>
            <a:endParaRPr lang="ru-RU" sz="1000" dirty="0" smtClean="0">
              <a:solidFill>
                <a:srgbClr val="57111C"/>
              </a:solidFill>
              <a:latin typeface="Akrobat" charset="-52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cs typeface="Times New Roman" pitchFamily="18" charset="0"/>
              </a:rPr>
              <a:t>Предмет наставничества: </a:t>
            </a:r>
            <a:r>
              <a:rPr lang="ru-RU" sz="2000" dirty="0" smtClean="0">
                <a:solidFill>
                  <a:srgbClr val="57111C"/>
                </a:solidFill>
                <a:latin typeface="Akrobat" charset="-52"/>
                <a:cs typeface="Times New Roman" pitchFamily="18" charset="0"/>
              </a:rPr>
              <a:t>процесс развития и обогащения личностного потенциала младшего воспитателя ДОУ, повышение уровня его самостоятельности и социализации, педагогической активности и инициативности посредством сопровождения наставником наставляемого, развитие его готовности к осуществлению эффективной самостоятельной педагогической деятельности.</a:t>
            </a:r>
          </a:p>
          <a:p>
            <a:pPr algn="just"/>
            <a:endParaRPr lang="ru-RU" sz="1000" dirty="0" smtClean="0">
              <a:solidFill>
                <a:srgbClr val="57111C"/>
              </a:solidFill>
              <a:latin typeface="Akrobat" charset="-52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cs typeface="Times New Roman" pitchFamily="18" charset="0"/>
              </a:rPr>
              <a:t>Действующие лица: </a:t>
            </a:r>
            <a:r>
              <a:rPr lang="ru-RU" sz="2000" dirty="0" smtClean="0">
                <a:solidFill>
                  <a:srgbClr val="57111C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руководитель ДОУ, старший воспитатель, педагог-психолог, опытные педагоги-наставники, младшие воспитатели.</a:t>
            </a:r>
          </a:p>
          <a:p>
            <a:pPr algn="just"/>
            <a:endParaRPr lang="ru-RU" sz="1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Схема взаимодействия действующих лиц: </a:t>
            </a:r>
            <a:r>
              <a:rPr lang="ru-RU" sz="2000" dirty="0" smtClean="0">
                <a:solidFill>
                  <a:srgbClr val="57111C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руководитель ставит задачу перед старшим воспитателем для решения проблемы нехватки педагогических кадров, далее старший воспитатель совместно с педагогом-психологом разрабатывают и реализуют план работы с младшими воспитателями, привлекая педагогов-наставников.</a:t>
            </a:r>
          </a:p>
          <a:p>
            <a:pPr algn="just"/>
            <a:endParaRPr lang="ru-RU" sz="1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Используемые инструменты: </a:t>
            </a:r>
            <a:r>
              <a:rPr lang="ru-RU" sz="2000" dirty="0" smtClean="0">
                <a:solidFill>
                  <a:srgbClr val="57111C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цикл </a:t>
            </a:r>
            <a:r>
              <a:rPr lang="ru-RU" sz="2000" dirty="0" err="1" smtClean="0">
                <a:solidFill>
                  <a:srgbClr val="57111C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тренинговых</a:t>
            </a:r>
            <a:r>
              <a:rPr lang="ru-RU" sz="2000" dirty="0" smtClean="0">
                <a:solidFill>
                  <a:srgbClr val="57111C"/>
                </a:solidFill>
                <a:latin typeface="Akrobat" charset="-52"/>
                <a:ea typeface="Times New Roman" pitchFamily="18" charset="0"/>
                <a:cs typeface="Times New Roman" pitchFamily="18" charset="0"/>
              </a:rPr>
              <a:t> занятий, методические материалы.</a:t>
            </a: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0738" y="3341257"/>
            <a:ext cx="67183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6770" y="812482"/>
            <a:ext cx="1011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57111C"/>
                </a:solidFill>
                <a:effectLst/>
                <a:latin typeface="Akrobat Black" panose="00000A00000000000000" pitchFamily="2" charset="-52"/>
              </a:rPr>
              <a:t>ОСНОВНАЯ ЧАСТЬ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508" y="1619587"/>
            <a:ext cx="11945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0738" y="3341257"/>
            <a:ext cx="67183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3723" y="1312985"/>
            <a:ext cx="1200443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система эффективной и оптимальной работы с младшими воспитателями, создание в ДОУ условий, способствующих мотивации и успешному вхождению в педагогическую деятельность, развитие профессиональных умений и навыков.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развитие самосознания и мотивации к педагогической деятельности;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оказание методической помощи как в период обучения специальности педагога, так и в начале самостоятельной педагогической деятельности;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развить потребность и мотивацию в непрерывном самообразовании.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Участники проекта: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руководитель ДОУ, старший воспитатель, педагог-психолог, опытные педагоги – наставники, младшие воспитатели.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Сроки проекта: 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3 – 4 года,</a:t>
            </a:r>
            <a:r>
              <a:rPr lang="ru-RU" sz="2000" b="1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далее работа ведется в соответствии с планом с новыми кадрами младших воспитателей.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Ожидаемые результаты: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закрепление в образовательном учреждении педагогов, «выросших» из младших воспитателей;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активное и успешное участие данных педагогов в конкурсном движении;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повышение квалификации, успешная аттестация на 1 квалификационную категорию;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повышение авторитета, признания, самореализация педагогов;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повышение качества образовательного процесса.</a:t>
            </a: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6770" y="812482"/>
            <a:ext cx="1011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ЭТАПЫ ВНЕДРЕНИЯ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508" y="1619587"/>
            <a:ext cx="11945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0738" y="3341257"/>
            <a:ext cx="67183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1569" y="1312985"/>
            <a:ext cx="11066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Первый этап – 1 год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krobat" charset="-52"/>
                <a:cs typeface="Times New Roman" pitchFamily="18" charset="0"/>
              </a:rPr>
              <a:t>подготовительный (мотивировать к личностному и профессиональному росту).</a:t>
            </a:r>
            <a:endParaRPr lang="ru-RU" sz="2000" dirty="0" smtClean="0"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5014" y="1794679"/>
            <a:ext cx="52284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Цель работы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создание в ДОУ условий для младших воспитателей, способствующих личностному росту и мотивации к реализации в педагогической деятельности.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помочь младшим воспитателям познать свои личностные особенности;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рефлексия личностных качеств;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развитие интереса младшего воспитателя к педагогической деятельности с целью закрепление его в образовательном учреждении.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Чтобы организовать системную работу по личностному росту младших воспитателей педагогом-психологом был разработан цикл </a:t>
            </a:r>
            <a:r>
              <a:rPr lang="ru-RU" sz="2000" dirty="0" err="1" smtClean="0">
                <a:latin typeface="Akrobat" charset="-52"/>
                <a:ea typeface="Calibri" pitchFamily="34" charset="0"/>
                <a:cs typeface="Times New Roman" pitchFamily="18" charset="0"/>
              </a:rPr>
              <a:t>арт-терапевтических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занятий, направленных на решение поставленных задач.</a:t>
            </a: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pic>
        <p:nvPicPr>
          <p:cNvPr id="20" name="Picture 2" descr="20221212_093056"/>
          <p:cNvPicPr>
            <a:picLocks noChangeAspect="1" noChangeArrowheads="1"/>
          </p:cNvPicPr>
          <p:nvPr/>
        </p:nvPicPr>
        <p:blipFill>
          <a:blip r:embed="rId7" cstate="print"/>
          <a:srcRect l="14762" t="27924" r="15056"/>
          <a:stretch>
            <a:fillRect/>
          </a:stretch>
        </p:blipFill>
        <p:spPr bwMode="auto">
          <a:xfrm>
            <a:off x="8849999" y="1617784"/>
            <a:ext cx="3764032" cy="295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" name="Picture 3" descr="20221018_175537"/>
          <p:cNvPicPr>
            <a:picLocks noChangeAspect="1" noChangeArrowheads="1"/>
          </p:cNvPicPr>
          <p:nvPr/>
        </p:nvPicPr>
        <p:blipFill>
          <a:blip r:embed="rId8" cstate="print"/>
          <a:srcRect l="4178" t="8367"/>
          <a:stretch>
            <a:fillRect/>
          </a:stretch>
        </p:blipFill>
        <p:spPr bwMode="auto">
          <a:xfrm>
            <a:off x="6991073" y="3786555"/>
            <a:ext cx="4154301" cy="297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6770" y="812482"/>
            <a:ext cx="1011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ЭТАПЫ ВНЕДРЕНИЯ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508" y="1619587"/>
            <a:ext cx="11945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0738" y="3341257"/>
            <a:ext cx="67183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88831" y="1312985"/>
            <a:ext cx="11289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Второй этап – 2-3 год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основной</a:t>
            </a:r>
            <a:r>
              <a:rPr lang="ru-RU" sz="2000" dirty="0" smtClean="0">
                <a:latin typeface="Akrobat" charset="-52"/>
                <a:cs typeface="Times New Roman" pitchFamily="18" charset="0"/>
              </a:rPr>
              <a:t> (психологическая и методическая поддержка в период обучения).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553" y="1664677"/>
            <a:ext cx="56505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Цель работы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создание в ДОУ условий для младших воспитателей, способствующих качественному процессу обучения педагогической специальности.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 Задачи: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психологическая поддержка в период обучения;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оказание методической помощи в процессе учебы.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Times New Roman" pitchFamily="18" charset="0"/>
                <a:cs typeface="Times New Roman" pitchFamily="18" charset="0"/>
              </a:rPr>
              <a:t>Работа на данном этапе строится с учетом индивидуальных и личностных особенностей участников проекта.</a:t>
            </a:r>
            <a:endParaRPr lang="ru-RU" sz="2000" dirty="0" smtClean="0"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Times New Roman" pitchFamily="18" charset="0"/>
                <a:cs typeface="Times New Roman" pitchFamily="18" charset="0"/>
              </a:rPr>
              <a:t>Психологическая составляющая работы на данном этапе поможет им еще лучше познакомиться с собой: узнать свои сильные стороны и скорректировать слабые.</a:t>
            </a:r>
            <a:endParaRPr lang="ru-RU" sz="2000" dirty="0" smtClean="0"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Times New Roman" pitchFamily="18" charset="0"/>
                <a:cs typeface="Times New Roman" pitchFamily="18" charset="0"/>
              </a:rPr>
              <a:t>Методическая помощь предполагается при написании контрольных /курсовых работ в разделе «Практическая часть».</a:t>
            </a: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pic>
        <p:nvPicPr>
          <p:cNvPr id="25" name="Picture 3" descr="20230213_135243"/>
          <p:cNvPicPr>
            <a:picLocks noChangeAspect="1" noChangeArrowheads="1"/>
          </p:cNvPicPr>
          <p:nvPr/>
        </p:nvPicPr>
        <p:blipFill>
          <a:blip r:embed="rId7" cstate="print"/>
          <a:srcRect t="6122"/>
          <a:stretch>
            <a:fillRect/>
          </a:stretch>
        </p:blipFill>
        <p:spPr bwMode="auto">
          <a:xfrm>
            <a:off x="8697796" y="1603964"/>
            <a:ext cx="4056912" cy="29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" name="Picture 2" descr="20211015_125312"/>
          <p:cNvPicPr>
            <a:picLocks noChangeAspect="1" noChangeArrowheads="1"/>
          </p:cNvPicPr>
          <p:nvPr/>
        </p:nvPicPr>
        <p:blipFill>
          <a:blip r:embed="rId8"/>
          <a:srcRect b="10810"/>
          <a:stretch>
            <a:fillRect/>
          </a:stretch>
        </p:blipFill>
        <p:spPr bwMode="auto">
          <a:xfrm>
            <a:off x="7245234" y="3752120"/>
            <a:ext cx="4161320" cy="31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6770" y="812482"/>
            <a:ext cx="1011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ЭТАПЫ ВНЕДРЕНИЯ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508" y="1619587"/>
            <a:ext cx="11945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0738" y="3341257"/>
            <a:ext cx="67183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9908" y="1312985"/>
            <a:ext cx="12238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Третий этап – 3-4 год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заключительный</a:t>
            </a:r>
            <a:r>
              <a:rPr lang="ru-RU" sz="2000" dirty="0" smtClean="0">
                <a:latin typeface="Akrobat" charset="-52"/>
                <a:cs typeface="Times New Roman" pitchFamily="18" charset="0"/>
              </a:rPr>
              <a:t> (помощь наставников  в процессе развития профессиональных умений).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553" y="1664677"/>
            <a:ext cx="5650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4737" y="1734671"/>
            <a:ext cx="56312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Цель работы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развитие профессиональных умений и навыков молодого специалиста, формирования своего стиля в работе, «закрепление» на рабочем месте.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krobat" charset="-52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повысить уровень профессиональных знаний и умений;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способствовать формированию индивидуального стиля творческой деятельности педагога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- развивать потребность и мотивацию в непрерывном самообразовании.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        - формировать устойчивый интерес к профессии.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2000" dirty="0" smtClean="0">
                <a:latin typeface="Akrobat" charset="-52"/>
                <a:ea typeface="Calibri" pitchFamily="34" charset="0"/>
                <a:cs typeface="Times New Roman" pitchFamily="18" charset="0"/>
              </a:rPr>
              <a:t> Работа на данном этапе строится с учетом индивидуальных и личностных особенностей педагогов, уровнем профессиональных знаний и умений.</a:t>
            </a: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pic>
        <p:nvPicPr>
          <p:cNvPr id="20" name="Picture 2" descr="20230209_1319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772" y="1554365"/>
            <a:ext cx="4127225" cy="29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" name="Picture 3" descr="IMG-6dfdda60b258714f2b76313aa0d41b8d-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6630" y="3737262"/>
            <a:ext cx="4067907" cy="30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6770" y="812482"/>
            <a:ext cx="1011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57111C"/>
                </a:solidFill>
                <a:effectLst/>
                <a:latin typeface="Akrobat Black" panose="00000A00000000000000" pitchFamily="2" charset="-52"/>
              </a:rPr>
              <a:t>РЕЗУЛЬТАТИВНОСТЬ ПРАКТИКИ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508" y="1619587"/>
            <a:ext cx="11945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0738" y="3341257"/>
            <a:ext cx="67183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9908" y="1312985"/>
            <a:ext cx="12238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553" y="1441939"/>
            <a:ext cx="10480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cs typeface="Times New Roman" pitchFamily="18" charset="0"/>
              </a:rPr>
              <a:t>Из 8 человек (100%) </a:t>
            </a:r>
            <a:r>
              <a:rPr lang="ru-RU" sz="2000" dirty="0" smtClean="0">
                <a:latin typeface="Akrobat" charset="-52"/>
                <a:cs typeface="Times New Roman" pitchFamily="18" charset="0"/>
              </a:rPr>
              <a:t>в дошкольных образовательных учреждениях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cs typeface="Times New Roman" pitchFamily="18" charset="0"/>
              </a:rPr>
              <a:t>закрепились в должности педагогов 8 человек (100%),</a:t>
            </a:r>
            <a:r>
              <a:rPr lang="ru-RU" sz="2000" dirty="0" smtClean="0">
                <a:latin typeface="Akrobat" charset="-52"/>
                <a:cs typeface="Times New Roman" pitchFamily="18" charset="0"/>
              </a:rPr>
              <a:t> 5 педагогов по настоящее время работают в нашем ДОУ (63%).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krobat" charset="-52"/>
                <a:cs typeface="Times New Roman" pitchFamily="18" charset="0"/>
              </a:rPr>
              <a:t> </a:t>
            </a:r>
            <a:r>
              <a:rPr lang="ru-RU" sz="2000" dirty="0" smtClean="0">
                <a:latin typeface="Akrobat" charset="-52"/>
                <a:cs typeface="Times New Roman" pitchFamily="18" charset="0"/>
              </a:rPr>
              <a:t>Использованные ресурсы и достигнутые результаты говорят о высокой степени эффективности реализованной практики.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000" dirty="0" smtClean="0">
              <a:latin typeface="Akrobat" charset="-52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4738" y="1933179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35015" y="3906907"/>
            <a:ext cx="1044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00554" y="2813538"/>
            <a:ext cx="10386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ВОЗМОЖНОСТЬ  ТИРАЖИРОВАНИЯ И МАСШТАБИРОВАНИЯ ПРАКТИКИ</a:t>
            </a:r>
            <a:endParaRPr lang="ru-RU" sz="20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53662" y="3294184"/>
            <a:ext cx="50057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Times New Roman" pitchFamily="18" charset="0"/>
                <a:cs typeface="Times New Roman" pitchFamily="18" charset="0"/>
              </a:rPr>
              <a:t>Практика описана в виде практического руководства с приложениями и может приносить эффективный результат в других географических, экономических или социальных условиях.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krobat" charset="-52"/>
                <a:ea typeface="Times New Roman" pitchFamily="18" charset="0"/>
                <a:cs typeface="Times New Roman" pitchFamily="18" charset="0"/>
              </a:rPr>
              <a:t>Возможность масштабирования практики наставничества достигается путем использования дополнительных ресурсов – добавления (включения в процесс наставничества) наставников высокого квалификационного уровня</a:t>
            </a:r>
            <a:r>
              <a:rPr lang="ru-RU" sz="2000" dirty="0" smtClean="0">
                <a:latin typeface="Akrobat" charset="-52"/>
                <a:cs typeface="Times New Roman" pitchFamily="18" charset="0"/>
              </a:rPr>
              <a:t> .</a:t>
            </a:r>
          </a:p>
        </p:txBody>
      </p:sp>
      <p:pic>
        <p:nvPicPr>
          <p:cNvPr id="28" name="Picture 3" descr="IMG-6dfdda60b258714f2b76313aa0d41b8d-V"/>
          <p:cNvPicPr>
            <a:picLocks noChangeAspect="1" noChangeArrowheads="1"/>
          </p:cNvPicPr>
          <p:nvPr/>
        </p:nvPicPr>
        <p:blipFill>
          <a:blip r:embed="rId7" cstate="print"/>
          <a:srcRect l="13792"/>
          <a:stretch>
            <a:fillRect/>
          </a:stretch>
        </p:blipFill>
        <p:spPr bwMode="auto">
          <a:xfrm>
            <a:off x="7005964" y="3162915"/>
            <a:ext cx="4823310" cy="361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7508" y="1619587"/>
            <a:ext cx="11945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solidFill>
                <a:srgbClr val="57111C"/>
              </a:solidFill>
              <a:latin typeface="Akrobat" charset="-52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 smtClean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pPr algn="just"/>
            <a:endParaRPr lang="ru-RU" sz="16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965"/>
          <a:stretch/>
        </p:blipFill>
        <p:spPr>
          <a:xfrm>
            <a:off x="0" y="6360459"/>
            <a:ext cx="13439775" cy="119921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0738" y="3341257"/>
            <a:ext cx="67183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9908" y="1312985"/>
            <a:ext cx="12238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553" y="1441939"/>
            <a:ext cx="10257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000" dirty="0" smtClean="0">
              <a:latin typeface="Akrobat" charset="-52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4738" y="1933179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sz="2000" dirty="0" smtClean="0">
              <a:latin typeface="Akrobat" charset="-52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35015" y="3906907"/>
            <a:ext cx="1044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00554" y="6427694"/>
            <a:ext cx="10386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krobat" charset="-52"/>
              </a:rPr>
              <a:t>БЛАГОДАРИМ ЗА ВНИМАНИЕ!</a:t>
            </a:r>
            <a:endParaRPr lang="ru-RU" sz="2400" b="1" dirty="0">
              <a:solidFill>
                <a:srgbClr val="FF0000"/>
              </a:solidFill>
              <a:latin typeface="Akrobat" charset="-52"/>
            </a:endParaRPr>
          </a:p>
        </p:txBody>
      </p:sp>
      <p:pic>
        <p:nvPicPr>
          <p:cNvPr id="20" name="Picture 2" descr="20230209_131914"/>
          <p:cNvPicPr>
            <a:picLocks noChangeAspect="1" noChangeArrowheads="1"/>
          </p:cNvPicPr>
          <p:nvPr/>
        </p:nvPicPr>
        <p:blipFill>
          <a:blip r:embed="rId7" cstate="print"/>
          <a:srcRect t="4167" r="9091"/>
          <a:stretch>
            <a:fillRect/>
          </a:stretch>
        </p:blipFill>
        <p:spPr bwMode="auto">
          <a:xfrm>
            <a:off x="2536428" y="710099"/>
            <a:ext cx="3945054" cy="554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" name="Picture 2" descr="E:\НАСТАВНИЧЕСТВО, конкурс\lOaKg2wXxf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6892" y="679057"/>
            <a:ext cx="4287737" cy="28171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" name="Picture 1" descr="E:\НАСТАВНИЧЕСТВО, конкурс\S_TF0O2jbbs (1).jpg"/>
          <p:cNvPicPr>
            <a:picLocks noChangeAspect="1" noChangeArrowheads="1"/>
          </p:cNvPicPr>
          <p:nvPr/>
        </p:nvPicPr>
        <p:blipFill>
          <a:blip r:embed="rId9" cstate="print"/>
          <a:srcRect t="13292"/>
          <a:stretch>
            <a:fillRect/>
          </a:stretch>
        </p:blipFill>
        <p:spPr bwMode="auto">
          <a:xfrm>
            <a:off x="6710081" y="3464438"/>
            <a:ext cx="4343401" cy="283339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733</Words>
  <Application>Microsoft Office PowerPoint</Application>
  <PresentationFormat>Произвольный</PresentationFormat>
  <Paragraphs>119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Akrobat Black</vt:lpstr>
      <vt:lpstr>Akrobat</vt:lpstr>
      <vt:lpstr>Calibri</vt:lpstr>
      <vt:lpstr>Times New Roman</vt:lpstr>
      <vt:lpstr>Wingdings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RePack by SPecialiST</cp:lastModifiedBy>
  <cp:revision>75</cp:revision>
  <dcterms:created xsi:type="dcterms:W3CDTF">2023-04-07T08:06:44Z</dcterms:created>
  <dcterms:modified xsi:type="dcterms:W3CDTF">2023-11-07T10:24:10Z</dcterms:modified>
</cp:coreProperties>
</file>