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1" r:id="rId3"/>
    <p:sldId id="281" r:id="rId4"/>
    <p:sldId id="282" r:id="rId5"/>
    <p:sldId id="283" r:id="rId6"/>
    <p:sldId id="273" r:id="rId7"/>
    <p:sldId id="258" r:id="rId8"/>
    <p:sldId id="277" r:id="rId9"/>
    <p:sldId id="275" r:id="rId10"/>
    <p:sldId id="270" r:id="rId11"/>
    <p:sldId id="266" r:id="rId12"/>
    <p:sldId id="269" r:id="rId13"/>
    <p:sldId id="287" r:id="rId14"/>
    <p:sldId id="262" r:id="rId15"/>
    <p:sldId id="29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38" autoAdjust="0"/>
    <p:restoredTop sz="94660"/>
  </p:normalViewPr>
  <p:slideViewPr>
    <p:cSldViewPr>
      <p:cViewPr varScale="1">
        <p:scale>
          <a:sx n="103" d="100"/>
          <a:sy n="103" d="100"/>
        </p:scale>
        <p:origin x="18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980728"/>
            <a:ext cx="7772400" cy="3123779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Межрегиональные заочные  педагогические чтения 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«Дошкольное образование: взгляд </a:t>
            </a:r>
            <a:r>
              <a:rPr lang="ru-RU" sz="2700" smtClean="0">
                <a:latin typeface="Times New Roman" pitchFamily="18" charset="0"/>
                <a:cs typeface="Times New Roman" pitchFamily="18" charset="0"/>
              </a:rPr>
              <a:t>современного педагога»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i="1" dirty="0" smtClean="0">
                <a:latin typeface="Times New Roman" pitchFamily="18" charset="0"/>
                <a:cs typeface="Times New Roman" pitchFamily="18" charset="0"/>
              </a:rPr>
              <a:t>«Развитие творческого мышления и речи детей старшего дошкольного возраста посредством ТРИЗ – технологии»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221088"/>
            <a:ext cx="7012360" cy="141771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Подготовила: </a:t>
            </a:r>
          </a:p>
          <a:p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Копенина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Ольга Михайловна,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оспитатель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МДОУ № 51 «Белоснежка»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3928" y="5672472"/>
            <a:ext cx="1017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ВОЛОГДА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8902" y="160338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КРУГИ ЛУЛЛИЯ</a:t>
            </a:r>
            <a:endParaRPr lang="ru-RU" sz="16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AutoShape 2" descr="https://storage.robo.market/shop-25075/offer-18242614/offerimage-15865162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storage.robo.market/shop-25075/offer-18242614/offerimage-15865162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storage.robo.market/shop-25075/offer-18242614/offerimage-15865162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storage.robo.market/shop-25075/offer-18242614/offerimage-15865162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https://storage.robo.market/shop-25075/offer-18242614/offerimage-1586516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57603" y="1304764"/>
            <a:ext cx="1872208" cy="2520280"/>
          </a:xfrm>
          <a:prstGeom prst="rect">
            <a:avLst/>
          </a:prstGeom>
          <a:noFill/>
        </p:spPr>
      </p:pic>
      <p:pic>
        <p:nvPicPr>
          <p:cNvPr id="18434" name="Picture 2" descr="https://ds-n7.ru/imgs/blog/145/image1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596931" y="1232840"/>
            <a:ext cx="1800201" cy="2520313"/>
          </a:xfrm>
          <a:prstGeom prst="rect">
            <a:avLst/>
          </a:prstGeom>
          <a:noFill/>
        </p:spPr>
      </p:pic>
      <p:pic>
        <p:nvPicPr>
          <p:cNvPr id="4098" name="Picture 2" descr="C:\Users\user\Desktop\фото триз\IMG_20220309_1526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0921" y="4214277"/>
            <a:ext cx="2900818" cy="210738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483768" y="3567946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Игра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«Необычное сочетание»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25555" y="775737"/>
            <a:ext cx="2736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Игра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«Чем полезны домашние животные?»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148064" y="886989"/>
            <a:ext cx="2664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Игра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«Придумай сказку»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611560" y="420101"/>
            <a:ext cx="8136904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СОСТАВЛЕНИЕ ЗАГАДОК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5" descr="C:\Users\user\Desktop\фото триз\IMG_20220309_1347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2780928"/>
            <a:ext cx="2571522" cy="1702908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3" y="980728"/>
            <a:ext cx="2736304" cy="192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1004562"/>
            <a:ext cx="2885598" cy="1920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365104"/>
            <a:ext cx="2880320" cy="2060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4365104"/>
            <a:ext cx="2760307" cy="207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35596" y="394565"/>
            <a:ext cx="7272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СОСТАВЛЕНИЕ С ДЕТЬМИ ТВОРЧЕСКИХ РАССКАЗОВ ПО СЮЖЕТНОЙ КАРТИНЕ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16016" y="548680"/>
            <a:ext cx="3816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</a:p>
        </p:txBody>
      </p:sp>
      <p:pic>
        <p:nvPicPr>
          <p:cNvPr id="17410" name="Picture 2" descr="https://content.schools.by/sad1elsk/attachments/2020-04-06/%D0%92%D0%BE%D0%BB%D1%88%D0%B5%D0%B1%D0%BD%D0%B0%D1%8F_%D0%B4%D0%BE%D1%80%D0%BE%D0%B6%D0%BA%D0%B0_%D0%B0%D0%BD%D0%B0%D0%BB%D0%B8%D0%B7%D0%B0%D1%82%D0%BE%D1%80%D0%BE%D0%B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4077072"/>
            <a:ext cx="2727617" cy="2200456"/>
          </a:xfrm>
          <a:prstGeom prst="rect">
            <a:avLst/>
          </a:prstGeom>
          <a:noFill/>
        </p:spPr>
      </p:pic>
      <p:pic>
        <p:nvPicPr>
          <p:cNvPr id="3074" name="Picture 2" descr="C:\Users\user\Desktop\фото триз\IMG_20220309_1535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705" y="1271118"/>
            <a:ext cx="2739151" cy="1824252"/>
          </a:xfrm>
          <a:prstGeom prst="rect">
            <a:avLst/>
          </a:prstGeom>
          <a:noFill/>
        </p:spPr>
      </p:pic>
      <p:pic>
        <p:nvPicPr>
          <p:cNvPr id="3075" name="Picture 3" descr="C:\Users\user\Desktop\фото триз\IMG_20220309_1532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3554" y="1250994"/>
            <a:ext cx="2789166" cy="1944216"/>
          </a:xfrm>
          <a:prstGeom prst="rect">
            <a:avLst/>
          </a:prstGeom>
          <a:noFill/>
        </p:spPr>
      </p:pic>
      <p:pic>
        <p:nvPicPr>
          <p:cNvPr id="3076" name="Picture 4" descr="C:\Users\user\Desktop\фото триз\IMG_20220309_213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1988840"/>
            <a:ext cx="2160240" cy="2725326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4149080"/>
            <a:ext cx="288032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061167"/>
              </p:ext>
            </p:extLst>
          </p:nvPr>
        </p:nvGraphicFramePr>
        <p:xfrm>
          <a:off x="467544" y="620688"/>
          <a:ext cx="8136905" cy="1843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4037"/>
                <a:gridCol w="2591673"/>
                <a:gridCol w="4291195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Этап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Планируемый результат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Достигнутый результат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этап.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Обобщающий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Обобщение и распространение опыта работы по теме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 мониторинг уровня развития творческого мышления и речи воспитанников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Выступление на педагогическом совете 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«Использование технологии ТРИЗ в практике работы ДОО»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по теме самообразования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852936"/>
            <a:ext cx="3732203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user\Desktop\фото триз\IMG_20220309_1303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705004" y="3872060"/>
            <a:ext cx="2016224" cy="2714280"/>
          </a:xfrm>
          <a:prstGeom prst="rect">
            <a:avLst/>
          </a:prstGeom>
          <a:noFill/>
        </p:spPr>
      </p:pic>
      <p:pic>
        <p:nvPicPr>
          <p:cNvPr id="5" name="Picture 2" descr="C:\Users\user\Desktop\фото триз\IMG_20220309_1306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4713" y="2949774"/>
            <a:ext cx="1800199" cy="21105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0795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548680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    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28341"/>
            <a:ext cx="8183880" cy="105156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Результаты работы: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16064" y="980728"/>
            <a:ext cx="8183880" cy="5472608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положительная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в развитии речевой активности и творческого 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мышления воспитанников;</a:t>
            </a:r>
          </a:p>
          <a:p>
            <a:pPr algn="just"/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развернутые, нестандартные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ответы 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детей;</a:t>
            </a:r>
          </a:p>
          <a:p>
            <a:pPr algn="just"/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сформировалось 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стремление к новизне, к фантазированию;</a:t>
            </a:r>
          </a:p>
          <a:p>
            <a:pPr algn="just"/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речь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более образная и выразительная;</a:t>
            </a:r>
            <a:endParaRPr lang="ru-RU" sz="3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по результатам диагностики у  детей  сформирован высокий  уровень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готовности 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школе;</a:t>
            </a:r>
            <a:endParaRPr lang="ru-RU" sz="3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повысился 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уровень педагогической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компетентности;</a:t>
            </a:r>
          </a:p>
          <a:p>
            <a:pPr algn="just"/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тмечена удовлетворенность проделанной работой по речевому развитию детей;</a:t>
            </a:r>
          </a:p>
          <a:p>
            <a:pPr algn="just"/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аинтересованность родителей речевым развитием детей;</a:t>
            </a:r>
            <a:endParaRPr lang="ru-RU" sz="3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систематизация и повышение качества работы с детьми старшего дошкольного возраста по развитию творческого мышления и развитию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речи;</a:t>
            </a:r>
          </a:p>
          <a:p>
            <a:pPr algn="just"/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снащение и развитие РППС;</a:t>
            </a:r>
          </a:p>
          <a:p>
            <a:pPr algn="just"/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азработка методического обеспечения по теме.</a:t>
            </a:r>
            <a:endParaRPr lang="ru-RU" sz="3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395536" y="404664"/>
          <a:ext cx="7992888" cy="6073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92888"/>
              </a:tblGrid>
              <a:tr h="370840">
                <a:tc>
                  <a:txBody>
                    <a:bodyPr/>
                    <a:lstStyle/>
                    <a:p>
                      <a:pPr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Достигнутый результат</a:t>
                      </a:r>
                    </a:p>
                  </a:txBody>
                  <a:tcPr marL="68580" marR="68580" marT="0" marB="0"/>
                </a:tc>
              </a:tr>
              <a:tr h="1216168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Разработано: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перспективное комплексно-тематическое планирование по ОО «Речевое развитие» для детей старшего дошкольного возраста </a:t>
                      </a:r>
                      <a:r>
                        <a:rPr lang="ru-RU" sz="16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(5-6 лет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);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конспекты занятий с применением ТРИЗ технологии;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Изготовлены и оформлены: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пособия: «Кольца </a:t>
                      </a:r>
                      <a:r>
                        <a:rPr lang="ru-RU" sz="160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Луллия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», д.и «Что</a:t>
                      </a:r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сначала? Что потом?», «Подбери фигуру», «Логические цепочки»;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картотеки: «Картотека игр по технологии ТРИЗ, направленных на развитие речи детей», «Игры по технологии ТРИЗ для детей дошкольного возраста»;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295012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Проведены: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з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анятия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, совместная и индивидуальная деятельность с детьми согласно перспективному планированию с применением методов и приемов технологии ТРИЗ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открытые занятия для родителей и педагогов ДОУ «Загадки для Федоры», «Лесные перевертыши»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Оформлены и проведены: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к</a:t>
                      </a:r>
                      <a:r>
                        <a:rPr lang="ru-RU" sz="1600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онсультация </a:t>
                      </a: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«ТРИЗ в повседневной жизни»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к</a:t>
                      </a:r>
                      <a:r>
                        <a:rPr lang="ru-RU" sz="1600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онсультация </a:t>
                      </a: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«Развитие ребенка с помощью технологии ТРИЗ»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памятка «Как отвечать на детские вопросы?»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папки-передвижки «Что такое ТРИЗ?», «Игры ТРИЗ в кругу семьи»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родительское собрание «Загадка как эффективное средство развития воображения»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7655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4216" y="1104073"/>
            <a:ext cx="8208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Вовочка Сидоров всегда был любопытным ребёнком.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4725144"/>
            <a:ext cx="1895872" cy="1967881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9248" y="407781"/>
            <a:ext cx="8183880" cy="72008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Проблема и актуальность:</a:t>
            </a:r>
            <a:endParaRPr lang="ru-RU" sz="32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04216" y="1169348"/>
            <a:ext cx="8183880" cy="477993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ПРОБЛЕМЫ В РАЗВИТИИ РЕЧИ ДЕТЕЙ ДОШКОЛЬНОГО ВОЗРАСТА:</a:t>
            </a:r>
          </a:p>
          <a:p>
            <a:pPr marL="0" indent="0">
              <a:buNone/>
            </a:pPr>
            <a:endParaRPr lang="ru-RU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Односложная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состоящая лишь из простых предложений речь. </a:t>
            </a:r>
          </a:p>
          <a:p>
            <a:pPr algn="just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Неспособность грамматически правильно построить распространенное предложение.</a:t>
            </a:r>
          </a:p>
          <a:p>
            <a:pPr algn="just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Бедность речи. Недостаточный словарный запас.</a:t>
            </a:r>
          </a:p>
          <a:p>
            <a:pPr algn="just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Употребление не литературных слов и выражений.</a:t>
            </a:r>
          </a:p>
          <a:p>
            <a:pPr algn="just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Бедная диалогическая речь: неспособность грамотно и доступно сформулировать вопрос, построить краткий или развернутый ответ.</a:t>
            </a:r>
          </a:p>
          <a:p>
            <a:pPr algn="just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Неспособность построить монолог: например, сюжетный или описательный рассказ на предложенную тему, пересказ текста своими словами.</a:t>
            </a:r>
          </a:p>
          <a:p>
            <a:pPr algn="just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Отсутствие логического обоснования своих утверждений и выводов.</a:t>
            </a:r>
          </a:p>
          <a:p>
            <a:pPr algn="just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Отсутствие навыков культуры речи: неумение использовать </a:t>
            </a:r>
          </a:p>
          <a:p>
            <a:pPr algn="just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интонации, регулировать громкость голоса и темп речи и т. д.</a:t>
            </a:r>
          </a:p>
          <a:p>
            <a:pPr algn="just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Плохая дикция.</a:t>
            </a:r>
          </a:p>
          <a:p>
            <a:pPr algn="just"/>
            <a:endParaRPr lang="ru-RU" sz="3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8183880" cy="835536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Дошкольный возраст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276872"/>
            <a:ext cx="8183880" cy="41879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благоприятный период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ля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развития </a:t>
            </a:r>
            <a:endParaRPr lang="ru-RU" sz="3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устной речи</a:t>
            </a:r>
          </a:p>
          <a:p>
            <a:pPr marL="0" indent="0" algn="ctr">
              <a:buNone/>
            </a:pP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закладывается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фундамент для письменных форм речи (чтения и письма) и последующего речевого и языкового развития 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ребёнка 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Стрелка вниз 3"/>
          <p:cNvSpPr/>
          <p:nvPr/>
        </p:nvSpPr>
        <p:spPr>
          <a:xfrm>
            <a:off x="4427984" y="1556792"/>
            <a:ext cx="432048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573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5184576" cy="2016224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ТРИЗ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теория решения изобретательских задач)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Автор -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Альтшуллер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Генрих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Саулович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– изобретатель, писатель -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фантаст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YouTube Goal Business Job Management, думающий человек, Разное, компания,  люди png | PNGWi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4615774"/>
            <a:ext cx="1703446" cy="1912674"/>
          </a:xfrm>
          <a:prstGeom prst="rect">
            <a:avLst/>
          </a:prstGeom>
          <a:noFill/>
        </p:spPr>
      </p:pic>
      <p:pic>
        <p:nvPicPr>
          <p:cNvPr id="5" name="Picture 2" descr="C:\Users\user\Downloads\nkc4colng2ogsswsw4o-1280x18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692696"/>
            <a:ext cx="2373011" cy="302433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27584" y="263691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общих изобретательских приёмов, 76 стандартных шаблонов решений и несколько других идей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3704258"/>
            <a:ext cx="63184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 отличие ТРИЗ – дать детям возможность самостоятельно находить ответы на вопросы, решать задачи, анализировать, а не повторять сказанное взрослыми.</a:t>
            </a:r>
          </a:p>
          <a:p>
            <a:pPr algn="ctr"/>
            <a:endParaRPr lang="ru-RU" i="1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Основная цель ТРИЗ:</a:t>
            </a:r>
          </a:p>
          <a:p>
            <a:pPr algn="ctr"/>
            <a:r>
              <a:rPr lang="ru-RU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развитие таких качеств мышления, как гибкость, подвижность, системность, диалектичность, поисковой активности, стремления к новизне, речи и творческого воображения.</a:t>
            </a:r>
          </a:p>
        </p:txBody>
      </p:sp>
    </p:spTree>
    <p:extLst>
      <p:ext uri="{BB962C8B-B14F-4D97-AF65-F5344CB8AC3E}">
        <p14:creationId xmlns:p14="http://schemas.microsoft.com/office/powerpoint/2010/main" val="1259630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340768"/>
            <a:ext cx="8136904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0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 </a:t>
            </a:r>
            <a:r>
              <a:rPr lang="ru-RU" sz="2800" b="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речи дошкольников с помощью использования приемов </a:t>
            </a:r>
            <a:r>
              <a:rPr lang="ru-RU" sz="2800" b="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ТРИЗ</a:t>
            </a:r>
            <a:r>
              <a:rPr lang="ru-RU" sz="2400" b="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2400" b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44824"/>
            <a:ext cx="8413328" cy="4824536"/>
          </a:xfrm>
        </p:spPr>
        <p:txBody>
          <a:bodyPr>
            <a:normAutofit fontScale="77500" lnSpcReduction="20000"/>
          </a:bodyPr>
          <a:lstStyle/>
          <a:p>
            <a:pPr marL="514350" lvl="0" indent="-514350" algn="just">
              <a:buClr>
                <a:schemeClr val="tx1"/>
              </a:buClr>
              <a:buFont typeface="+mj-lt"/>
              <a:buAutoNum type="arabicParenR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Активизировать творческие и мыслительные процессы детей, находить свое решение проблемы;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Clr>
                <a:schemeClr val="tx1"/>
              </a:buClr>
              <a:buFont typeface="+mj-lt"/>
              <a:buAutoNum type="arabicParenR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детей творческой фантазии, выражая ее в различных видах деятельности: игровой, речевой, художественном творчестве;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Clr>
                <a:schemeClr val="tx1"/>
              </a:buClr>
              <a:buFont typeface="+mj-lt"/>
              <a:buAutoNum type="arabicParenR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развитию образности и выразительности речи, творческой и речевой активности  при создании собственных загадок, сказок;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Clr>
                <a:schemeClr val="tx1"/>
              </a:buClr>
              <a:buFont typeface="+mj-lt"/>
              <a:buAutoNum type="arabicParenR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учить грамотно и доступно формулировать вопрос, строить развернутый ответ, давать логическое обоснование своим утверждениям  и выводам;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Clr>
                <a:schemeClr val="tx1"/>
              </a:buClr>
              <a:buFont typeface="+mj-lt"/>
              <a:buAutoNum type="arabicParenR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умение работать в коллективе, сохраняя при этом индивидуальность каждого ребенка;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Clr>
                <a:schemeClr val="tx1"/>
              </a:buClr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9705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92696"/>
            <a:ext cx="777686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94724" y="536051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Дидактические принципы ТРИЗ: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80060" y="1340768"/>
            <a:ext cx="8183880" cy="4692008"/>
          </a:xfrm>
        </p:spPr>
        <p:txBody>
          <a:bodyPr>
            <a:normAutofit fontScale="775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Принцип </a:t>
            </a:r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свободы выбора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— в любом обучающем или управляющем действии предоставить ребенку право выбора.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Принцип открытости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– нужно предоставлять ребенку возможность работать с открытыми задачами (не имеющими единственно правильного решения). В условие творческого задания необходимо закладывать разные варианты решения.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Принцип деятельности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— в любое творческое задание нужно включать практическую деятельность.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Принцип обратной связи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— воспитатель может регулярно контролировать процесс освоения детьми мыслительных операций, так как в новых творческих заданиях есть элементы предыдущих.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Принцип идеальности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— творческие задания не требуют специального оборудования и могут быть частью любого занятия, что позволяет максимально использовать возможности, знания и интересы детей.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779912" y="1865383"/>
            <a:ext cx="2088232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4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583669" y="980728"/>
            <a:ext cx="1368152" cy="108012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 мозгового штурма</a:t>
            </a:r>
          </a:p>
        </p:txBody>
      </p:sp>
      <p:sp>
        <p:nvSpPr>
          <p:cNvPr id="5" name="Овал 4"/>
          <p:cNvSpPr/>
          <p:nvPr/>
        </p:nvSpPr>
        <p:spPr>
          <a:xfrm>
            <a:off x="3635896" y="476672"/>
            <a:ext cx="1368152" cy="108012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 каталога</a:t>
            </a:r>
          </a:p>
        </p:txBody>
      </p:sp>
      <p:sp>
        <p:nvSpPr>
          <p:cNvPr id="6" name="Овал 5"/>
          <p:cNvSpPr/>
          <p:nvPr/>
        </p:nvSpPr>
        <p:spPr>
          <a:xfrm>
            <a:off x="5754858" y="4977172"/>
            <a:ext cx="1368152" cy="108012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 морфологического анализа</a:t>
            </a:r>
          </a:p>
        </p:txBody>
      </p:sp>
      <p:sp>
        <p:nvSpPr>
          <p:cNvPr id="7" name="Овал 6"/>
          <p:cNvSpPr/>
          <p:nvPr/>
        </p:nvSpPr>
        <p:spPr>
          <a:xfrm>
            <a:off x="7020272" y="3429000"/>
            <a:ext cx="1296144" cy="108012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Типовое фантазирование</a:t>
            </a:r>
          </a:p>
        </p:txBody>
      </p:sp>
      <p:sp>
        <p:nvSpPr>
          <p:cNvPr id="8" name="Овал 7"/>
          <p:cNvSpPr/>
          <p:nvPr/>
        </p:nvSpPr>
        <p:spPr>
          <a:xfrm>
            <a:off x="1475657" y="4581128"/>
            <a:ext cx="1512167" cy="115212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Моделирование маленькими человечками</a:t>
            </a:r>
          </a:p>
        </p:txBody>
      </p:sp>
      <p:sp>
        <p:nvSpPr>
          <p:cNvPr id="10" name="Овал 9"/>
          <p:cNvSpPr/>
          <p:nvPr/>
        </p:nvSpPr>
        <p:spPr>
          <a:xfrm>
            <a:off x="3778695" y="5138734"/>
            <a:ext cx="1409430" cy="1080120"/>
          </a:xfrm>
          <a:prstGeom prst="ellipse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 золотой рыбки</a:t>
            </a:r>
          </a:p>
        </p:txBody>
      </p:sp>
      <p:sp>
        <p:nvSpPr>
          <p:cNvPr id="11" name="Овал 10"/>
          <p:cNvSpPr/>
          <p:nvPr/>
        </p:nvSpPr>
        <p:spPr>
          <a:xfrm>
            <a:off x="827585" y="2708920"/>
            <a:ext cx="1512168" cy="108012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Системный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анализ</a:t>
            </a:r>
          </a:p>
        </p:txBody>
      </p:sp>
      <p:sp>
        <p:nvSpPr>
          <p:cNvPr id="12" name="Овал 11"/>
          <p:cNvSpPr/>
          <p:nvPr/>
        </p:nvSpPr>
        <p:spPr>
          <a:xfrm>
            <a:off x="6876256" y="1844824"/>
            <a:ext cx="1296144" cy="10801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 аналогий</a:t>
            </a:r>
          </a:p>
        </p:txBody>
      </p:sp>
      <p:sp>
        <p:nvSpPr>
          <p:cNvPr id="9" name="Овал 8"/>
          <p:cNvSpPr/>
          <p:nvPr/>
        </p:nvSpPr>
        <p:spPr>
          <a:xfrm>
            <a:off x="5796136" y="620688"/>
            <a:ext cx="1368152" cy="108012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 фокальных объектов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563888" y="2780928"/>
            <a:ext cx="2448272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Методы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ТРИЗ</a:t>
            </a:r>
            <a:endParaRPr lang="ru-RU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 flipV="1">
            <a:off x="4355976" y="1700808"/>
            <a:ext cx="0" cy="936104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 flipV="1">
            <a:off x="2699792" y="2132856"/>
            <a:ext cx="792088" cy="648072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2483768" y="3212976"/>
            <a:ext cx="1008112" cy="0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2699792" y="3645024"/>
            <a:ext cx="792088" cy="936104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4427984" y="3645024"/>
            <a:ext cx="0" cy="1440160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5652120" y="3717032"/>
            <a:ext cx="576064" cy="1224136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V="1">
            <a:off x="5652120" y="1772816"/>
            <a:ext cx="360040" cy="936104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V="1">
            <a:off x="6084168" y="2636912"/>
            <a:ext cx="720080" cy="288032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6156176" y="3429000"/>
            <a:ext cx="792088" cy="360040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3789040"/>
            <a:ext cx="3168352" cy="210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268760"/>
            <a:ext cx="3093328" cy="205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619672" y="528270"/>
            <a:ext cx="63367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МЕТОД МОЗГОВОГО ШТУРМА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5" y="1268761"/>
            <a:ext cx="3096343" cy="2045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3737356"/>
            <a:ext cx="3024336" cy="216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04665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МЕТОД ФОКАЛЬНЫХ ОБЪЕКТОВ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1795" y="835205"/>
            <a:ext cx="43027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игра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«Фантастическое животное»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6180" y="1567090"/>
            <a:ext cx="3056036" cy="198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user\Desktop\фото триз\IMG_20220312_2023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721286" y="992671"/>
            <a:ext cx="2110140" cy="1656184"/>
          </a:xfrm>
          <a:prstGeom prst="rect">
            <a:avLst/>
          </a:prstGeom>
          <a:noFill/>
        </p:spPr>
      </p:pic>
      <p:pic>
        <p:nvPicPr>
          <p:cNvPr id="1027" name="Picture 3" descr="C:\Users\user\Desktop\фото триз\IMG_20220312_202324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248254" y="1049496"/>
            <a:ext cx="2375683" cy="2135614"/>
          </a:xfrm>
          <a:prstGeom prst="rect">
            <a:avLst/>
          </a:prstGeom>
          <a:noFill/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081550" y="3494378"/>
            <a:ext cx="552289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 КАТАЛОГА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8606" y="3905960"/>
            <a:ext cx="522552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1600" b="1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Творческое рассказывание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1600" b="1" u="sng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Последовательность вопросов может быть следующей: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 ком сочиняем сказку?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 добрый или злой герой? Какое добро (зло) он делал?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кем он дружил?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Кто им мешал? Каким образом?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добрый герой боролся со злом?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Чем всё закончилось?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1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" name="Picture 4" descr="C:\Users\user\Desktop\фото триз\IMG_20220310_0735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4293096"/>
            <a:ext cx="2288854" cy="21081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1296</TotalTime>
  <Words>730</Words>
  <Application>Microsoft Office PowerPoint</Application>
  <PresentationFormat>Экран (4:3)</PresentationFormat>
  <Paragraphs>127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Times New Roman</vt:lpstr>
      <vt:lpstr>Verdana</vt:lpstr>
      <vt:lpstr>Wingdings</vt:lpstr>
      <vt:lpstr>Wingdings 2</vt:lpstr>
      <vt:lpstr>Аспект</vt:lpstr>
      <vt:lpstr>Межрегиональные заочные  педагогические чтения  «Дошкольное образование: взгляд современного педагога»   «Развитие творческого мышления и речи детей старшего дошкольного возраста посредством ТРИЗ – технологии» </vt:lpstr>
      <vt:lpstr>Проблема и актуальность:</vt:lpstr>
      <vt:lpstr>Дошкольный возраст </vt:lpstr>
      <vt:lpstr>ТРИЗ  (теория решения изобретательских задач) Автор - Альтшуллер Генрих Саулович – изобретатель, писатель - фантаст</vt:lpstr>
      <vt:lpstr>Цель: развитие речи дошкольников с помощью использования приемов ТРИЗ. Задачи: </vt:lpstr>
      <vt:lpstr>Дидактические принципы ТРИЗ: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работы: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User1</cp:lastModifiedBy>
  <cp:revision>139</cp:revision>
  <dcterms:created xsi:type="dcterms:W3CDTF">2022-03-03T18:10:21Z</dcterms:created>
  <dcterms:modified xsi:type="dcterms:W3CDTF">2022-10-31T09:14:27Z</dcterms:modified>
</cp:coreProperties>
</file>