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1"/>
  </p:notesMasterIdLst>
  <p:sldIdLst>
    <p:sldId id="278" r:id="rId2"/>
    <p:sldId id="308" r:id="rId3"/>
    <p:sldId id="309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</p:sldIdLst>
  <p:sldSz cx="13439775" cy="7559675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Akrobat" panose="020B0604020202020204" charset="-52"/>
      <p:regular r:id="rId36"/>
      <p:bold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Akrobat Black" panose="020B0604020202020204" charset="-52"/>
      <p:bold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111C"/>
    <a:srgbClr val="FFFF99"/>
    <a:srgbClr val="CCECFF"/>
    <a:srgbClr val="FFCCFF"/>
    <a:srgbClr val="DCCFB8"/>
    <a:srgbClr val="EAE2D3"/>
    <a:srgbClr val="7C464A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72" y="702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A662E-28B3-42A4-B221-DF528314EA18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C10D0-7327-4526-8678-20E87BC54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552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B5156-5512-4C73-A253-BC3DDA26FF1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901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2.tiff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2.tiff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2.jpg"/><Relationship Id="rId7" Type="http://schemas.openxmlformats.org/officeDocument/2006/relationships/image" Target="../media/image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2.tif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8.jpeg"/><Relationship Id="rId7" Type="http://schemas.openxmlformats.org/officeDocument/2006/relationships/image" Target="../media/image2.tif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22.jpeg"/><Relationship Id="rId7" Type="http://schemas.openxmlformats.org/officeDocument/2006/relationships/image" Target="../media/image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4.jpeg"/><Relationship Id="rId7" Type="http://schemas.openxmlformats.org/officeDocument/2006/relationships/image" Target="../media/image27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5.tiff"/><Relationship Id="rId4" Type="http://schemas.openxmlformats.org/officeDocument/2006/relationships/image" Target="../media/image2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30.jpeg"/><Relationship Id="rId7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5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5.jpeg"/><Relationship Id="rId7" Type="http://schemas.openxmlformats.org/officeDocument/2006/relationships/image" Target="../media/image36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2.tiff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5.tif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tiff"/><Relationship Id="rId5" Type="http://schemas.openxmlformats.org/officeDocument/2006/relationships/image" Target="../media/image4.jpe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2.tiff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10" Type="http://schemas.openxmlformats.org/officeDocument/2006/relationships/image" Target="../media/image5.tiff"/><Relationship Id="rId4" Type="http://schemas.openxmlformats.org/officeDocument/2006/relationships/image" Target="../media/image45.jpeg"/><Relationship Id="rId9" Type="http://schemas.openxmlformats.org/officeDocument/2006/relationships/image" Target="../media/image2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50.jpg"/><Relationship Id="rId7" Type="http://schemas.openxmlformats.org/officeDocument/2006/relationships/image" Target="../media/image2.tif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52.jpg"/><Relationship Id="rId4" Type="http://schemas.openxmlformats.org/officeDocument/2006/relationships/image" Target="../media/image51.jpeg"/><Relationship Id="rId9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tiff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4369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60402" y="1148832"/>
            <a:ext cx="1032839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опыта работы </a:t>
            </a:r>
            <a:br>
              <a:rPr lang="ru-RU" sz="4400" dirty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«Решение задач по подготовке к обучению грамоте с детьми дошкольного возраста, как одной из составляющих функциональной грамотности, в том числе посредством дидактических игр и пособий</a:t>
            </a:r>
            <a:r>
              <a:rPr lang="ru-RU" sz="4000" b="1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838091" y="5068629"/>
            <a:ext cx="60099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Кормановская Ю.А., </a:t>
            </a:r>
          </a:p>
          <a:p>
            <a:pPr algn="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старший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воспитатель МДОУ «Центр развития ребенка – детский сад № 51 «Белоснежка»</a:t>
            </a:r>
            <a:endParaRPr lang="ru-RU" sz="2000" b="1" i="0" dirty="0"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2" y="6791205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7670" y="366691"/>
            <a:ext cx="9207556" cy="49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20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319341"/>
              </p:ext>
            </p:extLst>
          </p:nvPr>
        </p:nvGraphicFramePr>
        <p:xfrm>
          <a:off x="776287" y="866188"/>
          <a:ext cx="12077564" cy="6139491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5532358"/>
                <a:gridCol w="6545206"/>
              </a:tblGrid>
              <a:tr h="45247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 обучению</a:t>
                      </a:r>
                      <a:r>
                        <a:rPr lang="ru-RU" sz="24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грамоте (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5-6 лет)</a:t>
                      </a:r>
                      <a:endParaRPr lang="ru-RU" sz="2400" b="1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604" marR="6460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63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образовательной деятельности</a:t>
                      </a:r>
                      <a:endParaRPr lang="ru-RU" sz="2400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04" marR="64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r>
                        <a:rPr lang="ru-RU" sz="24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образовательной деятельности</a:t>
                      </a:r>
                      <a:endParaRPr lang="ru-RU" sz="2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604" marR="64604" marT="0" marB="0"/>
                </a:tc>
              </a:tr>
              <a:tr h="4432500">
                <a:tc>
                  <a:txBody>
                    <a:bodyPr/>
                    <a:lstStyle/>
                    <a:p>
                      <a:pPr marL="285750" lvl="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2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у детей умение производить анализ слов различной звуковой структуры, выделять словесное ударение и определять его место в структуре слова, качественно характеризовать выделяемые звуки (гласные, твердый согласный, мягкий согласный, ударный гласный, безударный гласный звук), правильно употреблять соответствующие термины.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2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Познакомить </a:t>
                      </a:r>
                      <a:r>
                        <a:rPr lang="ru-RU" sz="2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со словесным составом предложения и звуковым составом слова.</a:t>
                      </a:r>
                    </a:p>
                  </a:txBody>
                  <a:tcPr marL="64604" marR="64604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 закрепляет у детей умение понимать термины «слово», «звук», использовать их в речи;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формирует </a:t>
                      </a: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представления о том, что слова состоят из звуков, могут быть длинными и короткими;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формирует </a:t>
                      </a: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умение сравнивать слова по протяженности;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помогает </a:t>
                      </a: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детям осваивать начальные умения звукового анализа слов: самостоятельно произносить слова, интонационно подчеркивая в них первый звук; 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узнавать </a:t>
                      </a:r>
                      <a:r>
                        <a:rPr lang="ru-RU" sz="2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слова на заданный звук.</a:t>
                      </a:r>
                      <a:endParaRPr lang="ru-RU" sz="24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604" marR="64604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665677" y="2948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4904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7670" y="366691"/>
            <a:ext cx="9207556" cy="49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20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141185"/>
              </p:ext>
            </p:extLst>
          </p:nvPr>
        </p:nvGraphicFramePr>
        <p:xfrm>
          <a:off x="847111" y="720602"/>
          <a:ext cx="11745551" cy="6658138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4920704"/>
                <a:gridCol w="6824847"/>
              </a:tblGrid>
              <a:tr h="47488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 обучению</a:t>
                      </a:r>
                      <a:r>
                        <a:rPr lang="ru-RU" sz="22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грамоте (</a:t>
                      </a:r>
                      <a:r>
                        <a:rPr lang="ru-RU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6-7</a:t>
                      </a:r>
                      <a:r>
                        <a:rPr lang="ru-RU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лет)</a:t>
                      </a:r>
                      <a:endParaRPr lang="ru-RU" sz="2200" b="1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604" marR="6460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54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образовательной деятельности</a:t>
                      </a:r>
                      <a:endParaRPr lang="ru-RU" sz="2200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04" marR="64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r>
                        <a:rPr lang="ru-RU" sz="2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образовательной деятельности</a:t>
                      </a:r>
                      <a:endParaRPr lang="ru-RU" sz="2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604" marR="64604" marT="0" marB="0"/>
                </a:tc>
              </a:tr>
              <a:tr h="5442966">
                <a:tc>
                  <a:txBody>
                    <a:bodyPr/>
                    <a:lstStyle/>
                    <a:p>
                      <a:pPr marL="285750" lvl="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Упражнять в составлении предложений из 2-4 слов, членении простых предложений на слова с указанием их последовательности;</a:t>
                      </a:r>
                    </a:p>
                    <a:p>
                      <a:pPr marL="0" lvl="0" indent="0" algn="just">
                        <a:buFont typeface="Wingdings" panose="05000000000000000000" pitchFamily="2" charset="2"/>
                        <a:buNone/>
                      </a:pPr>
                      <a:endParaRPr lang="ru-RU" sz="22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у детей умение делить слова на слоги, составлять слова из слогов, делить на слоги трехсложные слова с открытыми слогами;</a:t>
                      </a:r>
                    </a:p>
                    <a:p>
                      <a:pPr marL="0" lvl="0" indent="0" algn="just">
                        <a:buFont typeface="Wingdings" panose="05000000000000000000" pitchFamily="2" charset="2"/>
                        <a:buNone/>
                      </a:pPr>
                      <a:endParaRPr lang="ru-RU" sz="22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Знакомить детей с буквами;</a:t>
                      </a:r>
                    </a:p>
                    <a:p>
                      <a:pPr marL="0" lvl="0" indent="0" algn="just">
                        <a:buFont typeface="Wingdings" panose="05000000000000000000" pitchFamily="2" charset="2"/>
                        <a:buNone/>
                      </a:pPr>
                      <a:endParaRPr lang="ru-RU" sz="22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Читать слоги, слова, простые предложения из 2-3 слов.</a:t>
                      </a:r>
                      <a:endParaRPr lang="ru-RU" sz="22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604" marR="64604" marT="0" marB="0"/>
                </a:tc>
                <a:tc>
                  <a:txBody>
                    <a:bodyPr/>
                    <a:lstStyle/>
                    <a:p>
                      <a:pPr marL="285750" lvl="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 помогает детям осваивать представления о существовании разных языков, термины «слово», «звук», «буква», «предложение», «гласный звук» и «согласный звук», проводить звуковой анализ слова, делить на слоги двух-, </a:t>
                      </a:r>
                      <a:r>
                        <a:rPr lang="ru-RU" sz="22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трехслоговые</a:t>
                      </a: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слова; </a:t>
                      </a:r>
                    </a:p>
                    <a:p>
                      <a:pPr marL="285750" lvl="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осуществлять звуковой анализ простых </a:t>
                      </a:r>
                      <a:r>
                        <a:rPr lang="ru-RU" sz="2200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трехзвуковых</a:t>
                      </a: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слов: интонационно выделять звуки в слове, различать гласные и согласные звуки, определять твердость и мягкость согласных, составлять схемы звукового состава слова; </a:t>
                      </a:r>
                    </a:p>
                    <a:p>
                      <a:pPr marL="285750" lvl="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составлять предложения по живой модели; </a:t>
                      </a:r>
                    </a:p>
                    <a:p>
                      <a:pPr marL="285750" lvl="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определять количество и последовательность слов в предложении;</a:t>
                      </a:r>
                    </a:p>
                    <a:p>
                      <a:pPr marL="285750" lvl="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sz="2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развивает мелкую моторику кистей рук детей с помощью раскрашивания, штриховки, мелких мозаик.</a:t>
                      </a:r>
                      <a:endParaRPr lang="ru-RU" sz="22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604" marR="64604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663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и умения, которые осваивают дошкольники на начальном этапе</a:t>
            </a:r>
            <a:br>
              <a:rPr lang="ru-RU" sz="2800" b="1" dirty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</a:t>
            </a:r>
            <a:r>
              <a:rPr lang="ru-RU" sz="2800" b="1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тарший </a:t>
            </a:r>
            <a:r>
              <a:rPr lang="ru-RU" sz="2800" b="1" dirty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 </a:t>
            </a:r>
            <a:r>
              <a:rPr lang="ru-RU" sz="2800" b="1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возраст)</a:t>
            </a:r>
            <a:endParaRPr lang="ru-RU" sz="2800" b="1" dirty="0">
              <a:solidFill>
                <a:srgbClr val="5711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3985" y="2234483"/>
            <a:ext cx="11591806" cy="4796544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учатся анализу и синтезу предложений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учатся анализу и синтезу слов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знакомятся с буквами русского алфавита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усваивают некоторые правила орфографии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овладевают слоговым и слитным способами чтения </a:t>
            </a:r>
          </a:p>
          <a:p>
            <a:pPr marL="0" indent="0" algn="ctr">
              <a:buNone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методического приема предлагается составлять предложения с использованием «живой модели», когда сами дети обозначают слова предложения. Это помогает наглядно показать, из чего состоит предложение.</a:t>
            </a:r>
          </a:p>
        </p:txBody>
      </p:sp>
    </p:spTree>
    <p:extLst>
      <p:ext uri="{BB962C8B-B14F-4D97-AF65-F5344CB8AC3E}">
        <p14:creationId xmlns:p14="http://schemas.microsoft.com/office/powerpoint/2010/main" val="291380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984" y="730769"/>
            <a:ext cx="11591806" cy="14611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646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 обучения грамоте в старшем дошкольном возрасте - формирование у детей общей ориентировки в звуковой системе языка, обучение их звуковому анализу слова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1445" y="2297659"/>
            <a:ext cx="3297877" cy="184326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6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последовательности звуков в слове (простейший звуковой анализ)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445" y="4312873"/>
            <a:ext cx="2828912" cy="27440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73455" y="6280542"/>
            <a:ext cx="321880" cy="306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  <p:sp>
        <p:nvSpPr>
          <p:cNvPr id="11" name="Прямоугольник 10"/>
          <p:cNvSpPr/>
          <p:nvPr/>
        </p:nvSpPr>
        <p:spPr>
          <a:xfrm>
            <a:off x="2777895" y="6280542"/>
            <a:ext cx="321880" cy="306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  <p:sp>
        <p:nvSpPr>
          <p:cNvPr id="12" name="Прямоугольник 11"/>
          <p:cNvSpPr/>
          <p:nvPr/>
        </p:nvSpPr>
        <p:spPr>
          <a:xfrm>
            <a:off x="3179154" y="6283108"/>
            <a:ext cx="321880" cy="3067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  <p:sp>
        <p:nvSpPr>
          <p:cNvPr id="7" name="Прямоугольник 6"/>
          <p:cNvSpPr/>
          <p:nvPr/>
        </p:nvSpPr>
        <p:spPr>
          <a:xfrm>
            <a:off x="6452653" y="2345246"/>
            <a:ext cx="5560502" cy="1720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гласными звуками, согласными звуками, а затем с твердыми и мягкими согласными. </a:t>
            </a:r>
          </a:p>
          <a:p>
            <a:pPr algn="ctr"/>
            <a:r>
              <a:rPr lang="ru-RU" sz="26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обозначение цветом.</a:t>
            </a:r>
          </a:p>
        </p:txBody>
      </p:sp>
      <p:sp>
        <p:nvSpPr>
          <p:cNvPr id="8" name="AutoShape 8" descr="https://2.bp.blogspot.com/-fPbLh9VJp0Y/V_D4_ElkcYI/AAAAAAAAAk8/GkrOEJZEIisqcbPp1P_KRMV019uKa-f_wCEw/s1600/shema_star_gr%2B-%2B%25D0%25BA%25D0%25BE%25D0%25BF%25D0%25B8%25D1%258F.jpg"/>
          <p:cNvSpPr>
            <a:spLocks noChangeAspect="1" noChangeArrowheads="1"/>
          </p:cNvSpPr>
          <p:nvPr/>
        </p:nvSpPr>
        <p:spPr bwMode="auto">
          <a:xfrm>
            <a:off x="1851596" y="-159244"/>
            <a:ext cx="335986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/>
          <a:p>
            <a:endParaRPr lang="ru-RU" sz="1984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681" y="4211588"/>
            <a:ext cx="4491768" cy="29840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3063" y="6442221"/>
            <a:ext cx="13439775" cy="125551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9778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11" grpId="0" animBg="1"/>
      <p:bldP spid="1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4151" y="1170284"/>
            <a:ext cx="4033662" cy="15245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8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буквами и некоторыми правилами их написания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9612" y="1187796"/>
            <a:ext cx="3788727" cy="1368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ударным слогом (гласным звуком)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675" y="2987810"/>
            <a:ext cx="5282599" cy="3481901"/>
          </a:xfrm>
          <a:prstGeom prst="rect">
            <a:avLst/>
          </a:prstGeom>
        </p:spPr>
      </p:pic>
      <p:sp>
        <p:nvSpPr>
          <p:cNvPr id="7" name="AutoShape 6" descr="https://prikolists.club/wp-content/uploads/2019/11/Screenshot_12-5.jpg"/>
          <p:cNvSpPr>
            <a:spLocks noChangeAspect="1" noChangeArrowheads="1"/>
          </p:cNvSpPr>
          <p:nvPr/>
        </p:nvSpPr>
        <p:spPr bwMode="auto">
          <a:xfrm>
            <a:off x="7987410" y="3333758"/>
            <a:ext cx="335986" cy="3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0796" tIns="50398" rIns="100796" bIns="50398" numCol="1" anchor="t" anchorCtr="0" compatLnSpc="1">
            <a:prstTxWarp prst="textNoShape">
              <a:avLst/>
            </a:prstTxWarp>
          </a:bodyPr>
          <a:lstStyle/>
          <a:p>
            <a:endParaRPr lang="ru-RU" sz="1984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151" y="3013617"/>
            <a:ext cx="4905913" cy="3385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103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0640" y="604555"/>
            <a:ext cx="9264026" cy="996913"/>
          </a:xfrm>
        </p:spPr>
        <p:txBody>
          <a:bodyPr>
            <a:normAutofit/>
          </a:bodyPr>
          <a:lstStyle/>
          <a:p>
            <a:pPr algn="ctr"/>
            <a:r>
              <a:rPr lang="ru-RU" sz="30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ЗАНЯТИЙ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9899" y="1632889"/>
            <a:ext cx="11534502" cy="43093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46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Организационный момент, мотивация (игровой или литературный персонаж, создание игровой ситуации, путешествие, экскурсия)</a:t>
            </a:r>
          </a:p>
          <a:p>
            <a:pPr marL="0" indent="0" algn="just">
              <a:buNone/>
            </a:pPr>
            <a:r>
              <a:rPr lang="ru-RU" sz="2646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Повторение пройденного материала в игровой форме (в том числе артикуляционные упражнения)</a:t>
            </a:r>
          </a:p>
          <a:p>
            <a:pPr marL="0" indent="0" algn="just">
              <a:buNone/>
            </a:pPr>
            <a:r>
              <a:rPr lang="ru-RU" sz="2646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Знакомство с новой темой (например, буквой)</a:t>
            </a:r>
          </a:p>
          <a:p>
            <a:pPr marL="0" indent="0" algn="just">
              <a:buNone/>
            </a:pPr>
            <a:r>
              <a:rPr lang="ru-RU" sz="2646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Закрепление нового материала в игровой форме (выделение звука в слоге, слове, предложении; определение позиции звука, выполнение звукового анализа, работа в тетрадях и т.д. )</a:t>
            </a:r>
          </a:p>
          <a:p>
            <a:pPr marL="0" indent="0" algn="just">
              <a:buNone/>
            </a:pPr>
            <a:r>
              <a:rPr lang="ru-RU" sz="2646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Итог занятия (рефлексия)</a:t>
            </a:r>
          </a:p>
          <a:p>
            <a:endParaRPr lang="ru-RU" sz="2646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9899" y="5675873"/>
            <a:ext cx="1153450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дополнительных условий можно предусмотреть использование информационно-коммуникационных технологий, педагогических технологий, постоянную смену видов деятельности, дополнение иными видами деятельности – художественной, конструктивной (конструирование букв) и др.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9267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5606" y="864000"/>
            <a:ext cx="9552501" cy="212263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646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46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46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ПОСТОЯННОЙ РАБОТЫ И ПОВТОРЕНИЯ МАТЕРИАЛА В РАМКАХ ПОДГОТОВКИ К ОБУЧЕНИЮ ГРАМОТЕ ЦЕЛЕСООБРАЗНО ИСПОЛЬЗОВАНИЕ РАЗЛИЧНЫХ ПРИЕМОВ И ФОРМ РАБОТЫ</a:t>
            </a:r>
            <a:br>
              <a:rPr lang="ru-RU" sz="2646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46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2543" y="3263167"/>
            <a:ext cx="3363494" cy="110282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слоговой и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-буквенный анализ и синтез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496360" y="4804967"/>
            <a:ext cx="3363494" cy="110282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отгадывание ребусов и кроссвордов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69804" y="3401235"/>
            <a:ext cx="3363494" cy="1102823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штриховки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969804" y="4953924"/>
            <a:ext cx="3363494" cy="1986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со слоговыми таблицами, разрезной азбукой, алфавитом, предметными картинками, схемами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317065" y="3263166"/>
            <a:ext cx="3363494" cy="11028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2543" y="4804967"/>
            <a:ext cx="3363494" cy="1567098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моделирование, конструирование (лепка, рисование) букв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0950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3716" y="911357"/>
            <a:ext cx="8693626" cy="1461188"/>
          </a:xfrm>
        </p:spPr>
        <p:txBody>
          <a:bodyPr>
            <a:noAutofit/>
          </a:bodyPr>
          <a:lstStyle/>
          <a:p>
            <a:pPr algn="ctr"/>
            <a:r>
              <a:rPr lang="ru-RU" sz="2646" b="1" dirty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МЕТОДИКЕ ОБУЧЕНИЯ ДОШКОЛЬНИКОВ ГРАМОТЕ ЗНАЧИТЕЛЬНОЕ МЕСТО ЗАНИМАЮТ ДИДАКТИЧЕСКИЕ ИГРЫ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1030515" y="2648504"/>
            <a:ext cx="11013439" cy="4796544"/>
          </a:xfrm>
          <a:prstGeom prst="rect">
            <a:avLst/>
          </a:prstGeom>
        </p:spPr>
        <p:txBody>
          <a:bodyPr vert="horz" lIns="100796" tIns="50398" rIns="100796" bIns="5039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6968" indent="-566968" algn="just">
              <a:buFont typeface="Arial" panose="020B0604020202020204" pitchFamily="34" charset="0"/>
              <a:buAutoNum type="arabicParenR"/>
            </a:pP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«Назови слова» - выделение звука в слове </a:t>
            </a:r>
          </a:p>
          <a:p>
            <a:pPr marL="566968" indent="-566968" algn="just">
              <a:buFont typeface="Arial" panose="020B0604020202020204" pitchFamily="34" charset="0"/>
              <a:buAutoNum type="arabicParenR"/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 заданиями или игра со звуками слова - закреплять умение проводить звуковой анализ слова</a:t>
            </a:r>
          </a:p>
          <a:p>
            <a:pPr marL="566968" indent="-566968" algn="just">
              <a:buFont typeface="Arial" panose="020B0604020202020204" pitchFamily="34" charset="0"/>
              <a:buAutoNum type="arabicParenR"/>
            </a:pPr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«Поймай конец и продолжай» - закреплять умение выделять отдельные звуки в слове и называть слова с заданным звуком</a:t>
            </a:r>
          </a:p>
          <a:p>
            <a:pPr marL="566968" indent="-566968" algn="just">
              <a:buFont typeface="Arial" panose="020B0604020202020204" pitchFamily="34" charset="0"/>
              <a:buAutoNum type="arabicParenR"/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«Угадай-ка» - представление детей о звуковой структуре слова</a:t>
            </a:r>
          </a:p>
          <a:p>
            <a:pPr marL="566968" indent="-566968">
              <a:buFont typeface="Arial" panose="020B0604020202020204" pitchFamily="34" charset="0"/>
              <a:buAutoNum type="arabicParenR"/>
            </a:pPr>
            <a:endParaRPr lang="ru-RU" sz="264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911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3EF706-9FD2-4186-940C-86CF41B9D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309" y="446236"/>
            <a:ext cx="8693626" cy="713680"/>
          </a:xfrm>
        </p:spPr>
        <p:txBody>
          <a:bodyPr>
            <a:normAutofit/>
          </a:bodyPr>
          <a:lstStyle/>
          <a:p>
            <a:pPr algn="ctr"/>
            <a:r>
              <a:rPr lang="ru-RU" sz="2646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«СОСТАВЬ ЗВУКОВУЮ СХЕМУ СЛОВА»</a:t>
            </a:r>
            <a:endParaRPr lang="ru-RU" sz="2315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72C816F-8FCF-415E-B8CB-513FA0AA8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07" y="1156324"/>
            <a:ext cx="3642125" cy="23592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7F5FFC2-5A1F-4BAF-99CA-AEE9DED05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850" r="5822" b="15739"/>
          <a:stretch/>
        </p:blipFill>
        <p:spPr>
          <a:xfrm>
            <a:off x="9287606" y="1460268"/>
            <a:ext cx="3364658" cy="41879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9E6BE88-0AFD-4FDC-A13A-AF4189160B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37" y="3709682"/>
            <a:ext cx="3860663" cy="23901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7E90428-3469-42EE-B4A5-1D4033A93F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3" y="1414430"/>
            <a:ext cx="3035057" cy="41144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403756"/>
            <a:ext cx="13439775" cy="125551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90FF161-8B1D-4142-BC24-CDB365461C6D}"/>
              </a:ext>
            </a:extLst>
          </p:cNvPr>
          <p:cNvSpPr/>
          <p:nvPr/>
        </p:nvSpPr>
        <p:spPr>
          <a:xfrm>
            <a:off x="2140071" y="6338008"/>
            <a:ext cx="8251138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  <a:r>
              <a:rPr lang="ru-RU" sz="24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закреплять умение составлять звуковую схему слова, определять звуки в слове, давать им характеристику</a:t>
            </a:r>
            <a:r>
              <a:rPr lang="ru-RU" sz="2400" b="1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5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603D44F-BCA2-40E6-AA03-70847B739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0" y="1737598"/>
            <a:ext cx="4919131" cy="37167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76F043E-FB6E-4036-AA7A-A696F70424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1" b="-5621"/>
          <a:stretch/>
        </p:blipFill>
        <p:spPr>
          <a:xfrm>
            <a:off x="6719887" y="1737598"/>
            <a:ext cx="5239135" cy="396590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05840" y="578470"/>
            <a:ext cx="8693626" cy="1124131"/>
          </a:xfrm>
        </p:spPr>
        <p:txBody>
          <a:bodyPr>
            <a:normAutofit/>
          </a:bodyPr>
          <a:lstStyle/>
          <a:p>
            <a:pPr algn="ctr"/>
            <a:r>
              <a:rPr lang="ru-RU" sz="308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«ПОДБЕРИ СЛОВО К СХЕМЕ» </a:t>
            </a:r>
            <a:br>
              <a:rPr lang="ru-RU" sz="308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08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(СХЕМУ К СЛОВУ)</a:t>
            </a:r>
            <a:endParaRPr lang="ru-RU" sz="3086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255681" y="5803090"/>
            <a:ext cx="8693626" cy="108904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866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закреплять навыки </a:t>
            </a:r>
            <a:r>
              <a:rPr lang="ru-RU" sz="2866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звуко</a:t>
            </a:r>
            <a:r>
              <a:rPr lang="ru-RU" sz="2866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-буквенного анализа и синтеза слов; учить соотносить звук с буквой и символом.</a:t>
            </a:r>
            <a:endParaRPr lang="ru-RU" sz="2866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4955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893" y="684201"/>
            <a:ext cx="11591806" cy="146118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</a:t>
            </a:r>
            <a:br>
              <a:rPr lang="ru-RU" b="1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2.4</a:t>
            </a:r>
            <a:endParaRPr lang="ru-RU" b="1" dirty="0">
              <a:solidFill>
                <a:srgbClr val="5711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0515" y="2903378"/>
            <a:ext cx="11591806" cy="393344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развития ребенка, открывающих возможности для его позитивной социализации, его личностного развития, развития инициативы и творческих способностей на основе сотрудничества со взрослыми и сверстниками и соответствующим возрасту видам деятельности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ФУНКЦИОНАЛЬНО ГРАМОТНОЙ ЛИЧНОСТИ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6283235" y="1942448"/>
            <a:ext cx="653143" cy="863722"/>
          </a:xfrm>
          <a:prstGeom prst="downArrow">
            <a:avLst/>
          </a:prstGeom>
          <a:solidFill>
            <a:srgbClr val="DCCF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283235" y="4629580"/>
            <a:ext cx="653143" cy="863722"/>
          </a:xfrm>
          <a:prstGeom prst="downArrow">
            <a:avLst/>
          </a:prstGeom>
          <a:solidFill>
            <a:srgbClr val="DCCF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3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D8D4B0D-91BE-40FA-96DE-2636294FF4E4}"/>
              </a:ext>
            </a:extLst>
          </p:cNvPr>
          <p:cNvSpPr/>
          <p:nvPr/>
        </p:nvSpPr>
        <p:spPr>
          <a:xfrm>
            <a:off x="1030515" y="645570"/>
            <a:ext cx="4967177" cy="528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64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«ПОЛОЖИ В СУНДУЧОК»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797AEA2-0C57-4C3A-AC0B-C06A077CC2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79" y="1275010"/>
            <a:ext cx="4112832" cy="26255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A24BFF9-14CA-477E-9CC7-DC2C8F3BC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52" y="4155834"/>
            <a:ext cx="3198085" cy="237457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2D2969F-7E26-4034-8610-8A268DBB1AD8}"/>
              </a:ext>
            </a:extLst>
          </p:cNvPr>
          <p:cNvSpPr/>
          <p:nvPr/>
        </p:nvSpPr>
        <p:spPr>
          <a:xfrm>
            <a:off x="7191496" y="614666"/>
            <a:ext cx="4535150" cy="528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646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646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ПОМОГИ </a:t>
            </a:r>
            <a:r>
              <a:rPr lang="ru-RU" sz="264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ЁЖИКУ»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4CAF6E9-DCF4-4941-B028-B4A77615B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414" y="1297265"/>
            <a:ext cx="4092693" cy="26213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D4E5CB5-6156-40A7-9BA8-83BD49879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9807" y="4110403"/>
            <a:ext cx="3849905" cy="23745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50029"/>
            <a:ext cx="13439775" cy="125551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6F58A226-6C56-4F12-9679-A02971E2C9E5}"/>
              </a:ext>
            </a:extLst>
          </p:cNvPr>
          <p:cNvSpPr/>
          <p:nvPr/>
        </p:nvSpPr>
        <p:spPr>
          <a:xfrm>
            <a:off x="2400188" y="6534455"/>
            <a:ext cx="727457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упражнять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определении гласных, согласных мягких и согласных твердых звуков.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910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75A1D1C8-F37D-4444-9627-C471770D5678}"/>
              </a:ext>
            </a:extLst>
          </p:cNvPr>
          <p:cNvSpPr/>
          <p:nvPr/>
        </p:nvSpPr>
        <p:spPr>
          <a:xfrm>
            <a:off x="1720554" y="585410"/>
            <a:ext cx="4218870" cy="963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64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 КАКОЙ ЗВУК НАЧИНАЕТСЯ СЛОВО»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1FA9A2D-9CA6-4BD3-8EB8-94C9B8D40E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3435" r="9843" b="365"/>
          <a:stretch/>
        </p:blipFill>
        <p:spPr>
          <a:xfrm>
            <a:off x="263287" y="1536577"/>
            <a:ext cx="2914533" cy="34101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361A24C-CA79-4A0B-AED3-E0DBEC85FB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-1" r="5985" b="-436"/>
          <a:stretch/>
        </p:blipFill>
        <p:spPr>
          <a:xfrm>
            <a:off x="3355541" y="2448611"/>
            <a:ext cx="3669841" cy="35881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786C241-F6C3-4A3A-BB84-83242F0B81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8" t="2750" r="12265"/>
          <a:stretch/>
        </p:blipFill>
        <p:spPr>
          <a:xfrm>
            <a:off x="7394319" y="1386880"/>
            <a:ext cx="2951464" cy="34526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2439EC8-DC14-4BD9-85EE-164C47B3DD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44" b="9286"/>
          <a:stretch/>
        </p:blipFill>
        <p:spPr>
          <a:xfrm>
            <a:off x="10454658" y="3570029"/>
            <a:ext cx="2786291" cy="327042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1523CCF5-D7FA-4C52-ACAF-A43912FB2979}"/>
              </a:ext>
            </a:extLst>
          </p:cNvPr>
          <p:cNvSpPr/>
          <p:nvPr/>
        </p:nvSpPr>
        <p:spPr>
          <a:xfrm>
            <a:off x="6943883" y="691740"/>
            <a:ext cx="4582566" cy="528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64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«ПОДБЕРИ ПО ЗВУКУ»</a:t>
            </a:r>
            <a:endParaRPr lang="ru-RU" sz="2646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8FB2FBF-CB4C-409A-B98E-6CDC3571A784}"/>
              </a:ext>
            </a:extLst>
          </p:cNvPr>
          <p:cNvSpPr/>
          <p:nvPr/>
        </p:nvSpPr>
        <p:spPr>
          <a:xfrm>
            <a:off x="1720553" y="6513091"/>
            <a:ext cx="576870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тренировать умение выделять звуки в слове, соотносить их с буквами</a:t>
            </a:r>
          </a:p>
        </p:txBody>
      </p:sp>
    </p:spTree>
    <p:extLst>
      <p:ext uri="{BB962C8B-B14F-4D97-AF65-F5344CB8AC3E}">
        <p14:creationId xmlns:p14="http://schemas.microsoft.com/office/powerpoint/2010/main" val="256101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38032E6-5B75-48C9-B74B-719BCE421E38}"/>
              </a:ext>
            </a:extLst>
          </p:cNvPr>
          <p:cNvSpPr/>
          <p:nvPr/>
        </p:nvSpPr>
        <p:spPr>
          <a:xfrm>
            <a:off x="1378857" y="680388"/>
            <a:ext cx="4104808" cy="963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64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«РАЗГАДАЙ РЕБУС ПО ПЕРВОМУ ЗВУКУ»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EC02703-FC72-4AB7-B864-B37A0DAF84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97" y="1809956"/>
            <a:ext cx="4005055" cy="263806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8C073C1-A87E-44E8-8E79-2471E347C9B2}"/>
              </a:ext>
            </a:extLst>
          </p:cNvPr>
          <p:cNvSpPr/>
          <p:nvPr/>
        </p:nvSpPr>
        <p:spPr>
          <a:xfrm>
            <a:off x="7012672" y="702963"/>
            <a:ext cx="4780525" cy="963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64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«НАЙДИ КАРТИНКУ С НУЖНЫМ ЗВУКОМ»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8FB2FBF-CB4C-409A-B98E-6CDC3571A784}"/>
              </a:ext>
            </a:extLst>
          </p:cNvPr>
          <p:cNvSpPr/>
          <p:nvPr/>
        </p:nvSpPr>
        <p:spPr>
          <a:xfrm>
            <a:off x="5086211" y="4986330"/>
            <a:ext cx="3932109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тренировать умение выделять звуки в слове, соотносить их с буквами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91924"/>
            <a:ext cx="13439775" cy="12555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D272882-5B2C-4E34-881C-771E903470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72" y="4616579"/>
            <a:ext cx="4043778" cy="26562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36FCB64-D3AE-49E1-8262-9D1BE4F88D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719" b="12284"/>
          <a:stretch/>
        </p:blipFill>
        <p:spPr>
          <a:xfrm>
            <a:off x="9217146" y="4681203"/>
            <a:ext cx="4023803" cy="259163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5CB6EB5-8DEE-4A82-9676-6BF4B1D8D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672" y="1825747"/>
            <a:ext cx="4070033" cy="269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D08AB40-EED3-4A57-A8F9-D65154EEC817}"/>
              </a:ext>
            </a:extLst>
          </p:cNvPr>
          <p:cNvSpPr/>
          <p:nvPr/>
        </p:nvSpPr>
        <p:spPr>
          <a:xfrm>
            <a:off x="3773279" y="5527268"/>
            <a:ext cx="6167555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70000"/>
              </a:lnSpc>
              <a:spcAft>
                <a:spcPts val="661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marL="314982" indent="-314982" algn="just">
              <a:lnSpc>
                <a:spcPct val="70000"/>
              </a:lnSpc>
              <a:spcAft>
                <a:spcPts val="661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умение делить слова на слоги и складывать слова из слогов</a:t>
            </a:r>
          </a:p>
          <a:p>
            <a:pPr marL="314982" indent="-314982" algn="just">
              <a:lnSpc>
                <a:spcPct val="70000"/>
              </a:lnSpc>
              <a:spcAft>
                <a:spcPts val="661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интерес к чтению слов и слогов</a:t>
            </a:r>
          </a:p>
          <a:p>
            <a:pPr marL="314982" indent="-314982" algn="just">
              <a:lnSpc>
                <a:spcPct val="70000"/>
              </a:lnSpc>
              <a:spcAft>
                <a:spcPts val="661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Закреплять знание букв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760461B-DCE0-4997-AA60-C6C77C5B16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12" y="1909915"/>
            <a:ext cx="3690325" cy="27838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A5D1C7-9514-4570-8249-E32EF7FBB2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29" y="1937163"/>
            <a:ext cx="2493929" cy="33032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546527A-D48A-4DC8-83A0-1AADAC6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7" b="6997"/>
          <a:stretch/>
        </p:blipFill>
        <p:spPr>
          <a:xfrm>
            <a:off x="1083305" y="4851801"/>
            <a:ext cx="2454337" cy="18790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A03EC37-BF9E-4FA1-AC4A-B94A19D25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592" y="1499733"/>
            <a:ext cx="3679202" cy="26757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36DA9F4-E8EA-4575-995B-513E16869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6867" y="4257344"/>
            <a:ext cx="3099736" cy="197576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59855" y="729889"/>
            <a:ext cx="3997496" cy="977118"/>
          </a:xfrm>
        </p:spPr>
        <p:txBody>
          <a:bodyPr>
            <a:normAutofit/>
          </a:bodyPr>
          <a:lstStyle/>
          <a:p>
            <a:pPr algn="ctr"/>
            <a:r>
              <a:rPr lang="ru-RU" sz="308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«СОСТАВЬ СЛОВА ИЗ СЛОГОВ»</a:t>
            </a:r>
            <a:endParaRPr lang="ru-RU" sz="3086" dirty="0">
              <a:solidFill>
                <a:srgbClr val="C00000"/>
              </a:solidFill>
            </a:endParaRPr>
          </a:p>
        </p:txBody>
      </p:sp>
      <p:sp>
        <p:nvSpPr>
          <p:cNvPr id="12" name="Заголовок 6"/>
          <p:cNvSpPr txBox="1">
            <a:spLocks/>
          </p:cNvSpPr>
          <p:nvPr/>
        </p:nvSpPr>
        <p:spPr>
          <a:xfrm>
            <a:off x="7443280" y="658842"/>
            <a:ext cx="3997496" cy="977118"/>
          </a:xfrm>
          <a:prstGeom prst="rect">
            <a:avLst/>
          </a:prstGeom>
        </p:spPr>
        <p:txBody>
          <a:bodyPr vert="horz" lIns="100796" tIns="50398" rIns="100796" bIns="5039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8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«НАЙДИ ДОМИК»</a:t>
            </a:r>
            <a:endParaRPr lang="ru-RU" sz="3086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1529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3334BE7-6C67-45C0-AD9F-72B08226483D}"/>
              </a:ext>
            </a:extLst>
          </p:cNvPr>
          <p:cNvSpPr/>
          <p:nvPr/>
        </p:nvSpPr>
        <p:spPr>
          <a:xfrm>
            <a:off x="705021" y="589561"/>
            <a:ext cx="4728044" cy="1712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64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«СКОЛЬКО В СЛОВЕ СЛОГОВ»</a:t>
            </a:r>
          </a:p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развивать умение определять количество слогов в слове.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1299EC3-EA53-4F46-8B18-8A456D929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86" y="2232102"/>
            <a:ext cx="3475929" cy="275467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7675EA3-5AF6-4528-BE77-565CFD4EF06E}"/>
              </a:ext>
            </a:extLst>
          </p:cNvPr>
          <p:cNvSpPr/>
          <p:nvPr/>
        </p:nvSpPr>
        <p:spPr>
          <a:xfrm>
            <a:off x="6486666" y="632912"/>
            <a:ext cx="5039783" cy="13828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64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«ПОДБЕРИ НЕДОСТАЮЩУЮ БУКВУ В СЛОВЕ»</a:t>
            </a:r>
          </a:p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165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закреплять знание знакомых букв.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0089861-DD39-4816-849A-89536F988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048" y="1996719"/>
            <a:ext cx="3338901" cy="31990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7D98DD0-C89B-4C82-B2B7-B946AFC233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 r="-549" b="17970"/>
          <a:stretch/>
        </p:blipFill>
        <p:spPr>
          <a:xfrm>
            <a:off x="6981265" y="3387107"/>
            <a:ext cx="2811495" cy="352325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9546940-4B1E-451D-A9A3-9BA752B912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04" y="4403033"/>
            <a:ext cx="3512740" cy="28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0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88168D4-3570-48F4-B1AD-142911CCD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92" y="2031877"/>
            <a:ext cx="3034928" cy="45329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86BAF8C-9720-4AF7-9F71-C7350FF924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84" y="1248631"/>
            <a:ext cx="3407415" cy="421667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DD2C0B9A-0159-43DF-A837-711ACBF7E7C7}"/>
              </a:ext>
            </a:extLst>
          </p:cNvPr>
          <p:cNvSpPr/>
          <p:nvPr/>
        </p:nvSpPr>
        <p:spPr>
          <a:xfrm>
            <a:off x="2005085" y="585410"/>
            <a:ext cx="9235273" cy="528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64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«КРУГИ ЛУЛЛИЯ»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61368E8-0B10-4A39-96AF-9F903E6E77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37" b="6112"/>
          <a:stretch/>
        </p:blipFill>
        <p:spPr>
          <a:xfrm>
            <a:off x="690870" y="2107650"/>
            <a:ext cx="3311329" cy="4463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1091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4EB60F6-0D56-49E7-A577-DF8CE40D3656}"/>
              </a:ext>
            </a:extLst>
          </p:cNvPr>
          <p:cNvSpPr/>
          <p:nvPr/>
        </p:nvSpPr>
        <p:spPr>
          <a:xfrm>
            <a:off x="1513277" y="720602"/>
            <a:ext cx="10204106" cy="160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64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ПОСОБИЯ ДЛЯ АРТИКУЛЯЦИОННОЙ ГИМНАСТИКИ.</a:t>
            </a:r>
          </a:p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165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выработка полноценных движений и определенных положений органов артикуляционного аппарата, умение объединять простые движения в сложные, необходимые для правильного произнесения звуков.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1F81F17-2FEF-420F-890B-C30A0F0DE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304" y="2654967"/>
            <a:ext cx="3340166" cy="41960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C4D9852-E288-40B1-867F-20C449A4E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77" y="2654967"/>
            <a:ext cx="4069987" cy="41444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8863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C50A54E-3485-4FC0-B703-24134386FCD3}"/>
              </a:ext>
            </a:extLst>
          </p:cNvPr>
          <p:cNvSpPr/>
          <p:nvPr/>
        </p:nvSpPr>
        <p:spPr>
          <a:xfrm>
            <a:off x="775846" y="657467"/>
            <a:ext cx="11573691" cy="1703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64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ПОСОБИЯ ДЛЯ УПРАЖНЕНИЙ НА ДЫХАТЕЛЬНУЮ ГИМНАСТИКУ.</a:t>
            </a:r>
          </a:p>
          <a:p>
            <a:pPr algn="ctr">
              <a:spcAft>
                <a:spcPts val="661"/>
              </a:spcAft>
            </a:pPr>
            <a:r>
              <a:rPr lang="ru-RU" sz="1764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1764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общего жизненного тонуса ребёнка и сопротивляемости, закалённости и устойчивости его организма к заболеваниям дыхательной системы; развитие дыхательной мускулатуры, увеличение подвижности грудной клетки и диафрагмы, улучшение кровообращения в лёгких, улучшение деятельности сердечно-сосудистой системы и кровообращения.</a:t>
            </a:r>
            <a:endParaRPr lang="ru-RU" sz="1764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CEF0305-EF4D-48FD-9B08-F0101DBD1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0" y="2200261"/>
            <a:ext cx="3780247" cy="22829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EB87E37-DE7E-4DAF-9AEA-D818996E9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b="3915"/>
          <a:stretch/>
        </p:blipFill>
        <p:spPr>
          <a:xfrm>
            <a:off x="1487151" y="4638576"/>
            <a:ext cx="3270923" cy="26072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B59E473-67A4-4C98-A0E5-FCA0603454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356" y="2147123"/>
            <a:ext cx="3611364" cy="23812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A492079-C0E6-4450-B2A5-BD569A1D6F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r="3460" b="596"/>
          <a:stretch/>
        </p:blipFill>
        <p:spPr>
          <a:xfrm>
            <a:off x="5529680" y="2559237"/>
            <a:ext cx="2574318" cy="19366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9F8A439-40DC-413B-BA09-8D86767BED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253" y="4703000"/>
            <a:ext cx="3007696" cy="24784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5E57776-03CB-4D49-B76D-B846AABC0A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46" t="7146" r="1236"/>
          <a:stretch/>
        </p:blipFill>
        <p:spPr>
          <a:xfrm>
            <a:off x="5722117" y="4574204"/>
            <a:ext cx="2189443" cy="27360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14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86500B7-B294-4611-84BF-B730A879E9C6}"/>
              </a:ext>
            </a:extLst>
          </p:cNvPr>
          <p:cNvSpPr/>
          <p:nvPr/>
        </p:nvSpPr>
        <p:spPr>
          <a:xfrm>
            <a:off x="1500642" y="673728"/>
            <a:ext cx="9751545" cy="127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646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ПОСОБИЯ ДЛЯ ПАЛЬЧИКОВЫХ ИГР.</a:t>
            </a:r>
          </a:p>
          <a:p>
            <a:pPr algn="ctr">
              <a:lnSpc>
                <a:spcPct val="107000"/>
              </a:lnSpc>
              <a:spcAft>
                <a:spcPts val="661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и общей моторики дошкольников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умений вслушиваться и понимать смысл речи, повышение речевой активности ребёнка.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4CC837A-9D00-44EE-A280-89968E168A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1" t="4948" r="11924" b="30172"/>
          <a:stretch/>
        </p:blipFill>
        <p:spPr>
          <a:xfrm>
            <a:off x="364913" y="2045432"/>
            <a:ext cx="2693618" cy="30271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9AB053D-9D61-4A98-A406-445174CB08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2" b="-1676"/>
          <a:stretch/>
        </p:blipFill>
        <p:spPr>
          <a:xfrm>
            <a:off x="2529373" y="4699892"/>
            <a:ext cx="3368484" cy="23892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826C265-BA62-44A9-BCB7-4337894D9E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t="6598" b="15052"/>
          <a:stretch/>
        </p:blipFill>
        <p:spPr>
          <a:xfrm>
            <a:off x="6341035" y="4650618"/>
            <a:ext cx="2214935" cy="24878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47AFBF1-472A-4327-A24E-115A508EC4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184" y="1993964"/>
            <a:ext cx="4390706" cy="32930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265172"/>
            <a:ext cx="13439775" cy="125551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23C143A-1BDE-4FDD-9DCA-CBDB6F8C79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69" y="2144661"/>
            <a:ext cx="3441075" cy="22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1182725">
            <a:off x="2453543" y="3270969"/>
            <a:ext cx="8532700" cy="1017737"/>
          </a:xfrm>
          <a:prstGeom prst="rect">
            <a:avLst/>
          </a:prstGeom>
          <a:noFill/>
        </p:spPr>
        <p:txBody>
          <a:bodyPr wrap="none" lIns="100796" tIns="50398" rIns="100796" bIns="50398">
            <a:spAutoFit/>
          </a:bodyPr>
          <a:lstStyle/>
          <a:p>
            <a:pPr algn="ctr"/>
            <a:r>
              <a:rPr lang="ru-RU" sz="5952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Благодарю </a:t>
            </a:r>
            <a:r>
              <a:rPr lang="ru-RU" sz="5952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 внимание!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629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6182" y="880006"/>
            <a:ext cx="11591806" cy="146118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Составляющие предпосылки функциональной грамотности на этапе дошкольного образования</a:t>
            </a:r>
            <a:r>
              <a:rPr lang="ru-RU" b="1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solidFill>
                <a:srgbClr val="5711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0515" y="2608588"/>
            <a:ext cx="11591806" cy="4035689"/>
          </a:xfrm>
        </p:spPr>
        <p:txBody>
          <a:bodyPr/>
          <a:lstStyle/>
          <a:p>
            <a:pPr lvl="0" algn="just">
              <a:buFont typeface="Wingdings" panose="05000000000000000000" pitchFamily="2" charset="2"/>
              <a:buChar char="Ø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финансовой и математической грамотности детей дошкольного возраста; 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речевой активности дошкольников; 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естественнонаучных представлений и основ экологической грамотности у дошкольников;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социально-коммуникативной грамотности на уровне дошкольного образования.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59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uprostim.com/wp-content/uploads/2021/03/image024-56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2"/>
          <a:stretch/>
        </p:blipFill>
        <p:spPr bwMode="auto">
          <a:xfrm>
            <a:off x="10594651" y="1421211"/>
            <a:ext cx="2376092" cy="235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30515" y="952239"/>
            <a:ext cx="10752182" cy="276623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обучение грамоте детей дошкольного возраста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приобрело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социального заказа.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хотят научить читать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очень рано.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приеме 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углубленным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изучением иностранного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 негласно отдается предпочтение читающим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дошкольникам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24024" y="3840790"/>
            <a:ext cx="5883417" cy="2463367"/>
          </a:xfrm>
          <a:prstGeom prst="rect">
            <a:avLst/>
          </a:prstGeom>
          <a:solidFill>
            <a:srgbClr val="DCCFB8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 С. </a:t>
            </a:r>
            <a:r>
              <a:rPr lang="ru-RU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Немов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российский психолог,  настаивает на том, что научение детей грамоте можно и необходимо перенести из младшего школьного в дошкольный возраст и сделать обязанностью дошкольного обучения.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60925" y="4204069"/>
            <a:ext cx="5039783" cy="1569660"/>
          </a:xfrm>
          <a:prstGeom prst="rect">
            <a:avLst/>
          </a:prstGeom>
          <a:solidFill>
            <a:srgbClr val="DCCFB8"/>
          </a:solidFill>
        </p:spPr>
        <p:txBody>
          <a:bodyPr>
            <a:sp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С. Выготский, Л. И.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Божович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П. Усова, Е. И. Тихеева, признавали возможность обучения грамоте дошкольников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3900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 со стрелкой вниз 9"/>
          <p:cNvSpPr/>
          <p:nvPr/>
        </p:nvSpPr>
        <p:spPr>
          <a:xfrm>
            <a:off x="2213440" y="970444"/>
            <a:ext cx="9012894" cy="4834278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3073" y="1099683"/>
            <a:ext cx="8693626" cy="96755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ЗВУКИ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981656" y="2230329"/>
            <a:ext cx="1636094" cy="939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8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СЛЫШИМ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75016" y="1753825"/>
            <a:ext cx="1856890" cy="939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8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ОТЛИЧАЕМ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267501" y="1753826"/>
            <a:ext cx="1848123" cy="939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8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ВЫДЕЛЯЕМ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18644" y="3018348"/>
            <a:ext cx="2213262" cy="939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8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ПРОИЗНОСИМ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67501" y="3037663"/>
            <a:ext cx="2366781" cy="939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8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АНАЛИЗИРУЕМ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06973" y="6026159"/>
            <a:ext cx="6425828" cy="10960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46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ПРЕДПОСЫЛКИ К ОБУЧЕНИЮ ГРАМОТЕ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7778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03901" y="795410"/>
            <a:ext cx="7154137" cy="33489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5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ФОП ДО</a:t>
            </a:r>
          </a:p>
          <a:p>
            <a:pPr algn="ctr"/>
            <a:endParaRPr lang="ru-RU" sz="352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5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ОБУЧЕНИЮ ГРАМОТЕ</a:t>
            </a:r>
          </a:p>
          <a:p>
            <a:pPr algn="ctr"/>
            <a:r>
              <a:rPr lang="ru-RU" sz="35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5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3 ЛЕТ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6231658" y="1397502"/>
            <a:ext cx="441989" cy="50107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>
              <a:solidFill>
                <a:srgbClr val="C00000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6231658" y="3001737"/>
            <a:ext cx="441989" cy="48900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08603" y="4478819"/>
            <a:ext cx="4434794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грамоте детей дошкольного возраста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Н.В.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Нищева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5 или 6-7 лет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19506" y="4478818"/>
            <a:ext cx="4085503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дошкольников грамоте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Л.Е.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Журова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4 лет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3705005" y="5792258"/>
            <a:ext cx="441989" cy="48900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>
              <a:solidFill>
                <a:srgbClr val="C00000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9441262" y="5647939"/>
            <a:ext cx="441989" cy="48900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5632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7670" y="366691"/>
            <a:ext cx="9207556" cy="49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20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128961"/>
              </p:ext>
            </p:extLst>
          </p:nvPr>
        </p:nvGraphicFramePr>
        <p:xfrm>
          <a:off x="789350" y="1147402"/>
          <a:ext cx="12064502" cy="6163197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4030844"/>
                <a:gridCol w="8033658"/>
              </a:tblGrid>
              <a:tr h="33604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 образовательной деятельности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604" marR="6460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3-4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604" marR="64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4-5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604" marR="64604" marT="0" marB="0"/>
                </a:tc>
              </a:tr>
              <a:tr h="32315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 обучению</a:t>
                      </a:r>
                      <a:r>
                        <a:rPr lang="ru-RU" sz="20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грамоте</a:t>
                      </a:r>
                      <a:endParaRPr lang="ru-RU" sz="2000" b="1" i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604" marR="6460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42495">
                <a:tc>
                  <a:txBody>
                    <a:bodyPr/>
                    <a:lstStyle/>
                    <a:p>
                      <a:pPr marL="285750" lvl="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20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умение вслушиваться в звучание слова, знакомить детей с терминами «слово», «звук» в практическом плане.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04" marR="64604" marT="0" marB="0"/>
                </a:tc>
                <a:tc>
                  <a:txBody>
                    <a:bodyPr/>
                    <a:lstStyle/>
                    <a:p>
                      <a:pPr marL="285750" lvl="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Продолжать знакомить с терминами «слово», «звук» практически, учить понимать и употреблять эти слова при выполнении упражнений, в речевых играх. </a:t>
                      </a:r>
                    </a:p>
                    <a:p>
                      <a:pPr marL="0" lvl="0" indent="0" algn="just">
                        <a:buFont typeface="Wingdings" panose="05000000000000000000" pitchFamily="2" charset="2"/>
                        <a:buNone/>
                      </a:pPr>
                      <a:endParaRPr lang="ru-RU" sz="2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lvl="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Знакомить детей с тем, что слова состоят из звуков, звучат по-разному и сходно, звуки в слове произносятся в определенной последовательности, могут быть разные по длительности звучания (короткие и длинные). </a:t>
                      </a:r>
                    </a:p>
                    <a:p>
                      <a:pPr marL="0" lvl="0" indent="0" algn="just">
                        <a:buFont typeface="Wingdings" panose="05000000000000000000" pitchFamily="2" charset="2"/>
                        <a:buNone/>
                      </a:pPr>
                      <a:endParaRPr lang="ru-RU" sz="2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умения различать на слух твердые и мягкие согласные (без выделения терминов), определять и изолированно произносить первый звук в слове, называть слова с заданным звуком; </a:t>
                      </a: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endParaRPr lang="ru-RU" sz="2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Ø"/>
                      </a:pPr>
                      <a:r>
                        <a:rPr lang="ru-RU" sz="2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Выделять голосом звук в слове: произносить заданный звук протяжно, громче, четче, чем он произносится обычно, называть изолированно.</a:t>
                      </a:r>
                    </a:p>
                    <a:p>
                      <a:pPr marL="0" indent="0" algn="just">
                        <a:buFont typeface="Wingdings" panose="05000000000000000000" pitchFamily="2" charset="2"/>
                        <a:buNone/>
                      </a:pPr>
                      <a:endParaRPr lang="ru-RU" sz="2000" b="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4604" marR="64604" marT="0" marB="0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205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8857" y="992242"/>
            <a:ext cx="10547531" cy="1004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и умения, которые осваивают дошкольники на начальном </a:t>
            </a:r>
            <a:r>
              <a:rPr lang="ru-RU" sz="3200" b="1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этапе</a:t>
            </a:r>
            <a:br>
              <a:rPr lang="ru-RU" sz="3200" b="1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(младший, средний возраст)</a:t>
            </a:r>
            <a:endParaRPr lang="ru-RU" sz="3200" b="1" dirty="0">
              <a:solidFill>
                <a:srgbClr val="5711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9003" y="2135372"/>
            <a:ext cx="11274696" cy="479654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6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 состоит из слов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6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 много, и они называют предметы, их признаки, действия предметов и с предметами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6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имеют протяженность (бывают длинные и короткие)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6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звучат (состоят из звуков)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6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линейно (звуки в нем идут друг за другом)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6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слов можно составлять предложения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6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звуки в словах произносятся по-разному (одни можно потянуть, а другие произносятся коротко)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6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терминов «слово» и «звук»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369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6" name="Объект 15"/>
          <p:cNvSpPr>
            <a:spLocks noGrp="1"/>
          </p:cNvSpPr>
          <p:nvPr>
            <p:ph sz="half" idx="1"/>
          </p:nvPr>
        </p:nvSpPr>
        <p:spPr>
          <a:xfrm>
            <a:off x="1030515" y="1147401"/>
            <a:ext cx="11666582" cy="6206988"/>
          </a:xfrm>
          <a:solidFill>
            <a:srgbClr val="DCCFB8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3200" b="1" dirty="0" smtClean="0">
                <a:solidFill>
                  <a:srgbClr val="5711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ПО ПОДГОТОВКЕ К ОБУЧЕНИЮ ГРАМОТЕ:</a:t>
            </a:r>
          </a:p>
          <a:p>
            <a:pPr algn="just">
              <a:lnSpc>
                <a:spcPct val="12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 речевому развитию</a:t>
            </a:r>
          </a:p>
          <a:p>
            <a:pPr algn="just">
              <a:lnSpc>
                <a:spcPct val="12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Занятия, интегрированные с другими образовательными областями</a:t>
            </a:r>
          </a:p>
          <a:p>
            <a:pPr algn="just">
              <a:lnSpc>
                <a:spcPct val="12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и индивидуальная работа в режимных моментах (игровые ситуации, сюжетно-ролевые, театрализованные, дидактические игры, беседы, наблюдения, чтение, рассказывание, дыхательная, артикуляционная гимнастика и др.)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85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899</TotalTime>
  <Words>1862</Words>
  <Application>Microsoft Office PowerPoint</Application>
  <PresentationFormat>Произвольный</PresentationFormat>
  <Paragraphs>188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Calibri</vt:lpstr>
      <vt:lpstr>Times New Roman</vt:lpstr>
      <vt:lpstr>Akrobat</vt:lpstr>
      <vt:lpstr>Calibri Light</vt:lpstr>
      <vt:lpstr>Arial</vt:lpstr>
      <vt:lpstr>Wingdings</vt:lpstr>
      <vt:lpstr>Akrobat Black</vt:lpstr>
      <vt:lpstr>Тема Office</vt:lpstr>
      <vt:lpstr>Презентация PowerPoint</vt:lpstr>
      <vt:lpstr>ФГОС ДО пункт 2.4</vt:lpstr>
      <vt:lpstr>Составляющие предпосылки функциональной грамотности на этапе дошкольного образования:</vt:lpstr>
      <vt:lpstr>Презентация PowerPoint</vt:lpstr>
      <vt:lpstr>ЗВУКИ</vt:lpstr>
      <vt:lpstr>Презентация PowerPoint</vt:lpstr>
      <vt:lpstr>Презентация PowerPoint</vt:lpstr>
      <vt:lpstr>Основные понятия и умения, которые осваивают дошкольники на начальном этапе (младший, средний возраст)</vt:lpstr>
      <vt:lpstr>Презентация PowerPoint</vt:lpstr>
      <vt:lpstr>Презентация PowerPoint</vt:lpstr>
      <vt:lpstr>Презентация PowerPoint</vt:lpstr>
      <vt:lpstr>Основные понятия и умения, которые осваивают дошкольники на начальном этапе (старший дошкольный возраст)</vt:lpstr>
      <vt:lpstr>Основная задача обучения грамоте в старшем дошкольном возрасте - формирование у детей общей ориентировки в звуковой системе языка, обучение их звуковому анализу слова</vt:lpstr>
      <vt:lpstr>Знакомство с буквами и некоторыми правилами их написания</vt:lpstr>
      <vt:lpstr>СТРУКТУРА ЗАНЯТИЙ</vt:lpstr>
      <vt:lpstr> ДЛЯ ОРГАНИЗАЦИИ ПОСТОЯННОЙ РАБОТЫ И ПОВТОРЕНИЯ МАТЕРИАЛА В РАМКАХ ПОДГОТОВКИ К ОБУЧЕНИЮ ГРАМОТЕ ЦЕЛЕСООБРАЗНО ИСПОЛЬЗОВАНИЕ РАЗЛИЧНЫХ ПРИЕМОВ И ФОРМ РАБОТЫ </vt:lpstr>
      <vt:lpstr>В МЕТОДИКЕ ОБУЧЕНИЯ ДОШКОЛЬНИКОВ ГРАМОТЕ ЗНАЧИТЕЛЬНОЕ МЕСТО ЗАНИМАЮТ ДИДАКТИЧЕСКИЕ ИГРЫ</vt:lpstr>
      <vt:lpstr>«СОСТАВЬ ЗВУКОВУЮ СХЕМУ СЛОВА»</vt:lpstr>
      <vt:lpstr>«ПОДБЕРИ СЛОВО К СХЕМЕ»  (СХЕМУ К СЛОВУ)</vt:lpstr>
      <vt:lpstr>Презентация PowerPoint</vt:lpstr>
      <vt:lpstr>Презентация PowerPoint</vt:lpstr>
      <vt:lpstr>Презентация PowerPoint</vt:lpstr>
      <vt:lpstr>«СОСТАВЬ СЛОВА ИЗ СЛОГОВ»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User1</cp:lastModifiedBy>
  <cp:revision>74</cp:revision>
  <dcterms:created xsi:type="dcterms:W3CDTF">2023-04-07T08:06:44Z</dcterms:created>
  <dcterms:modified xsi:type="dcterms:W3CDTF">2023-11-08T05:33:07Z</dcterms:modified>
</cp:coreProperties>
</file>