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7" r:id="rId2"/>
    <p:sldId id="260" r:id="rId3"/>
    <p:sldId id="288" r:id="rId4"/>
    <p:sldId id="273" r:id="rId5"/>
    <p:sldId id="264" r:id="rId6"/>
    <p:sldId id="265" r:id="rId7"/>
    <p:sldId id="266" r:id="rId8"/>
    <p:sldId id="267" r:id="rId9"/>
    <p:sldId id="268" r:id="rId10"/>
    <p:sldId id="276" r:id="rId11"/>
    <p:sldId id="286" r:id="rId12"/>
    <p:sldId id="289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D9"/>
    <a:srgbClr val="FFC3BD"/>
    <a:srgbClr val="FF8B8B"/>
    <a:srgbClr val="FF5050"/>
    <a:srgbClr val="FFF2CC"/>
    <a:srgbClr val="E0E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6F36A-9B83-4E12-BDB9-E1985D1739C1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54CCA-9E04-45F7-87D6-9421BFD27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9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CCFB706-9B9F-4680-927D-49E592CAA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0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01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0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5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7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0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AF056-0CF0-438A-9E74-F05293962A0C}" type="datetimeFigureOut">
              <a:rPr lang="ru-RU" smtClean="0"/>
              <a:pPr/>
              <a:t>04.11.2022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7AD2F-02F2-4DA5-8219-D4629DCEB14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28E6D4-D02D-402D-B9E3-14B09CB6DE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65C1043-AB47-4EEC-AB00-80F08B1FE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3734ED-16EE-4284-9EC8-7DD538B9A0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6EE03B1-C042-44B0-AF5E-B003C2DBF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6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lck.ru/32Zz7v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95582" y="491025"/>
            <a:ext cx="6469040" cy="5975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г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Сморгони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5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5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СТЕНДОВЫЙ ДОКЛАД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«Инклюзия без иллюзии»</a:t>
            </a:r>
            <a:endParaRPr lang="ru-RU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215" algn="ctr">
              <a:lnSpc>
                <a:spcPct val="107000"/>
              </a:lnSpc>
            </a:pPr>
            <a:endParaRPr lang="ru-RU" sz="25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r">
              <a:lnSpc>
                <a:spcPct val="107000"/>
              </a:lnSpc>
            </a:pPr>
            <a:endParaRPr lang="ru-RU" sz="28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215" algn="r">
              <a:lnSpc>
                <a:spcPct val="107000"/>
              </a:lnSpc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215" algn="r">
              <a:lnSpc>
                <a:spcPct val="1070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Курак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Наталия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Францевна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0215" algn="r">
              <a:lnSpc>
                <a:spcPct val="107000"/>
              </a:lnSpc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заведующий</a:t>
            </a:r>
          </a:p>
          <a:p>
            <a:pPr lvl="0" indent="450215" algn="ctr">
              <a:lnSpc>
                <a:spcPct val="107000"/>
              </a:lnSpc>
            </a:pPr>
            <a:endParaRPr lang="ru-RU" sz="25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41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54638" y="423080"/>
            <a:ext cx="6387153" cy="2841067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"Все остальное с понедельника". </a:t>
            </a:r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Традиционное стремление в конце рабочей недели, когда предвкушая заслуженный отдых, многие откладывают все недоделанное на потом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4351" y="4093357"/>
            <a:ext cx="5399809" cy="1655762"/>
          </a:xfrm>
        </p:spPr>
        <p:txBody>
          <a:bodyPr/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Но не в нашем случае!!!! 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Обывательский календарь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непозволительная роскошь для педагогов </a:t>
            </a:r>
          </a:p>
        </p:txBody>
      </p:sp>
    </p:spTree>
    <p:extLst>
      <p:ext uri="{BB962C8B-B14F-4D97-AF65-F5344CB8AC3E}">
        <p14:creationId xmlns:p14="http://schemas.microsoft.com/office/powerpoint/2010/main" val="428162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1159" y="164210"/>
            <a:ext cx="10143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6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СУББОТА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«Самое дорогое то, что добыто своим трудом»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406637"/>
              </p:ext>
            </p:extLst>
          </p:nvPr>
        </p:nvGraphicFramePr>
        <p:xfrm>
          <a:off x="1943745" y="704279"/>
          <a:ext cx="9805232" cy="275336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64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7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1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Предполагаемые мероприятия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4355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Рефлексия выходного дня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«Рефлексивный экран» (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онлайн-встреча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 сети интернет в режиме реального времени с использованием программы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Mentimeter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«Приятного просмотра»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(на выбор участникам предлагается самостоятельно посмотреть фильмы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 инклюзии)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rgbClr val="44444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«Временные трудности» </a:t>
                      </a:r>
                      <a:endParaRPr lang="ru-RU" sz="1600" b="1" dirty="0">
                        <a:solidFill>
                          <a:srgbClr val="2E74B5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Тася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«Вместе»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Каждый оценивает свой вклад в достижение поставленной цели, степень достижения цели, качество полученного продукта, эффективность проведённой деятельности.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научились видеть главное.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90226" y="3504632"/>
            <a:ext cx="7849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7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ВОСКРЕСЕНЬЕ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«Сделал дело- гуляй смело»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483114"/>
              </p:ext>
            </p:extLst>
          </p:nvPr>
        </p:nvGraphicFramePr>
        <p:xfrm>
          <a:off x="1901214" y="4363685"/>
          <a:ext cx="8763000" cy="17900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24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82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90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Предполагаемые мероприятия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728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«Поучительный обед»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Предоставлена возможность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общаться в неформальной обстановке.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742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фотосессия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ОБЪЕКТИВчик-ПОЗИТИТИВчик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Совместный активный отдых, сплочение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 глубоком эмоциональном уровне.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9" name="Picture 30" descr="Идеи на тему «Человечки» (550) | презентация, вопросительный знак, картин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80830" y="5448300"/>
            <a:ext cx="1730752" cy="1514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15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4274" y="592282"/>
            <a:ext cx="911282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учреждения дошкольного образования ресурсного центра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комплексной помощи воспитанникам с аутистическими нарушениями в учреждении дошкольного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</a:t>
            </a:r>
            <a:r>
              <a:rPr lang="ru-RU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://clck.ru/32Zz7v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регионального педагогического проекта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рефлексивной компетентности педагогических работников учреждений дошкольного образования в условиях инклюзивного образования».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463" y="2556298"/>
            <a:ext cx="1365724" cy="13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5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7683" y="1904794"/>
            <a:ext cx="5377218" cy="2183642"/>
          </a:xfrm>
        </p:spPr>
        <p:txBody>
          <a:bodyPr>
            <a:noAutofit/>
          </a:bodyPr>
          <a:lstStyle/>
          <a:p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0536" y="446810"/>
            <a:ext cx="64527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этой схеме любую задачу или проблему в учреждении образования вы сможете превратить в пошаговый алгоритм, детализировать каждый внутренний процесс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4" descr="Обои для телефона человечки белый фон доль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39423" y="5125801"/>
            <a:ext cx="2345431" cy="1732199"/>
          </a:xfrm>
          <a:prstGeom prst="rect">
            <a:avLst/>
          </a:prstGeom>
          <a:noFill/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944B2B32-BD80-42FC-B7A0-27F191AB2634}"/>
              </a:ext>
            </a:extLst>
          </p:cNvPr>
          <p:cNvSpPr txBox="1">
            <a:spLocks/>
          </p:cNvSpPr>
          <p:nvPr/>
        </p:nvSpPr>
        <p:spPr>
          <a:xfrm>
            <a:off x="1495304" y="71015"/>
            <a:ext cx="1607593" cy="4468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1628" y="704058"/>
            <a:ext cx="4051005" cy="1464231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стратегического плана для успешного внедрения инклюзивного образования в учреждении образования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944B2B32-BD80-42FC-B7A0-27F191AB2634}"/>
              </a:ext>
            </a:extLst>
          </p:cNvPr>
          <p:cNvSpPr txBox="1">
            <a:spLocks/>
          </p:cNvSpPr>
          <p:nvPr/>
        </p:nvSpPr>
        <p:spPr>
          <a:xfrm>
            <a:off x="6784552" y="-37290"/>
            <a:ext cx="2520367" cy="6634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10800000" flipH="1">
            <a:off x="4710223" y="775531"/>
            <a:ext cx="7374631" cy="1992763"/>
          </a:xfrm>
          <a:prstGeom prst="wedgeRoundRectCallout">
            <a:avLst>
              <a:gd name="adj1" fmla="val -20653"/>
              <a:gd name="adj2" fmla="val 60330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69934" y="775530"/>
            <a:ext cx="6981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Поэтапное развитие навыков стратегического планирования участников образовательного процесса посредством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проблематизации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инклюзивного образования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необходимых направлений и форм работы для успешного внедрения инклюзивного образования в учреждении образования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44B2B32-BD80-42FC-B7A0-27F191AB2634}"/>
              </a:ext>
            </a:extLst>
          </p:cNvPr>
          <p:cNvSpPr txBox="1">
            <a:spLocks/>
          </p:cNvSpPr>
          <p:nvPr/>
        </p:nvSpPr>
        <p:spPr>
          <a:xfrm>
            <a:off x="1158090" y="3096840"/>
            <a:ext cx="3889613" cy="76698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xmlns="" id="{A456A806-A7EE-432D-93B3-06E7F7A26FC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55751" y="4050019"/>
            <a:ext cx="85219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«Поверхностная» или формальная инклюзия» в учреждении образования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8B2D7019-09D7-4AA9-856D-06C2F8D556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55751" y="4778675"/>
            <a:ext cx="95116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Инклюзивная образовательная практика достаточно ограниченна, во многом экспериментальна, неустойчива, находится на стадии формирования и требует усовершенствования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7">
            <a:extLst>
              <a:ext uri="{FF2B5EF4-FFF2-40B4-BE49-F238E27FC236}">
                <a16:creationId xmlns:a16="http://schemas.microsoft.com/office/drawing/2014/main" xmlns="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1768076" y="3831955"/>
            <a:ext cx="220217" cy="614064"/>
            <a:chOff x="1437" y="3163"/>
            <a:chExt cx="216" cy="172"/>
          </a:xfrm>
        </p:grpSpPr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xmlns="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 flipV="1">
              <a:off x="1503" y="3185"/>
              <a:ext cx="172" cy="1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xmlns="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37" y="3189"/>
              <a:ext cx="110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xmlns="" id="{11AD5B37-FEA3-424D-A919-CDAE48744FFC}"/>
              </a:ext>
            </a:extLst>
          </p:cNvPr>
          <p:cNvSpPr>
            <a:spLocks noChangeArrowheads="1"/>
          </p:cNvSpPr>
          <p:nvPr/>
        </p:nvSpPr>
        <p:spPr bwMode="gray">
          <a:xfrm rot="3419336">
            <a:off x="1497747" y="5075082"/>
            <a:ext cx="850586" cy="467549"/>
          </a:xfrm>
          <a:prstGeom prst="rect">
            <a:avLst/>
          </a:prstGeom>
          <a:gradFill rotWithShape="1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7C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xmlns="" id="{A2472463-5EA4-4BA8-8B39-C2B1C5B07D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06027" y="5159678"/>
            <a:ext cx="339001" cy="63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FF"/>
                </a:solidFill>
              </a:rPr>
              <a:t>2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182" y="955965"/>
            <a:ext cx="8208818" cy="390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АДВЕНТ-КАЛЕНДАРЬ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«Успеть за 7 дней»</a:t>
            </a:r>
          </a:p>
          <a:p>
            <a:pPr lvl="0" indent="450215" algn="ctr">
              <a:lnSpc>
                <a:spcPct val="107000"/>
              </a:lnSpc>
            </a:pPr>
            <a:endParaRPr lang="ru-RU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215" algn="ctr">
              <a:lnSpc>
                <a:spcPct val="107000"/>
              </a:lnSpc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день, прожитый нами —  </a:t>
            </a:r>
          </a:p>
          <a:p>
            <a:pPr lvl="0" indent="450215" algn="ctr">
              <a:lnSpc>
                <a:spcPct val="107000"/>
              </a:lnSpc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так и есть, </a:t>
            </a:r>
          </a:p>
          <a:p>
            <a:pPr lvl="0" indent="450215" algn="ctr">
              <a:lnSpc>
                <a:spcPct val="107000"/>
              </a:lnSpc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принять во внимание, </a:t>
            </a:r>
          </a:p>
          <a:p>
            <a:pPr lvl="0" indent="450215" algn="ctr">
              <a:lnSpc>
                <a:spcPct val="107000"/>
              </a:lnSpc>
            </a:pP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огромным и насыщенным  он может  стать!</a:t>
            </a:r>
          </a:p>
        </p:txBody>
      </p:sp>
    </p:spTree>
    <p:extLst>
      <p:ext uri="{BB962C8B-B14F-4D97-AF65-F5344CB8AC3E}">
        <p14:creationId xmlns:p14="http://schemas.microsoft.com/office/powerpoint/2010/main" val="378038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4" descr="Идеи на тему «Человечки» (100) в 2021 г | презентация, эмодзи, 3d персонаж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25635" y="4355489"/>
            <a:ext cx="3108709" cy="2502511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4B2B32-BD80-42FC-B7A0-27F191AB2634}"/>
              </a:ext>
            </a:extLst>
          </p:cNvPr>
          <p:cNvSpPr txBox="1">
            <a:spLocks/>
          </p:cNvSpPr>
          <p:nvPr/>
        </p:nvSpPr>
        <p:spPr>
          <a:xfrm>
            <a:off x="2516362" y="104970"/>
            <a:ext cx="3210526" cy="849086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Участники</a:t>
            </a:r>
            <a:r>
              <a:rPr kumimoji="0" lang="ru-RU" sz="4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93235" y="920358"/>
            <a:ext cx="106260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Заведующий учреждением</a:t>
            </a:r>
            <a:r>
              <a:rPr kumimoji="0" lang="ru-RU" sz="2400" b="0" i="1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Заместитель заведующего</a:t>
            </a:r>
            <a:r>
              <a:rPr kumimoji="0" lang="ru-RU" sz="2400" b="0" i="1" u="none" strike="noStrike" cap="none" normalizeH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основной деятельности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Воспитатели дошкольного образования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едагоги-психологи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учителя-дефектологи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Родители детей с ОВЗ и 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нормотипичных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детей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44B2B32-BD80-42FC-B7A0-27F191AB2634}"/>
              </a:ext>
            </a:extLst>
          </p:cNvPr>
          <p:cNvSpPr txBox="1">
            <a:spLocks/>
          </p:cNvSpPr>
          <p:nvPr/>
        </p:nvSpPr>
        <p:spPr>
          <a:xfrm>
            <a:off x="1556248" y="3291128"/>
            <a:ext cx="10308609" cy="8032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Принцип деления участников  на группы: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5431" y="3988943"/>
            <a:ext cx="73693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Деление на группы происходит в зависимости от содержания собственной деятельности (группа администрации учреждения образования, группа воспитателей дошкольного образования, группа родителей,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учителей-дефектологов, педагогов-психологов)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58668"/>
              </p:ext>
            </p:extLst>
          </p:nvPr>
        </p:nvGraphicFramePr>
        <p:xfrm>
          <a:off x="1600199" y="856528"/>
          <a:ext cx="9741089" cy="5393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7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432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0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Предполагаемые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144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БМВ (большая мотивационная встреча)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«Состояние инклюзивного образования в </a:t>
                      </a:r>
                      <a:r>
                        <a:rPr lang="ru-RU" sz="1600" dirty="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учреждении образования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» </a:t>
                      </a:r>
                    </a:p>
                    <a:p>
                      <a:pPr algn="just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Открытый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микрофон «Специфика родительской позиции и семьи ребёнка с ограниченными возможностями здоровья» </a:t>
                      </a:r>
                      <a:r>
                        <a:rPr lang="ru-RU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(выступление родителей)</a:t>
                      </a:r>
                    </a:p>
                    <a:p>
                      <a:pPr algn="just"/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«Работать есть над чем» </a:t>
                      </a:r>
                      <a:r>
                        <a:rPr lang="ru-RU" sz="1600" b="0" baseline="0" dirty="0">
                          <a:latin typeface="Times New Roman" pitchFamily="18" charset="0"/>
                          <a:cs typeface="Times New Roman" pitchFamily="18" charset="0"/>
                        </a:rPr>
                        <a:t>(выступление педагогических работников)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Определено качество инклюзивного образования в учреждении в рамках проведённого мониторинга на основе анализа проведенных исследований удовлетворенности различных групп организацией инклюзивного образования в учреждении; анализа диагностики уровня профессиональной компетентности педагогов и психолого-педагогической компетентности родителей в вопросах организации инклюзивного образования.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Обозначена </a:t>
                      </a:r>
                      <a:r>
                        <a:rPr lang="ru-RU" sz="1600" kern="1200" baseline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проблематизация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Обозначены позиции каждой группы.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161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Распределение участников по группам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6486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Мастермайнд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600" b="1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групповой формат работы</a:t>
                      </a:r>
                      <a:r>
                        <a:rPr lang="ru-RU" sz="1600" b="0" i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«Судебное заседание» -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обсуждение, имитирующее судебное разбирательство (слушание дела).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Обсуждение и критика результатов 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БМВ</a:t>
                      </a:r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Проведены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нализ и оценка текущего состояния процесса, анализ потребностей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каждой группы участников.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Выявлены проблемы и затруднения в реализации миссии и назначения инклюзивного образования в</a:t>
                      </a:r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учреждении образования.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Выработана единая позиция.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Упражнение на сплочение</a:t>
                      </a:r>
                      <a:r>
                        <a:rPr lang="ru-RU" sz="1600" dirty="0"/>
                        <a:t>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«Точка опоры»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настроены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сплочение.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20118" y="245660"/>
            <a:ext cx="933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1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«Зачин  -  дело великое!»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93482" y="5202262"/>
            <a:ext cx="1907531" cy="165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4276" y="137175"/>
            <a:ext cx="10959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2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ВТОРНИК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«Зри в корень!»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216288"/>
              </p:ext>
            </p:extLst>
          </p:nvPr>
        </p:nvGraphicFramePr>
        <p:xfrm>
          <a:off x="1540681" y="733314"/>
          <a:ext cx="10128155" cy="45598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78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9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4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813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err="1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Мастермайнд</a:t>
                      </a:r>
                      <a:r>
                        <a:rPr lang="ru-RU" sz="1600" b="1" i="0" baseline="0" dirty="0">
                          <a:solidFill>
                            <a:srgbClr val="202124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«Анализ проблем и сдерживающих факторов развития инклюзивного образования в учреждении образования»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«Карта минного поля»  (с  </a:t>
                      </a:r>
                      <a:r>
                        <a:rPr kumimoji="0" lang="ru-RU" sz="16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использованием </a:t>
                      </a:r>
                      <a:r>
                        <a:rPr kumimoji="0" lang="en-US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SWOT</a:t>
                      </a:r>
                      <a:r>
                        <a:rPr kumimoji="0" lang="ru-RU" sz="1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-анализа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strengths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– сильные стороны,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weaknesses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– слабые стороны,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opportunities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– возможности,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threats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– угрозы, либо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Диаграммы </a:t>
                      </a: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Исикавы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она же 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«рыбья кость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и «диаграммы причинно-следственных связей», которая помогает 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категорировать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 визуализировать потенциальные причины возникновения проблемы и докопаться до корневой.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участников сформирована способность к анализу проблемного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поля.</a:t>
                      </a:r>
                    </a:p>
                    <a:p>
                      <a:pPr algn="just"/>
                      <a:r>
                        <a:rPr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Определены причины, вызывающие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 и затруднения.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Установлены соответствия между внутренними сильными и слабыми сторонами учреждения образования, благоприятными и неблагоприятными факторами внешней среды.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1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Сократический диалог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 (</a:t>
                      </a:r>
                      <a:r>
                        <a:rPr kumimoji="0" lang="ru-RU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socratic</a:t>
                      </a: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kumimoji="0" lang="ru-RU" sz="1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dialogue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31313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Дана адекватная оценка сложившейся ситуации и своей  роли в ней.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28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Тренинг «Мир особого ребенка»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Раскрыты основные стратегии преодоления психологических барьеров взаимодействия субъектов инклюзивного образовательного процесса.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26" descr="Человечки — Peopl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67455" y="5327072"/>
            <a:ext cx="2424544" cy="1530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75212" y="292964"/>
            <a:ext cx="7219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3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СРЕДА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«Где уж сесть –коли дело есть»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131075"/>
              </p:ext>
            </p:extLst>
          </p:nvPr>
        </p:nvGraphicFramePr>
        <p:xfrm>
          <a:off x="1889320" y="1168995"/>
          <a:ext cx="9353644" cy="38602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3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902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Мастермайнд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— 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недостающих компонентов существующей модели инклюзивного образования в учреждении образования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Мозговой</a:t>
                      </a:r>
                      <a:r>
                        <a:rPr lang="ru-RU" sz="1600" b="1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штурм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«Молчаливое генерирование»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Участник каждой группы индивидуально записывает любые свои идеи, в том числе, спорные и необычные.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41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Деловая игра «Аргументация»</a:t>
                      </a:r>
                      <a:r>
                        <a:rPr lang="ru-RU" sz="1600" b="1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с использованием «ПОПС-формулы» 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i="1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 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formula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 — способ аргументации позиции в дискуссии: П — позиция (изложение своей точки зрения, 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</a:t>
                      </a:r>
                      <a:r>
                        <a:rPr lang="ru-RU" sz="1600" i="1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ru-RU" sz="1600" i="1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view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О —обоснование (аргументы в пользу своей позиции, 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reason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П — примеры (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</a:t>
                      </a:r>
                      <a:r>
                        <a:rPr lang="ru-RU" sz="1600" i="1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С — следствие (выводы, </a:t>
                      </a:r>
                      <a:r>
                        <a:rPr lang="ru-RU" sz="1600" i="1" dirty="0" err="1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summary</a:t>
                      </a:r>
                      <a:r>
                        <a:rPr lang="ru-RU" sz="1600" dirty="0">
                          <a:solidFill>
                            <a:srgbClr val="13131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Участники предлагают разъяснение и толкование озвученного, комбинируют и преобразуют идеи. В процессе данного обсуждения какие-то предложения</a:t>
                      </a:r>
                      <a:r>
                        <a:rPr lang="ru-RU" sz="16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уточняются и преобразуются, какие-то откланяются вовсе.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Picture 6" descr="https://uprostim.com/wp-content/uploads/2021/05/image049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2615" y="4170960"/>
            <a:ext cx="2687040" cy="2687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1193" y="85869"/>
            <a:ext cx="11850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4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ЧЕТВЕРГ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«Пошло дело как по маслу!»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90576"/>
              </p:ext>
            </p:extLst>
          </p:nvPr>
        </p:nvGraphicFramePr>
        <p:xfrm>
          <a:off x="1789371" y="884539"/>
          <a:ext cx="9363881" cy="46039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46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17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4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Предполагаемые мероприятия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921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Мастермайнд</a:t>
                      </a: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«Разработка эскизных проектов стратегического плана»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Ротация групп</a:t>
                      </a:r>
                    </a:p>
                  </a:txBody>
                  <a:tcPr>
                    <a:solidFill>
                      <a:srgbClr val="FF8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Получено  большое количество идей за короткий промежуток времени.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Сформирована карта различных точек зрения.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8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64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Представление эскизных проектов стратегического плана. </a:t>
                      </a:r>
                      <a:r>
                        <a:rPr lang="ru-RU" sz="1600" b="1" i="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«Моя траектория»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«Анализ и оценка»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3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Предложен перечень мероприятий от каждой группы, комплексная реализация которых поможет привести обсуждаемый процесс в желаемое состояние.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Сформулированы долговременные и краткосрочные цели</a:t>
                      </a:r>
                      <a:r>
                        <a:rPr lang="ru-RU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задачи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стратегия и тактика их достижения.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Проведена оценка полученных решений и выбраны наиболее применимые на практике.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C3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4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 «Точка пересечения»</a:t>
                      </a:r>
                    </a:p>
                  </a:txBody>
                  <a:tcPr>
                    <a:solidFill>
                      <a:srgbClr val="FFDC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подведены к осознанию задач, значимости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совместных усилий в развитии и воспитании детей с особыми образовательными потребностями.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DC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697" y="5174672"/>
            <a:ext cx="1801001" cy="179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96879" y="253160"/>
            <a:ext cx="9107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5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ПЯТНИЦА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«Трудись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поту!»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135370"/>
              </p:ext>
            </p:extLst>
          </p:nvPr>
        </p:nvGraphicFramePr>
        <p:xfrm>
          <a:off x="2096879" y="1091328"/>
          <a:ext cx="8582028" cy="3815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22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93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Предполагаемые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Ожидаемый 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Мастермайнд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«Проектирование недостающих элементов стратегического плана. Доработка проектов»</a:t>
                      </a: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итогам оценки и анализа проведена корректировка плана.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Публичная презентация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«Представление  общего проекта плана. Анализ и оценка»  (</a:t>
                      </a:r>
                      <a:r>
                        <a:rPr lang="ru-RU" sz="160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методы наглядного представления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(графические модели); методы аргументации (презентации).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 продукт совместной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«Заключительный контракт»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Утверждён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проект плана.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Участники проговорили взятые на себя обязательства, ответственность, понимание того, как эта ответственность разделена между ними.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5" name="Picture 30" descr="Идеи на тему «Человечки» (550) | презентация, вопросительный знак, картин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03219" y="4605960"/>
            <a:ext cx="2693424" cy="23567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927</Words>
  <Application>Microsoft Office PowerPoint</Application>
  <PresentationFormat>Широкоэкранный</PresentationFormat>
  <Paragraphs>124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"Все остальное с понедельника". Традиционное стремление в конце рабочей недели, когда предвкушая заслуженный отдых, многие откладывают все недоделанное на потом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279</cp:revision>
  <dcterms:created xsi:type="dcterms:W3CDTF">2021-07-20T13:09:20Z</dcterms:created>
  <dcterms:modified xsi:type="dcterms:W3CDTF">2022-11-04T13:23:04Z</dcterms:modified>
</cp:coreProperties>
</file>