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2" r:id="rId3"/>
    <p:sldId id="280" r:id="rId4"/>
    <p:sldId id="283" r:id="rId5"/>
    <p:sldId id="284" r:id="rId6"/>
    <p:sldId id="285" r:id="rId7"/>
    <p:sldId id="287" r:id="rId8"/>
    <p:sldId id="288" r:id="rId9"/>
    <p:sldId id="291" r:id="rId10"/>
    <p:sldId id="290" r:id="rId11"/>
    <p:sldId id="293" r:id="rId12"/>
    <p:sldId id="289" r:id="rId13"/>
    <p:sldId id="294" r:id="rId14"/>
    <p:sldId id="295" r:id="rId15"/>
    <p:sldId id="297" r:id="rId16"/>
    <p:sldId id="296" r:id="rId17"/>
    <p:sldId id="298" r:id="rId18"/>
    <p:sldId id="299" r:id="rId19"/>
    <p:sldId id="300" r:id="rId20"/>
    <p:sldId id="286" r:id="rId21"/>
  </p:sldIdLst>
  <p:sldSz cx="13439775" cy="7559675"/>
  <p:notesSz cx="6858000" cy="9144000"/>
  <p:embeddedFontLst>
    <p:embeddedFont>
      <p:font typeface="Akrobat" panose="020B0604020202020204" charset="-52"/>
      <p:regular r:id="rId22"/>
      <p:bold r:id="rId23"/>
    </p:embeddedFont>
    <p:embeddedFont>
      <p:font typeface="Akrobat Black" panose="020B0604020202020204" charset="-52"/>
      <p:bold r:id="rId24"/>
    </p:embeddedFon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03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90" y="258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5.tif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4.tiff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22.png"/><Relationship Id="rId5" Type="http://schemas.openxmlformats.org/officeDocument/2006/relationships/image" Target="../media/image7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tiff"/><Relationship Id="rId7" Type="http://schemas.openxmlformats.org/officeDocument/2006/relationships/image" Target="../media/image3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tiff"/><Relationship Id="rId7" Type="http://schemas.openxmlformats.org/officeDocument/2006/relationships/image" Target="../media/image3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tiff"/><Relationship Id="rId7" Type="http://schemas.openxmlformats.org/officeDocument/2006/relationships/image" Target="../media/image3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tiff"/><Relationship Id="rId7" Type="http://schemas.openxmlformats.org/officeDocument/2006/relationships/image" Target="../media/image1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tiff"/><Relationship Id="rId7" Type="http://schemas.openxmlformats.org/officeDocument/2006/relationships/image" Target="../media/image1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tiff"/><Relationship Id="rId7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tiff"/><Relationship Id="rId7" Type="http://schemas.openxmlformats.org/officeDocument/2006/relationships/image" Target="../media/image1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78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82528" y="1570899"/>
            <a:ext cx="8739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– </a:t>
            </a:r>
          </a:p>
          <a:p>
            <a:pPr algn="ctr"/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как ценностный ориентир руководителя</a:t>
            </a:r>
            <a:endParaRPr lang="ru-RU" sz="36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289755" y="4208210"/>
            <a:ext cx="633197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7111C"/>
                </a:solidFill>
                <a:latin typeface="Akrobat" panose="00000600000000000000" pitchFamily="2" charset="-52"/>
              </a:rPr>
              <a:t>Лисенкова Ольга Викторовна – заведующий МАДОУ «Детский сад №118 «Звездочка», </a:t>
            </a:r>
          </a:p>
          <a:p>
            <a:r>
              <a:rPr lang="ru-RU" sz="2800" b="1" dirty="0">
                <a:solidFill>
                  <a:srgbClr val="57111C"/>
                </a:solidFill>
                <a:latin typeface="Akrobat" panose="00000600000000000000" pitchFamily="2" charset="-52"/>
              </a:rPr>
              <a:t>г. Вологда 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15–16 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krobat Black" panose="00000A00000000000000" pitchFamily="2" charset="-52"/>
              </a:rPr>
              <a:t>ПРОЕКТ «Детский сад –пространство роста»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krobat Black" panose="00000A00000000000000" pitchFamily="2" charset="-52"/>
              </a:rPr>
              <a:t> создание современной интерактивной образовательной среды.</a:t>
            </a:r>
          </a:p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	В рамках реализации проекта на базе детского сада организованы </a:t>
            </a:r>
            <a:r>
              <a:rPr lang="ru-RU" sz="28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Квантумы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(лаборатории и мастерские) 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по разным образовательным направлениям: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318508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8" y="1563537"/>
            <a:ext cx="4521506" cy="452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03" y="1563537"/>
            <a:ext cx="652462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03" y="2578889"/>
            <a:ext cx="652462" cy="6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398" y="3340431"/>
            <a:ext cx="886160" cy="79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87" y="4254592"/>
            <a:ext cx="894977" cy="77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94" y="5381012"/>
            <a:ext cx="549735" cy="54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74" y="4136604"/>
            <a:ext cx="32797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1292064"/>
            <a:ext cx="2510039" cy="33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364" y="1351569"/>
            <a:ext cx="3513584" cy="27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95" y="1292064"/>
            <a:ext cx="2606050" cy="33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" y="4601558"/>
            <a:ext cx="3674220" cy="241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70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E66FD3-A643-4A11-8B10-A60643AEC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4374" y="1455174"/>
            <a:ext cx="7816645" cy="55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7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335702"/>
            <a:ext cx="8951913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632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30515" y="1594625"/>
            <a:ext cx="114908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Воспитанники принимали активное участие в конкурсных мероприятиях различного уровня ( 2023-2023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уч.год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19 городских конкурсов  - 22 победителя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12 региональных конкурсных мероприятий 17 победителей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15 всероссийских конкурсов и мероприятий - 26 победителей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9 международных конкурсов и мероприятий - 15 победителей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ru-RU" sz="2800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9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903" y="2179400"/>
            <a:ext cx="1085481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Педагоги  принимали активное участие в конкурсных мероприятиях различного уровня ( 2023-2023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уч.год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45 городских конкурсов и мероприятий - 17 победителей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15 региональных конкурсных мероприятий - 5 победителей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12 всероссийских конкурсов и мероприятий - 7 победителей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49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6078" y="177929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903" y="2179400"/>
            <a:ext cx="10854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7" y="1436099"/>
            <a:ext cx="4645025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29" y="4881754"/>
            <a:ext cx="2373056" cy="25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0969" y="2300748"/>
            <a:ext cx="67599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Book Antiqua" panose="02040602050305030304" pitchFamily="18" charset="0"/>
              </a:rPr>
              <a:t>Всероссийский конкурс</a:t>
            </a:r>
          </a:p>
          <a:p>
            <a:pPr algn="ctr"/>
            <a:r>
              <a:rPr lang="ru-RU" sz="2800" b="1" dirty="0">
                <a:solidFill>
                  <a:srgbClr val="000066"/>
                </a:solidFill>
                <a:latin typeface="Book Antiqua" panose="02040602050305030304" pitchFamily="18" charset="0"/>
              </a:rPr>
              <a:t>«Образовательная организация </a:t>
            </a:r>
            <a:r>
              <a:rPr lang="ru-RU" sz="2800" b="1" dirty="0" err="1">
                <a:solidFill>
                  <a:srgbClr val="000066"/>
                </a:solidFill>
                <a:latin typeface="Book Antiqua" panose="02040602050305030304" pitchFamily="18" charset="0"/>
              </a:rPr>
              <a:t>XXl</a:t>
            </a:r>
            <a:r>
              <a:rPr lang="ru-RU" sz="2800" b="1" dirty="0">
                <a:solidFill>
                  <a:srgbClr val="000066"/>
                </a:solidFill>
                <a:latin typeface="Book Antiqua" panose="02040602050305030304" pitchFamily="18" charset="0"/>
              </a:rPr>
              <a:t> века. Лига лидеров- 2022».</a:t>
            </a:r>
          </a:p>
          <a:p>
            <a:pPr algn="ctr"/>
            <a:r>
              <a:rPr lang="ru-RU" sz="2800" b="1" dirty="0">
                <a:solidFill>
                  <a:srgbClr val="000066"/>
                </a:solidFill>
                <a:latin typeface="Book Antiqua" panose="02040602050305030304" pitchFamily="18" charset="0"/>
              </a:rPr>
              <a:t>Детский сад стал лауреатом в номинации  </a:t>
            </a:r>
          </a:p>
          <a:p>
            <a:pPr algn="ctr"/>
            <a:r>
              <a:rPr lang="ru-RU" sz="2800" b="1" dirty="0">
                <a:solidFill>
                  <a:srgbClr val="000066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«Лидер в создании материально- технической базы и комфортной образовательной среды»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- получили Диплом Лауреата и памятную медаль</a:t>
            </a:r>
          </a:p>
        </p:txBody>
      </p:sp>
    </p:spTree>
    <p:extLst>
      <p:ext uri="{BB962C8B-B14F-4D97-AF65-F5344CB8AC3E}">
        <p14:creationId xmlns:p14="http://schemas.microsoft.com/office/powerpoint/2010/main" val="324828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6078" y="177929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903" y="2179400"/>
            <a:ext cx="10854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80969" y="2300748"/>
            <a:ext cx="675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" y="1648347"/>
            <a:ext cx="3644914" cy="48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968D5D-9776-4A5E-ACF7-A72016D81C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58" y="1651818"/>
            <a:ext cx="3644913" cy="48586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97C6A4-A41A-40D4-B5F9-D5BC5524AED3}"/>
              </a:ext>
            </a:extLst>
          </p:cNvPr>
          <p:cNvSpPr/>
          <p:nvPr/>
        </p:nvSpPr>
        <p:spPr>
          <a:xfrm>
            <a:off x="8711380" y="2005781"/>
            <a:ext cx="44540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  <a:latin typeface="Book Antiqua" panose="02040602050305030304" pitchFamily="18" charset="0"/>
              </a:rPr>
              <a:t>Работа в рамках федеральной сетевой инновационной площадки ФГУ ФНЦ НИИСИ РАН по теме: 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Book Antiqua" panose="02040602050305030304" pitchFamily="18" charset="0"/>
              </a:rPr>
              <a:t>«Апробация и внедрение основ алгоритмизации и программирования для дошкольников и младших школьников в цифровой образовательной среде «</a:t>
            </a:r>
            <a:r>
              <a:rPr lang="ru-RU" sz="2000" b="1" dirty="0" err="1">
                <a:solidFill>
                  <a:srgbClr val="000066"/>
                </a:solidFill>
                <a:latin typeface="Book Antiqua" panose="02040602050305030304" pitchFamily="18" charset="0"/>
              </a:rPr>
              <a:t>ПиктоМир</a:t>
            </a:r>
            <a:r>
              <a:rPr lang="ru-RU" sz="2000" b="1" dirty="0">
                <a:solidFill>
                  <a:srgbClr val="000066"/>
                </a:solidFill>
                <a:latin typeface="Book Antiqua" panose="02040602050305030304" pitchFamily="18" charset="0"/>
              </a:rPr>
              <a:t>»</a:t>
            </a: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96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6078" y="177929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903" y="2179400"/>
            <a:ext cx="10854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80969" y="2300748"/>
            <a:ext cx="675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97C6A4-A41A-40D4-B5F9-D5BC5524AED3}"/>
              </a:ext>
            </a:extLst>
          </p:cNvPr>
          <p:cNvSpPr/>
          <p:nvPr/>
        </p:nvSpPr>
        <p:spPr>
          <a:xfrm>
            <a:off x="8711380" y="2005781"/>
            <a:ext cx="4454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481FF-B66D-46C7-967A-5E53DFAEF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" y="1842104"/>
            <a:ext cx="5839612" cy="44030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663201-3E23-41AE-A2DB-2EFA97281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861724"/>
            <a:ext cx="5870756" cy="44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4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8857" y="1779290"/>
            <a:ext cx="1083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«Все компоненты предметной среды как в помещении , так и вне его связываются между собой по содержанию, размерам и художественному решению»</a:t>
            </a:r>
          </a:p>
          <a:p>
            <a:pPr algn="just"/>
            <a:endParaRPr lang="ru-RU" sz="20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«Действительно удобно только в той среде , где ее создатель учел антропометрические, физиологические и психологические особенности того , ко будет жить и действовать в ней» </a:t>
            </a:r>
          </a:p>
          <a:p>
            <a:pPr algn="just"/>
            <a:endParaRPr lang="ru-RU" sz="20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«Предметно-пространственная среда должна быть разнообразной, информативной, удовлетворять потребности в новизне и преобразовании, должна быть гибкой, изменяться в зависимости от интересов и уровня развития ребенка»</a:t>
            </a:r>
          </a:p>
          <a:p>
            <a:pPr algn="just"/>
            <a:endParaRPr lang="ru-RU" sz="20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r"/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С.Л. Новоселова </a:t>
            </a: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2550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903" y="2179400"/>
            <a:ext cx="10854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ru-RU" sz="28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80969" y="2300748"/>
            <a:ext cx="675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97C6A4-A41A-40D4-B5F9-D5BC5524AED3}"/>
              </a:ext>
            </a:extLst>
          </p:cNvPr>
          <p:cNvSpPr/>
          <p:nvPr/>
        </p:nvSpPr>
        <p:spPr>
          <a:xfrm>
            <a:off x="8711380" y="2005781"/>
            <a:ext cx="4454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5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(научное обоснование)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r>
              <a:rPr lang="ru-RU" sz="32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Концепция  Светланы Леонидовны  </a:t>
            </a:r>
            <a:r>
              <a:rPr lang="ru-RU" sz="32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Новоселовой</a:t>
            </a:r>
            <a:r>
              <a:rPr lang="ru-RU" sz="32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«Развивающая предметная среда. Методические рекомендации по проектированию вариативных дизайн - проектов развивающей предметной среды в детских садах и учебно-воспитательных комплексах».</a:t>
            </a:r>
            <a:endParaRPr lang="en-US" sz="32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324902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Спасибо за внимание ! До встречи …….</a:t>
            </a:r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84" y="1995415"/>
            <a:ext cx="5388464" cy="404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161" y="3052916"/>
            <a:ext cx="6651523" cy="244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Муниципальное автономное дошкольное                                            образовательное учреждение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«Детский сад №118 «Звездочка»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160032 г. Вологда, проезд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Осановский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, д. 31                                    Телефон.: 8 (8172) 33-58-55, 33-04-65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NewRomanPSMT"/>
              </a:rPr>
              <a:t>E-mail: dou118@vologda-city.ru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8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19792" y="812481"/>
            <a:ext cx="10722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( актуальность темы)</a:t>
            </a: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	Очевидно, что чем лучше организована образовательная среда, тем выше эффекты интеллектуального, когнитивного, социального и поведенческого развития детей на всех последующих этапах. Так каков же рецепт хорошей развивающей среды? Как спроектировать развитие своего учреждения, где среда предоставляла бы возможность для свободной игры, проявления инициативы и осмысленного действия?</a:t>
            </a:r>
          </a:p>
          <a:p>
            <a:pPr algn="just"/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	Предметно – пространственная среда , игровое пространство  должны быть обустроены так, чтобы не бороться с детской непроизвольностью, а учитывать ее, в отвлекаемости ребенка увидеть «</a:t>
            </a:r>
            <a:r>
              <a:rPr lang="ru-RU" sz="20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увлекаемость</a:t>
            </a:r>
            <a:r>
              <a:rPr lang="ru-RU" sz="2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» тем, что ему интересно. А это означает, что надо окружить ребенка всякими умными и интересными ему штуками, которые будут прямо провоцировать: «возьми», «поиграй», «подействуй», «поэкспериментируй со мной». Это идея УМНОЙ СРЕДЫ, которая должна приглашать ребенка к диалогу, побуждать на свободное творческое действие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– как ценностный ориентир руководителя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Прогулочный участок « Звездный городок»</a:t>
            </a:r>
            <a:endParaRPr lang="en-US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8194" name="Picture 2" descr="E:\КОНГРЕСС ВИРО\Звездный городок 0 участо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2" y="2861187"/>
            <a:ext cx="5853587" cy="35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2240335"/>
            <a:ext cx="6275205" cy="418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69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Образовательные холлы: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026" name="Picture 2" descr="E:\КОНГРЕСС ВИРО\холл наша звездная жизнь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8345" r="-2671" b="-11395"/>
          <a:stretch/>
        </p:blipFill>
        <p:spPr bwMode="auto">
          <a:xfrm>
            <a:off x="505081" y="2578889"/>
            <a:ext cx="5662741" cy="45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КОНГРЕСС ВИРО\холл - кспериментирования - бизиборв 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03" y="2986539"/>
            <a:ext cx="5940373" cy="32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6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Образовательные холлы: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72" y="2465548"/>
            <a:ext cx="5758525" cy="431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6" y="2465549"/>
            <a:ext cx="6140708" cy="435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3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Образовательные холлы: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5" y="2578889"/>
            <a:ext cx="4750853" cy="393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26" y="2578889"/>
            <a:ext cx="5208957" cy="393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5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Образовательные холлы: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415547"/>
            <a:ext cx="13439775" cy="11441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32" y="1778670"/>
            <a:ext cx="4950512" cy="562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80" y="2578889"/>
            <a:ext cx="5605665" cy="372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03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9872" y="812482"/>
            <a:ext cx="105598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Образовательный потенциал предметно-пространственной среды ДОО - как ценностный ориентир руководителя</a:t>
            </a:r>
          </a:p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6" y="1660683"/>
            <a:ext cx="1040369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krobat Black" panose="00000A00000000000000" pitchFamily="2" charset="-52"/>
              </a:rPr>
              <a:t>Аналитическая ситуация 2021 году :</a:t>
            </a:r>
          </a:p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marL="514350" indent="-514350" algn="just">
              <a:buAutoNum type="arabicPeriod"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Создана предметно – пространственная развивающая, игровая  среда.</a:t>
            </a:r>
          </a:p>
          <a:p>
            <a:pPr marL="514350" indent="-514350" algn="just">
              <a:buAutoNum type="arabicPeriod"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Разработаны программы («Правила знаю , их выполняю!», «Робототехника» , «Научная лаборатория»  и др.)</a:t>
            </a:r>
          </a:p>
          <a:p>
            <a:pPr marL="514350" indent="-514350" algn="just">
              <a:buAutoNum type="arabicPeriod"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Педагоги , дети и родители вовлечены в активную совместную деятельность .</a:t>
            </a:r>
          </a:p>
          <a:p>
            <a:pPr algn="just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                                                                    Но…. ??? </a:t>
            </a:r>
            <a:endParaRPr lang="en-US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just"/>
            <a:endParaRPr lang="ru-RU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4764" y="6386049"/>
            <a:ext cx="13439775" cy="11441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2191624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1244</TotalTime>
  <Words>862</Words>
  <Application>Microsoft Office PowerPoint</Application>
  <PresentationFormat>Произвольный</PresentationFormat>
  <Paragraphs>116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Calibri Light</vt:lpstr>
      <vt:lpstr>Akrobat Black</vt:lpstr>
      <vt:lpstr>Calibri</vt:lpstr>
      <vt:lpstr>Book Antiqua</vt:lpstr>
      <vt:lpstr>Arial</vt:lpstr>
      <vt:lpstr>Times New Roman</vt:lpstr>
      <vt:lpstr>Akrobat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Лисенкова ОВ</cp:lastModifiedBy>
  <cp:revision>109</cp:revision>
  <dcterms:created xsi:type="dcterms:W3CDTF">2023-04-07T08:06:44Z</dcterms:created>
  <dcterms:modified xsi:type="dcterms:W3CDTF">2023-11-14T17:28:44Z</dcterms:modified>
</cp:coreProperties>
</file>