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30279975" cy="19478625"/>
  <p:notesSz cx="6858000" cy="9144000"/>
  <p:defaultTextStyle>
    <a:defPPr>
      <a:defRPr lang="ru-RU"/>
    </a:defPPr>
    <a:lvl1pPr marL="0" algn="l" defTabSz="2843077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1pPr>
    <a:lvl2pPr marL="1421540" algn="l" defTabSz="2843077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2pPr>
    <a:lvl3pPr marL="2843077" algn="l" defTabSz="2843077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3pPr>
    <a:lvl4pPr marL="4264617" algn="l" defTabSz="2843077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4pPr>
    <a:lvl5pPr marL="5686157" algn="l" defTabSz="2843077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5pPr>
    <a:lvl6pPr marL="7107694" algn="l" defTabSz="2843077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6pPr>
    <a:lvl7pPr marL="8529234" algn="l" defTabSz="2843077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7pPr>
    <a:lvl8pPr marL="9950771" algn="l" defTabSz="2843077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8pPr>
    <a:lvl9pPr marL="11372311" algn="l" defTabSz="2843077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D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9" d="100"/>
          <a:sy n="29" d="100"/>
        </p:scale>
        <p:origin x="-1046" y="-86"/>
      </p:cViewPr>
      <p:guideLst>
        <p:guide orient="horz" pos="6135"/>
        <p:guide pos="95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983127"/>
            <a:ext cx="30279975" cy="8495498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30279975" cy="1098312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7533300"/>
            <a:ext cx="30279975" cy="64928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4545013"/>
            <a:ext cx="30279975" cy="145007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0411" y="14350633"/>
            <a:ext cx="18666724" cy="2505463"/>
          </a:xfrm>
        </p:spPr>
        <p:txBody>
          <a:bodyPr>
            <a:normAutofit/>
          </a:bodyPr>
          <a:lstStyle>
            <a:lvl1pPr marL="0" indent="0" algn="l">
              <a:buNone/>
              <a:defRPr sz="6800">
                <a:solidFill>
                  <a:schemeClr val="tx2"/>
                </a:solidFill>
              </a:defRPr>
            </a:lvl1pPr>
            <a:lvl2pPr marL="1421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43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26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686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108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52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951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373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7387" y="8896575"/>
            <a:ext cx="23760876" cy="5093092"/>
          </a:xfrm>
          <a:effectLst/>
        </p:spPr>
        <p:txBody>
          <a:bodyPr>
            <a:noAutofit/>
          </a:bodyPr>
          <a:lstStyle>
            <a:lvl1pPr marL="1990329" indent="-1421663" algn="l">
              <a:defRPr sz="1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08328" y="2077717"/>
            <a:ext cx="21195983" cy="986917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20622" y="1069414"/>
            <a:ext cx="6812994" cy="14878338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07663" y="2077719"/>
            <a:ext cx="15991983" cy="139023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784997" y="2077720"/>
            <a:ext cx="21195983" cy="98691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983127"/>
            <a:ext cx="30279975" cy="8495498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0279975" cy="1098312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7533300"/>
            <a:ext cx="30279975" cy="64928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4545013"/>
            <a:ext cx="30279975" cy="145007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840" y="6170924"/>
            <a:ext cx="19758366" cy="6882976"/>
          </a:xfrm>
          <a:effectLst/>
        </p:spPr>
        <p:txBody>
          <a:bodyPr anchor="b"/>
          <a:lstStyle>
            <a:lvl1pPr algn="r">
              <a:defRPr sz="143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7219" y="13086611"/>
            <a:ext cx="19771042" cy="2372938"/>
          </a:xfrm>
        </p:spPr>
        <p:txBody>
          <a:bodyPr anchor="t"/>
          <a:lstStyle>
            <a:lvl1pPr marL="0" indent="0" algn="r">
              <a:buNone/>
              <a:defRPr sz="6200">
                <a:solidFill>
                  <a:schemeClr val="tx2"/>
                </a:solidFill>
              </a:defRPr>
            </a:lvl1pPr>
            <a:lvl2pPr marL="142166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2pPr>
            <a:lvl3pPr marL="2843327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3pPr>
            <a:lvl4pPr marL="426499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4pPr>
            <a:lvl5pPr marL="5686654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5pPr>
            <a:lvl6pPr marL="7108317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6pPr>
            <a:lvl7pPr marL="852998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7pPr>
            <a:lvl8pPr marL="9951644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8pPr>
            <a:lvl9pPr marL="11373307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784993" y="2077717"/>
            <a:ext cx="11082471" cy="98691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15382227" y="2077720"/>
            <a:ext cx="11082471" cy="98691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4997" y="2077720"/>
            <a:ext cx="11082471" cy="181710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7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1421663" indent="0">
              <a:buNone/>
              <a:defRPr sz="6200" b="1"/>
            </a:lvl2pPr>
            <a:lvl3pPr marL="2843327" indent="0">
              <a:buNone/>
              <a:defRPr sz="5600" b="1"/>
            </a:lvl3pPr>
            <a:lvl4pPr marL="4264990" indent="0">
              <a:buNone/>
              <a:defRPr sz="5000" b="1"/>
            </a:lvl4pPr>
            <a:lvl5pPr marL="5686654" indent="0">
              <a:buNone/>
              <a:defRPr sz="5000" b="1"/>
            </a:lvl5pPr>
            <a:lvl6pPr marL="7108317" indent="0">
              <a:buNone/>
              <a:defRPr sz="5000" b="1"/>
            </a:lvl6pPr>
            <a:lvl7pPr marL="8529980" indent="0">
              <a:buNone/>
              <a:defRPr sz="5000" b="1"/>
            </a:lvl7pPr>
            <a:lvl8pPr marL="9951644" indent="0">
              <a:buNone/>
              <a:defRPr sz="5000" b="1"/>
            </a:lvl8pPr>
            <a:lvl9pPr marL="11373307" indent="0">
              <a:buNone/>
              <a:defRPr sz="5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9526" y="3977318"/>
            <a:ext cx="11082471" cy="7791450"/>
          </a:xfrm>
        </p:spPr>
        <p:txBody>
          <a:bodyPr>
            <a:normAutofit/>
          </a:bodyPr>
          <a:lstStyle>
            <a:lvl1pPr>
              <a:defRPr sz="5600"/>
            </a:lvl1pPr>
            <a:lvl2pPr>
              <a:defRPr sz="56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89347" y="2077720"/>
            <a:ext cx="11082471" cy="181710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7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1421663" indent="0">
              <a:buNone/>
              <a:defRPr sz="6200" b="1"/>
            </a:lvl2pPr>
            <a:lvl3pPr marL="2843327" indent="0">
              <a:buNone/>
              <a:defRPr sz="5600" b="1"/>
            </a:lvl3pPr>
            <a:lvl4pPr marL="4264990" indent="0">
              <a:buNone/>
              <a:defRPr sz="5000" b="1"/>
            </a:lvl4pPr>
            <a:lvl5pPr marL="5686654" indent="0">
              <a:buNone/>
              <a:defRPr sz="5000" b="1"/>
            </a:lvl5pPr>
            <a:lvl6pPr marL="7108317" indent="0">
              <a:buNone/>
              <a:defRPr sz="5000" b="1"/>
            </a:lvl6pPr>
            <a:lvl7pPr marL="8529980" indent="0">
              <a:buNone/>
              <a:defRPr sz="5000" b="1"/>
            </a:lvl7pPr>
            <a:lvl8pPr marL="9951644" indent="0">
              <a:buNone/>
              <a:defRPr sz="5000" b="1"/>
            </a:lvl8pPr>
            <a:lvl9pPr marL="11373307" indent="0">
              <a:buNone/>
              <a:defRPr sz="5000" b="1"/>
            </a:lvl9pPr>
          </a:lstStyle>
          <a:p>
            <a:pPr marL="0" lvl="0" indent="0" algn="ctr" defTabSz="2843327" rtl="0" eaLnBrk="1" latinLnBrk="0" hangingPunct="1">
              <a:spcBef>
                <a:spcPct val="20000"/>
              </a:spcBef>
              <a:spcAft>
                <a:spcPts val="933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81807" y="3973640"/>
            <a:ext cx="11082471" cy="7791450"/>
          </a:xfrm>
        </p:spPr>
        <p:txBody>
          <a:bodyPr>
            <a:normAutofit/>
          </a:bodyPr>
          <a:lstStyle>
            <a:lvl1pPr>
              <a:defRPr sz="5600"/>
            </a:lvl1pPr>
            <a:lvl2pPr>
              <a:defRPr sz="56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630" y="6276447"/>
            <a:ext cx="12040744" cy="3574470"/>
          </a:xfrm>
          <a:effectLst/>
        </p:spPr>
        <p:txBody>
          <a:bodyPr anchor="b">
            <a:noAutofit/>
          </a:bodyPr>
          <a:lstStyle>
            <a:lvl1pPr marL="710832" indent="-710832" algn="l">
              <a:defRPr sz="87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11235" y="2077720"/>
            <a:ext cx="13302410" cy="13902393"/>
          </a:xfrm>
        </p:spPr>
        <p:txBody>
          <a:bodyPr anchor="ctr"/>
          <a:lstStyle>
            <a:lvl1pPr>
              <a:defRPr sz="6800"/>
            </a:lvl1pPr>
            <a:lvl2pPr>
              <a:defRPr sz="6200"/>
            </a:lvl2pPr>
            <a:lvl3pPr>
              <a:defRPr sz="5600"/>
            </a:lvl3pPr>
            <a:lvl4pPr>
              <a:defRPr sz="5000"/>
            </a:lvl4pPr>
            <a:lvl5pPr>
              <a:defRPr sz="44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62351" y="9934730"/>
            <a:ext cx="11221406" cy="6076825"/>
          </a:xfrm>
        </p:spPr>
        <p:txBody>
          <a:bodyPr/>
          <a:lstStyle>
            <a:lvl1pPr marL="0" indent="0">
              <a:buNone/>
              <a:defRPr sz="4400"/>
            </a:lvl1pPr>
            <a:lvl2pPr marL="1421663" indent="0">
              <a:buNone/>
              <a:defRPr sz="3700"/>
            </a:lvl2pPr>
            <a:lvl3pPr marL="2843327" indent="0">
              <a:buNone/>
              <a:defRPr sz="3100"/>
            </a:lvl3pPr>
            <a:lvl4pPr marL="4264990" indent="0">
              <a:buNone/>
              <a:defRPr sz="2800"/>
            </a:lvl4pPr>
            <a:lvl5pPr marL="5686654" indent="0">
              <a:buNone/>
              <a:defRPr sz="2800"/>
            </a:lvl5pPr>
            <a:lvl6pPr marL="7108317" indent="0">
              <a:buNone/>
              <a:defRPr sz="2800"/>
            </a:lvl6pPr>
            <a:lvl7pPr marL="8529980" indent="0">
              <a:buNone/>
              <a:defRPr sz="2800"/>
            </a:lvl7pPr>
            <a:lvl8pPr marL="9951644" indent="0">
              <a:buNone/>
              <a:defRPr sz="2800"/>
            </a:lvl8pPr>
            <a:lvl9pPr marL="11373307" indent="0">
              <a:buNone/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983127"/>
            <a:ext cx="30279975" cy="8495498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0279975" cy="1098312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7533300"/>
            <a:ext cx="30279975" cy="64928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4545013"/>
            <a:ext cx="30279975" cy="145007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19355" y="3246437"/>
            <a:ext cx="13625989" cy="888383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6200"/>
            </a:lvl1pPr>
            <a:lvl2pPr marL="1421663" indent="0">
              <a:buNone/>
              <a:defRPr sz="8700"/>
            </a:lvl2pPr>
            <a:lvl3pPr marL="2843327" indent="0">
              <a:buNone/>
              <a:defRPr sz="7500"/>
            </a:lvl3pPr>
            <a:lvl4pPr marL="4264990" indent="0">
              <a:buNone/>
              <a:defRPr sz="6200"/>
            </a:lvl4pPr>
            <a:lvl5pPr marL="5686654" indent="0">
              <a:buNone/>
              <a:defRPr sz="6200"/>
            </a:lvl5pPr>
            <a:lvl6pPr marL="7108317" indent="0">
              <a:buNone/>
              <a:defRPr sz="6200"/>
            </a:lvl6pPr>
            <a:lvl7pPr marL="8529980" indent="0">
              <a:buNone/>
              <a:defRPr sz="6200"/>
            </a:lvl7pPr>
            <a:lvl8pPr marL="9951644" indent="0">
              <a:buNone/>
              <a:defRPr sz="6200"/>
            </a:lvl8pPr>
            <a:lvl9pPr marL="11373307" indent="0">
              <a:buNone/>
              <a:defRPr sz="6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07086" y="2870061"/>
            <a:ext cx="12232905" cy="6143578"/>
          </a:xfrm>
        </p:spPr>
        <p:txBody>
          <a:bodyPr anchor="b"/>
          <a:lstStyle>
            <a:lvl1pPr marL="568665" indent="-568665">
              <a:buFont typeface="Georgia" pitchFamily="18" charset="0"/>
              <a:buChar char="*"/>
              <a:defRPr sz="5000"/>
            </a:lvl1pPr>
            <a:lvl2pPr marL="1421663" indent="0">
              <a:buNone/>
              <a:defRPr sz="3700"/>
            </a:lvl2pPr>
            <a:lvl3pPr marL="2843327" indent="0">
              <a:buNone/>
              <a:defRPr sz="3100"/>
            </a:lvl3pPr>
            <a:lvl4pPr marL="4264990" indent="0">
              <a:buNone/>
              <a:defRPr sz="2800"/>
            </a:lvl4pPr>
            <a:lvl5pPr marL="5686654" indent="0">
              <a:buNone/>
              <a:defRPr sz="2800"/>
            </a:lvl5pPr>
            <a:lvl6pPr marL="7108317" indent="0">
              <a:buNone/>
              <a:defRPr sz="2800"/>
            </a:lvl6pPr>
            <a:lvl7pPr marL="8529980" indent="0">
              <a:buNone/>
              <a:defRPr sz="2800"/>
            </a:lvl7pPr>
            <a:lvl8pPr marL="9951644" indent="0">
              <a:buNone/>
              <a:defRPr sz="2800"/>
            </a:lvl8pPr>
            <a:lvl9pPr marL="11373307" indent="0">
              <a:buNone/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318" y="12680196"/>
            <a:ext cx="21138820" cy="3246438"/>
          </a:xfrm>
        </p:spPr>
        <p:txBody>
          <a:bodyPr anchor="b">
            <a:noAutofit/>
          </a:bodyPr>
          <a:lstStyle>
            <a:lvl1pPr algn="l">
              <a:defRPr sz="143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500754"/>
            <a:ext cx="30279975" cy="4977871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0279975" cy="145007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0703030"/>
            <a:ext cx="30279975" cy="64928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4545013"/>
            <a:ext cx="30279975" cy="1450075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4333" tIns="142166" rIns="284333" bIns="142166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38403" y="12418171"/>
            <a:ext cx="21565909" cy="3246438"/>
          </a:xfrm>
          <a:prstGeom prst="rect">
            <a:avLst/>
          </a:prstGeom>
          <a:effectLst/>
        </p:spPr>
        <p:txBody>
          <a:bodyPr vert="horz" lIns="284333" tIns="142166" rIns="284333" bIns="142166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4997" y="2079822"/>
            <a:ext cx="21195983" cy="9869170"/>
          </a:xfrm>
          <a:prstGeom prst="rect">
            <a:avLst/>
          </a:prstGeom>
        </p:spPr>
        <p:txBody>
          <a:bodyPr vert="horz" lIns="284333" tIns="142166" rIns="284333" bIns="14216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438983" y="17530764"/>
            <a:ext cx="8326993" cy="1037056"/>
          </a:xfrm>
          <a:prstGeom prst="rect">
            <a:avLst/>
          </a:prstGeom>
        </p:spPr>
        <p:txBody>
          <a:bodyPr vert="horz" lIns="284333" tIns="142166" rIns="284333" bIns="142166" rtlCol="0" anchor="ctr"/>
          <a:lstStyle>
            <a:lvl1pPr algn="r">
              <a:defRPr sz="3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3997" y="17530764"/>
            <a:ext cx="11102661" cy="1037056"/>
          </a:xfrm>
          <a:prstGeom prst="rect">
            <a:avLst/>
          </a:prstGeom>
        </p:spPr>
        <p:txBody>
          <a:bodyPr vert="horz" lIns="284333" tIns="142166" rIns="284333" bIns="142166" rtlCol="0" anchor="ctr"/>
          <a:lstStyle>
            <a:lvl1pPr algn="l">
              <a:defRPr sz="3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16656" y="17530764"/>
            <a:ext cx="6055995" cy="1037056"/>
          </a:xfrm>
          <a:prstGeom prst="rect">
            <a:avLst/>
          </a:prstGeom>
        </p:spPr>
        <p:txBody>
          <a:bodyPr vert="horz" lIns="284333" tIns="142166" rIns="284333" bIns="142166" rtlCol="0" anchor="ctr"/>
          <a:lstStyle>
            <a:lvl1pPr algn="ctr">
              <a:defRPr sz="3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995164" indent="-995164" algn="r" defTabSz="2843327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143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710832" indent="-568665" algn="l" defTabSz="2843327" rtl="0" eaLnBrk="1" latinLnBrk="0" hangingPunct="1">
        <a:spcBef>
          <a:spcPct val="20000"/>
        </a:spcBef>
        <a:spcAft>
          <a:spcPts val="93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6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705996" indent="-568665" algn="l" defTabSz="2843327" rtl="0" eaLnBrk="1" latinLnBrk="0" hangingPunct="1">
        <a:spcBef>
          <a:spcPct val="20000"/>
        </a:spcBef>
        <a:spcAft>
          <a:spcPts val="93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6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558994" indent="-568665" algn="l" defTabSz="2843327" rtl="0" eaLnBrk="1" latinLnBrk="0" hangingPunct="1">
        <a:spcBef>
          <a:spcPct val="20000"/>
        </a:spcBef>
        <a:spcAft>
          <a:spcPts val="93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5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411992" indent="-568665" algn="l" defTabSz="2843327" rtl="0" eaLnBrk="1" latinLnBrk="0" hangingPunct="1">
        <a:spcBef>
          <a:spcPct val="20000"/>
        </a:spcBef>
        <a:spcAft>
          <a:spcPts val="93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5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321857" indent="-568665" algn="l" defTabSz="2843327" rtl="0" eaLnBrk="1" latinLnBrk="0" hangingPunct="1">
        <a:spcBef>
          <a:spcPct val="20000"/>
        </a:spcBef>
        <a:spcAft>
          <a:spcPts val="93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174855" indent="-568665" algn="l" defTabSz="2843327" rtl="0" eaLnBrk="1" latinLnBrk="0" hangingPunct="1">
        <a:spcBef>
          <a:spcPct val="20000"/>
        </a:spcBef>
        <a:spcAft>
          <a:spcPts val="93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6113153" indent="-568665" algn="l" defTabSz="2843327" rtl="0" eaLnBrk="1" latinLnBrk="0" hangingPunct="1">
        <a:spcBef>
          <a:spcPct val="20000"/>
        </a:spcBef>
        <a:spcAft>
          <a:spcPts val="93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7108317" indent="-568665" algn="l" defTabSz="2843327" rtl="0" eaLnBrk="1" latinLnBrk="0" hangingPunct="1">
        <a:spcBef>
          <a:spcPct val="20000"/>
        </a:spcBef>
        <a:spcAft>
          <a:spcPts val="93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8046615" indent="-568665" algn="l" defTabSz="2843327" rtl="0" eaLnBrk="1" latinLnBrk="0" hangingPunct="1">
        <a:spcBef>
          <a:spcPct val="20000"/>
        </a:spcBef>
        <a:spcAft>
          <a:spcPts val="93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43327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421663" algn="l" defTabSz="2843327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843327" algn="l" defTabSz="2843327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4264990" algn="l" defTabSz="2843327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4pPr>
      <a:lvl5pPr marL="5686654" algn="l" defTabSz="2843327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5pPr>
      <a:lvl6pPr marL="7108317" algn="l" defTabSz="2843327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6pPr>
      <a:lvl7pPr marL="8529980" algn="l" defTabSz="2843327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7pPr>
      <a:lvl8pPr marL="9951644" algn="l" defTabSz="2843327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8pPr>
      <a:lvl9pPr marL="11373307" algn="l" defTabSz="2843327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10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122763" y="5058792"/>
            <a:ext cx="22204096" cy="8496944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5300" b="1" i="1" dirty="0">
                <a:solidFill>
                  <a:schemeClr val="tx1"/>
                </a:solidFill>
                <a:latin typeface="Arial Narrow" pitchFamily="34" charset="0"/>
                <a:ea typeface="Calibri"/>
                <a:cs typeface="Times New Roman"/>
              </a:rPr>
              <a:t>Приобщение детей старшего дошкольного возраста к культурному наследию родного края через проектную деятельность</a:t>
            </a:r>
            <a:br>
              <a:rPr lang="ru-RU" sz="25300" b="1" i="1" dirty="0">
                <a:solidFill>
                  <a:schemeClr val="tx1"/>
                </a:solidFill>
                <a:latin typeface="Arial Narrow" pitchFamily="34" charset="0"/>
                <a:ea typeface="Calibri"/>
                <a:cs typeface="Times New Roman"/>
              </a:rPr>
            </a:br>
            <a:r>
              <a:rPr lang="ru-RU" sz="25300" b="1" i="1" dirty="0">
                <a:solidFill>
                  <a:schemeClr val="tx1"/>
                </a:solidFill>
                <a:latin typeface="Arial Narrow" pitchFamily="34" charset="0"/>
                <a:ea typeface="Calibri"/>
                <a:cs typeface="Times New Roman"/>
              </a:rPr>
              <a:t> «Поэт, прозаик – Василий Белов»</a:t>
            </a:r>
            <a:endParaRPr lang="ru-RU" sz="25300" dirty="0">
              <a:solidFill>
                <a:schemeClr val="tx1"/>
              </a:solidFill>
              <a:latin typeface="Arial Narrow" pitchFamily="34" charset="0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42443" y="1098352"/>
            <a:ext cx="27106130" cy="1584176"/>
          </a:xfrm>
        </p:spPr>
        <p:txBody>
          <a:bodyPr>
            <a:noAutofit/>
          </a:bodyPr>
          <a:lstStyle/>
          <a:p>
            <a:pPr marL="568666" indent="0" algn="ctr">
              <a:buNone/>
            </a:pPr>
            <a:r>
              <a:rPr lang="ru-RU" sz="4400" b="0" dirty="0"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м</a:t>
            </a:r>
            <a:r>
              <a:rPr lang="ru-RU" sz="4400" b="0" dirty="0" smtClean="0"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униципальное бюджетное дошкольное образовательное учреждение «Детский сад №6» г. </a:t>
            </a:r>
            <a:r>
              <a:rPr lang="ru-RU" sz="4400" b="0" dirty="0" err="1" smtClean="0"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Харовска</a:t>
            </a:r>
            <a:r>
              <a:rPr lang="ru-RU" sz="4400" b="0" dirty="0" smtClean="0"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/>
            </a:r>
            <a:br>
              <a:rPr lang="ru-RU" sz="4400" b="0" dirty="0" smtClean="0"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</a:br>
            <a:r>
              <a:rPr lang="ru-RU" sz="4400" b="0" dirty="0" err="1" smtClean="0"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Харовский</a:t>
            </a:r>
            <a:r>
              <a:rPr lang="ru-RU" sz="4400" b="0" dirty="0" smtClean="0"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муниципальный округ</a:t>
            </a:r>
            <a:endParaRPr lang="ru-RU" sz="4400" b="0" dirty="0"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20107" y="15759821"/>
            <a:ext cx="13249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itchFamily="34" charset="0"/>
              </a:rPr>
              <a:t>Лаврова Елена Ивановна, воспитатель</a:t>
            </a:r>
          </a:p>
          <a:p>
            <a:r>
              <a:rPr lang="ru-RU" dirty="0" smtClean="0">
                <a:latin typeface="Arial Narrow" pitchFamily="34" charset="0"/>
              </a:rPr>
              <a:t>Высшая квалификационная категория</a:t>
            </a:r>
            <a:endParaRPr lang="ru-RU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5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44673" y="11679606"/>
            <a:ext cx="18190184" cy="67687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97" y="11991376"/>
            <a:ext cx="17943736" cy="614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02483" y="594296"/>
            <a:ext cx="27435048" cy="103691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4000" b="1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just"/>
            <a:r>
              <a:rPr lang="ru-RU" sz="4000" b="1" dirty="0" smtClean="0">
                <a:solidFill>
                  <a:prstClr val="black"/>
                </a:solidFill>
                <a:latin typeface="Arial Narrow" pitchFamily="34" charset="0"/>
              </a:rPr>
              <a:t>Актуальность</a:t>
            </a:r>
            <a:r>
              <a:rPr lang="ru-RU" sz="4000" b="1" dirty="0">
                <a:solidFill>
                  <a:prstClr val="black"/>
                </a:solidFill>
                <a:latin typeface="Arial Narrow" pitchFamily="34" charset="0"/>
              </a:rPr>
              <a:t>: </a:t>
            </a:r>
            <a:r>
              <a:rPr lang="ru-RU" sz="4000" dirty="0">
                <a:solidFill>
                  <a:prstClr val="black"/>
                </a:solidFill>
                <a:latin typeface="Arial Narrow" pitchFamily="34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ru-RU" sz="4000" dirty="0">
                <a:solidFill>
                  <a:prstClr val="black"/>
                </a:solidFill>
                <a:latin typeface="Arial Narrow" pitchFamily="34" charset="0"/>
              </a:rPr>
              <a:t>    В настоящее время одной из острейших проблем современного образования является воспитание патриотизма. </a:t>
            </a:r>
            <a:br>
              <a:rPr lang="ru-RU" sz="4000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ru-RU" sz="4000" dirty="0">
                <a:solidFill>
                  <a:prstClr val="black"/>
                </a:solidFill>
                <a:latin typeface="Arial Narrow" pitchFamily="34" charset="0"/>
              </a:rPr>
              <a:t>В современном образовании выделяются задачи, ориентированные на духовную жизнь общества: Родина, семья, достояния культуры, родная природа, история народа – то, что составляет фундамент становления личности.</a:t>
            </a:r>
            <a:br>
              <a:rPr lang="ru-RU" sz="4000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ru-RU" sz="4000" dirty="0">
                <a:solidFill>
                  <a:prstClr val="black"/>
                </a:solidFill>
                <a:latin typeface="Arial Narrow" pitchFamily="34" charset="0"/>
              </a:rPr>
              <a:t>    Дошкольный возраст имеет свои возможности для развития высших нравственных чувств, в том числе отношения к малой и большой Родине, воспитание основ гражданственности. Основой в воспитании у дошкольников патриотических чувств являются чувства, накопленные детьми из социального опыта жизни в своем Отечестве, усвоения принятых в обществе норм поведения, развития интереса к ее истории и культуре, формирования позитивного отношения к прошлому и настоящему родной страны, родного края. </a:t>
            </a:r>
            <a:br>
              <a:rPr lang="ru-RU" sz="4000" dirty="0">
                <a:solidFill>
                  <a:prstClr val="black"/>
                </a:solidFill>
                <a:latin typeface="Arial Narrow" pitchFamily="34" charset="0"/>
              </a:rPr>
            </a:br>
            <a:r>
              <a:rPr lang="ru-RU" sz="4000" dirty="0" smtClean="0">
                <a:solidFill>
                  <a:prstClr val="black"/>
                </a:solidFill>
                <a:latin typeface="Arial Narrow" pitchFamily="34" charset="0"/>
              </a:rPr>
              <a:t>    Василий </a:t>
            </a:r>
            <a:r>
              <a:rPr lang="ru-RU" sz="4000" dirty="0">
                <a:solidFill>
                  <a:prstClr val="black"/>
                </a:solidFill>
                <a:latin typeface="Arial Narrow" pitchFamily="34" charset="0"/>
              </a:rPr>
              <a:t>Иванович </a:t>
            </a:r>
            <a:r>
              <a:rPr lang="ru-RU" sz="4000" dirty="0" smtClean="0">
                <a:solidFill>
                  <a:prstClr val="black"/>
                </a:solidFill>
                <a:latin typeface="Arial Narrow" pitchFamily="34" charset="0"/>
              </a:rPr>
              <a:t>Белов - </a:t>
            </a:r>
            <a:r>
              <a:rPr lang="ru-RU" sz="4000" dirty="0">
                <a:solidFill>
                  <a:prstClr val="black"/>
                </a:solidFill>
                <a:latin typeface="Arial Narrow" pitchFamily="34" charset="0"/>
              </a:rPr>
              <a:t>один из ярчайших представителей литературы Вологодского края, великий поэт, прозаик. Он писал для взрослых и </a:t>
            </a:r>
            <a:r>
              <a:rPr lang="ru-RU" sz="4000" dirty="0" smtClean="0">
                <a:solidFill>
                  <a:prstClr val="black"/>
                </a:solidFill>
                <a:latin typeface="Arial Narrow" pitchFamily="34" charset="0"/>
              </a:rPr>
              <a:t>детей. Произведения </a:t>
            </a:r>
            <a:r>
              <a:rPr lang="ru-RU" sz="4000" dirty="0">
                <a:solidFill>
                  <a:prstClr val="black"/>
                </a:solidFill>
                <a:latin typeface="Arial Narrow" pitchFamily="34" charset="0"/>
              </a:rPr>
              <a:t>В. И. Белова – замечательная основа для воспитания гражданского самосознания у детей дошкольного возраста. Писатель учит понимать этот сложный мир, уметь любить и ценить природу, сопереживать героям его произведений и воспитывает доброе отношение ко всему живому. Знакомство с произведениями писателя В.И. Белова способствует развитию в детях духовно – нравственных качеств.</a:t>
            </a:r>
          </a:p>
          <a:p>
            <a:pPr algn="just"/>
            <a:r>
              <a:rPr lang="ru-RU" sz="4000" dirty="0" smtClean="0">
                <a:solidFill>
                  <a:prstClr val="black"/>
                </a:solidFill>
                <a:latin typeface="Arial Narrow" pitchFamily="34" charset="0"/>
              </a:rPr>
              <a:t>Таким </a:t>
            </a:r>
            <a:r>
              <a:rPr lang="ru-RU" sz="4000" dirty="0">
                <a:solidFill>
                  <a:prstClr val="black"/>
                </a:solidFill>
                <a:latin typeface="Arial Narrow" pitchFamily="34" charset="0"/>
              </a:rPr>
              <a:t>образом, всё это ещё раз подчёркивает важность и необходимость изучения творчества Василия Белова.</a:t>
            </a:r>
            <a:br>
              <a:rPr lang="ru-RU" sz="4000" dirty="0">
                <a:solidFill>
                  <a:prstClr val="black"/>
                </a:solidFill>
                <a:latin typeface="Arial Narrow" pitchFamily="34" charset="0"/>
              </a:rPr>
            </a:b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" y="11902444"/>
            <a:ext cx="9144493" cy="6294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55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7075091" y="929369"/>
            <a:ext cx="22466496" cy="3240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6600" b="1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Цель:</a:t>
            </a:r>
            <a:r>
              <a:rPr lang="ru-RU" sz="66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 знакомство детей с жизнью и творчеством вологодского поэта, </a:t>
            </a:r>
            <a:r>
              <a:rPr lang="ru-RU" sz="66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писателя-земляка  </a:t>
            </a:r>
            <a:r>
              <a:rPr lang="ru-RU" sz="66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В. И. </a:t>
            </a:r>
            <a:r>
              <a:rPr lang="ru-RU" sz="66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Белова. </a:t>
            </a:r>
            <a:endParaRPr lang="ru-RU" sz="6600" dirty="0">
              <a:latin typeface="Arial Narrow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59067" y="4554736"/>
            <a:ext cx="16993888" cy="141278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5400" b="1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Задачи:</a:t>
            </a:r>
            <a:endParaRPr lang="ru-RU" sz="5400" dirty="0">
              <a:latin typeface="Arial Narrow" pitchFamily="34" charset="0"/>
              <a:ea typeface="Times New Roman"/>
            </a:endParaRPr>
          </a:p>
          <a:p>
            <a:pPr marL="914400" lvl="0" indent="-914400" algn="just"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Познакомить </a:t>
            </a:r>
            <a:r>
              <a:rPr lang="ru-RU" sz="54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детей с </a:t>
            </a: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писателем - земляком </a:t>
            </a:r>
            <a:r>
              <a:rPr lang="ru-RU" sz="54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В. И. Беловым, его </a:t>
            </a: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биографией, творчеством.</a:t>
            </a:r>
            <a:endParaRPr lang="ru-RU" sz="5400" dirty="0" smtClean="0">
              <a:latin typeface="Arial Narrow" pitchFamily="34" charset="0"/>
              <a:ea typeface="Times New Roman"/>
            </a:endParaRPr>
          </a:p>
          <a:p>
            <a:pPr marL="914400" lvl="0" indent="-914400" algn="just"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Формировать </a:t>
            </a:r>
            <a:r>
              <a:rPr lang="ru-RU" sz="54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у детей </a:t>
            </a: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эмоционально - образное </a:t>
            </a:r>
            <a:r>
              <a:rPr lang="ru-RU" sz="54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восприятие произведений через художественное описание </a:t>
            </a: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образов.</a:t>
            </a:r>
            <a:endParaRPr lang="ru-RU" sz="5400" dirty="0" smtClean="0">
              <a:latin typeface="Arial Narrow" pitchFamily="34" charset="0"/>
              <a:ea typeface="Times New Roman"/>
            </a:endParaRPr>
          </a:p>
          <a:p>
            <a:pPr marL="914400" lvl="0" indent="-914400" algn="just"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Посредством </a:t>
            </a:r>
            <a:r>
              <a:rPr lang="ru-RU" sz="54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произведений В. И. Белова способствовать воспитанию у детей добрых чувств, интереса и любви к </a:t>
            </a: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животным.</a:t>
            </a:r>
          </a:p>
          <a:p>
            <a:pPr marL="914400" lvl="0" indent="-914400" algn="just"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Воспитывать </a:t>
            </a:r>
            <a:r>
              <a:rPr lang="ru-RU" sz="54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умение </a:t>
            </a: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видеть красоту природы родного края.</a:t>
            </a:r>
            <a:endParaRPr lang="ru-RU" sz="5400" dirty="0" smtClean="0">
              <a:latin typeface="Arial Narrow" pitchFamily="34" charset="0"/>
              <a:ea typeface="Times New Roman"/>
            </a:endParaRPr>
          </a:p>
          <a:p>
            <a:pPr marL="914400" lvl="0" indent="-914400" algn="just"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Расширять </a:t>
            </a:r>
            <a:r>
              <a:rPr lang="ru-RU" sz="54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представления родителей о детской литературе. Приобщать родителей к семейному </a:t>
            </a: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прочтению </a:t>
            </a:r>
            <a:r>
              <a:rPr lang="ru-RU" sz="54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литературных </a:t>
            </a:r>
            <a:r>
              <a:rPr lang="ru-RU" sz="54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произведений писателя; совместному с детьми творчеству</a:t>
            </a:r>
            <a:r>
              <a:rPr lang="ru-RU" sz="66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.</a:t>
            </a:r>
            <a:endParaRPr lang="ru-RU" sz="6600" dirty="0">
              <a:effectLst/>
              <a:latin typeface="Arial Narrow" pitchFamily="34" charset="0"/>
              <a:ea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14" y="13758117"/>
            <a:ext cx="5425529" cy="473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14" y="5058792"/>
            <a:ext cx="5437934" cy="801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7" y="1275146"/>
            <a:ext cx="57191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7" y="7435056"/>
            <a:ext cx="578144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22"/>
          <a:stretch/>
        </p:blipFill>
        <p:spPr bwMode="auto">
          <a:xfrm>
            <a:off x="594371" y="13758117"/>
            <a:ext cx="5781440" cy="492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39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914851" y="696747"/>
            <a:ext cx="20090232" cy="34563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12000" b="1" dirty="0" smtClean="0">
                <a:solidFill>
                  <a:schemeClr val="tx1"/>
                </a:solidFill>
                <a:latin typeface="Arial Narrow" pitchFamily="34" charset="0"/>
              </a:rPr>
              <a:t>Работа </a:t>
            </a:r>
            <a:r>
              <a:rPr lang="ru-RU" sz="12000" b="1" dirty="0">
                <a:solidFill>
                  <a:schemeClr val="tx1"/>
                </a:solidFill>
                <a:latin typeface="Arial Narrow" pitchFamily="34" charset="0"/>
              </a:rPr>
              <a:t>по данному проекту состояла из трех этапов:</a:t>
            </a:r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35" y="5274815"/>
            <a:ext cx="12673408" cy="295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028339" y="5816259"/>
            <a:ext cx="113592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0" dirty="0" smtClean="0">
                <a:solidFill>
                  <a:prstClr val="black"/>
                </a:solidFill>
                <a:latin typeface="Arial Narrow" pitchFamily="34" charset="0"/>
              </a:rPr>
              <a:t>Подготовительный</a:t>
            </a:r>
            <a:endParaRPr lang="ru-RU" sz="12000" dirty="0">
              <a:latin typeface="Arial Narrow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67" y="14571901"/>
            <a:ext cx="12673408" cy="295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41" y="9858272"/>
            <a:ext cx="12673408" cy="295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234721" y="10400858"/>
            <a:ext cx="59699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0" dirty="0" smtClean="0">
                <a:solidFill>
                  <a:prstClr val="black"/>
                </a:solidFill>
                <a:latin typeface="Arial Narrow" pitchFamily="34" charset="0"/>
              </a:rPr>
              <a:t>Основной</a:t>
            </a:r>
            <a:endParaRPr lang="ru-RU" sz="12000" dirty="0"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201018" y="15079044"/>
            <a:ext cx="1025312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0" dirty="0" smtClean="0">
                <a:solidFill>
                  <a:prstClr val="black"/>
                </a:solidFill>
                <a:latin typeface="Arial Narrow" pitchFamily="34" charset="0"/>
              </a:rPr>
              <a:t>Заключительный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56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57" y="589648"/>
            <a:ext cx="1239663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75031" y="745570"/>
            <a:ext cx="1034610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  <a:latin typeface="Arial Narrow" pitchFamily="34" charset="0"/>
              </a:rPr>
              <a:t>Подготовительный:</a:t>
            </a:r>
            <a:endParaRPr lang="ru-RU" sz="9600" b="1" dirty="0">
              <a:latin typeface="Arial Narrow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4" y="4607222"/>
            <a:ext cx="10961700" cy="1270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84690" y="4860582"/>
            <a:ext cx="10153128" cy="1209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Arial Narrow" pitchFamily="34" charset="0"/>
              </a:rPr>
              <a:t>У</a:t>
            </a:r>
            <a:r>
              <a:rPr lang="ru-RU" sz="6000" b="1" dirty="0" smtClean="0">
                <a:latin typeface="Arial Narrow" pitchFamily="34" charset="0"/>
              </a:rPr>
              <a:t>словия </a:t>
            </a:r>
            <a:r>
              <a:rPr lang="ru-RU" sz="6000" b="1" dirty="0">
                <a:latin typeface="Arial Narrow" pitchFamily="34" charset="0"/>
              </a:rPr>
              <a:t>для реализации проекта: </a:t>
            </a:r>
            <a:endParaRPr lang="ru-RU" sz="6000" b="1" dirty="0" smtClean="0">
              <a:latin typeface="Arial Narrow" pitchFamily="34" charset="0"/>
            </a:endParaRP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подготовка </a:t>
            </a:r>
            <a:r>
              <a:rPr lang="ru-RU" sz="6000" dirty="0">
                <a:latin typeface="Arial Narrow" pitchFamily="34" charset="0"/>
              </a:rPr>
              <a:t>материала по теме </a:t>
            </a:r>
            <a:r>
              <a:rPr lang="ru-RU" sz="6000" dirty="0" smtClean="0">
                <a:latin typeface="Arial Narrow" pitchFamily="34" charset="0"/>
              </a:rPr>
              <a:t>проекта; 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подбор </a:t>
            </a:r>
            <a:r>
              <a:rPr lang="ru-RU" sz="6000" dirty="0">
                <a:latin typeface="Arial Narrow" pitchFamily="34" charset="0"/>
              </a:rPr>
              <a:t>художественной </a:t>
            </a:r>
            <a:r>
              <a:rPr lang="ru-RU" sz="6000" dirty="0" smtClean="0">
                <a:latin typeface="Arial Narrow" pitchFamily="34" charset="0"/>
              </a:rPr>
              <a:t>литературы по теме проекта; 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подготовка </a:t>
            </a:r>
            <a:r>
              <a:rPr lang="ru-RU" sz="6000" dirty="0">
                <a:latin typeface="Arial Narrow" pitchFamily="34" charset="0"/>
              </a:rPr>
              <a:t>презентаций по теме, продумывание беседы, </a:t>
            </a:r>
            <a:r>
              <a:rPr lang="ru-RU" sz="6000" dirty="0" smtClean="0">
                <a:latin typeface="Arial Narrow" pitchFamily="34" charset="0"/>
              </a:rPr>
              <a:t>экскурсий; 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помощь </a:t>
            </a:r>
            <a:r>
              <a:rPr lang="ru-RU" sz="6000" dirty="0">
                <a:latin typeface="Arial Narrow" pitchFamily="34" charset="0"/>
              </a:rPr>
              <a:t>родителей  в подборе необходимого </a:t>
            </a:r>
            <a:r>
              <a:rPr lang="ru-RU" sz="6000" dirty="0" smtClean="0">
                <a:latin typeface="Arial Narrow" pitchFamily="34" charset="0"/>
              </a:rPr>
              <a:t>материала;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пополнении </a:t>
            </a:r>
            <a:r>
              <a:rPr lang="ru-RU" sz="6000" dirty="0">
                <a:latin typeface="Arial Narrow" pitchFamily="34" charset="0"/>
              </a:rPr>
              <a:t>развивающей среды по данной теме.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618" y="3269602"/>
            <a:ext cx="12523761" cy="135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500027" y="3456614"/>
            <a:ext cx="1260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Arial Narrow" pitchFamily="34" charset="0"/>
              </a:rPr>
              <a:t>Методика «Модель трех вопросов»</a:t>
            </a:r>
            <a:endParaRPr lang="ru-RU" sz="6600" b="1" dirty="0">
              <a:latin typeface="Arial Narrow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094" y="5032363"/>
            <a:ext cx="5328592" cy="148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880639" y="5296676"/>
            <a:ext cx="5479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>
                <a:latin typeface="Arial Narrow" pitchFamily="34" charset="0"/>
              </a:rPr>
              <a:t>Что мы знаем? 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543" y="5032362"/>
            <a:ext cx="9928606" cy="276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471729" y="5176269"/>
            <a:ext cx="9565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dirty="0" smtClean="0">
                <a:latin typeface="Arial Narrow" pitchFamily="34" charset="0"/>
              </a:rPr>
              <a:t>В </a:t>
            </a:r>
            <a:r>
              <a:rPr lang="ru-RU" sz="4800" dirty="0">
                <a:latin typeface="Arial Narrow" pitchFamily="34" charset="0"/>
              </a:rPr>
              <a:t>нашем городе, у городской библиотеки, установлен памятник писателю.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094" y="7918767"/>
            <a:ext cx="5494473" cy="1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3436494" y="8057734"/>
            <a:ext cx="5342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>
                <a:latin typeface="Arial Narrow" pitchFamily="34" charset="0"/>
              </a:rPr>
              <a:t>Что мы хотим узнать</a:t>
            </a:r>
            <a:r>
              <a:rPr lang="ru-RU" sz="4800" dirty="0">
                <a:latin typeface="Arial Narrow" pitchFamily="34" charset="0"/>
              </a:rPr>
              <a:t>? </a:t>
            </a: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729" y="8191492"/>
            <a:ext cx="9928606" cy="553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9618779" y="8328296"/>
            <a:ext cx="94187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4800" dirty="0">
                <a:solidFill>
                  <a:prstClr val="black"/>
                </a:solidFill>
                <a:latin typeface="Arial Narrow" pitchFamily="34" charset="0"/>
              </a:rPr>
              <a:t>Кто этот писатель?  Почему именно этому писателю установили памятник в нашем городе </a:t>
            </a:r>
            <a:r>
              <a:rPr lang="ru-RU" sz="4800" dirty="0" err="1" smtClean="0">
                <a:solidFill>
                  <a:prstClr val="black"/>
                </a:solidFill>
                <a:latin typeface="Arial Narrow" pitchFamily="34" charset="0"/>
              </a:rPr>
              <a:t>Харовске</a:t>
            </a:r>
            <a:r>
              <a:rPr lang="ru-RU" sz="4800" dirty="0" smtClean="0">
                <a:solidFill>
                  <a:prstClr val="black"/>
                </a:solidFill>
                <a:latin typeface="Arial Narrow" pitchFamily="34" charset="0"/>
              </a:rPr>
              <a:t>, </a:t>
            </a:r>
            <a:r>
              <a:rPr lang="ru-RU" sz="4800" dirty="0">
                <a:solidFill>
                  <a:prstClr val="black"/>
                </a:solidFill>
                <a:latin typeface="Arial Narrow" pitchFamily="34" charset="0"/>
              </a:rPr>
              <a:t>рядом с городской библиотекой? Какой вклад писатель внес в жизнь Харовского района? Для кого он писал свои произведения и какие? </a:t>
            </a: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882" y="14090781"/>
            <a:ext cx="5328592" cy="220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180040" y="14358425"/>
            <a:ext cx="4066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Arial Narrow" pitchFamily="34" charset="0"/>
              </a:rPr>
              <a:t>Где это можно узнать?</a:t>
            </a:r>
            <a:endParaRPr lang="ru-RU" sz="4800" dirty="0">
              <a:latin typeface="Arial Narrow" pitchFamily="34" charset="0"/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779" y="14097414"/>
            <a:ext cx="992860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9892516" y="14097414"/>
            <a:ext cx="9145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dirty="0">
                <a:latin typeface="Arial Narrow" pitchFamily="34" charset="0"/>
              </a:rPr>
              <a:t>Спросить у взрослых. Посетить детскую библиотеку, </a:t>
            </a:r>
            <a:r>
              <a:rPr lang="ru-RU" sz="4800" dirty="0" err="1">
                <a:latin typeface="Arial Narrow" pitchFamily="34" charset="0"/>
              </a:rPr>
              <a:t>Харовский</a:t>
            </a:r>
            <a:r>
              <a:rPr lang="ru-RU" sz="4800" dirty="0">
                <a:latin typeface="Arial Narrow" pitchFamily="34" charset="0"/>
              </a:rPr>
              <a:t> историко – художественный музей. В детской библиотеке взять литературные произведения автора и познакомиться с </a:t>
            </a:r>
            <a:r>
              <a:rPr lang="ru-RU" sz="4800" dirty="0" smtClean="0">
                <a:latin typeface="Arial Narrow" pitchFamily="34" charset="0"/>
              </a:rPr>
              <a:t>ними.</a:t>
            </a:r>
            <a:endParaRPr lang="ru-RU" sz="4800" dirty="0">
              <a:latin typeface="Arial Narrow" pitchFamily="34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2600937" y="5773730"/>
            <a:ext cx="144016" cy="94179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endCxn id="3076" idx="1"/>
          </p:cNvCxnSpPr>
          <p:nvPr/>
        </p:nvCxnSpPr>
        <p:spPr>
          <a:xfrm>
            <a:off x="12600937" y="5773730"/>
            <a:ext cx="6831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endCxn id="26" idx="1"/>
          </p:cNvCxnSpPr>
          <p:nvPr/>
        </p:nvCxnSpPr>
        <p:spPr>
          <a:xfrm>
            <a:off x="12744953" y="8842564"/>
            <a:ext cx="5391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2744953" y="15213410"/>
            <a:ext cx="8019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16620591" y="4626743"/>
            <a:ext cx="0" cy="4056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4" y="4459267"/>
            <a:ext cx="10961700" cy="1270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318050" y="4712627"/>
            <a:ext cx="10153128" cy="1209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Arial Narrow" pitchFamily="34" charset="0"/>
              </a:rPr>
              <a:t>У</a:t>
            </a:r>
            <a:r>
              <a:rPr lang="ru-RU" sz="6000" b="1" dirty="0" smtClean="0">
                <a:latin typeface="Arial Narrow" pitchFamily="34" charset="0"/>
              </a:rPr>
              <a:t>словия </a:t>
            </a:r>
            <a:r>
              <a:rPr lang="ru-RU" sz="6000" b="1" dirty="0">
                <a:latin typeface="Arial Narrow" pitchFamily="34" charset="0"/>
              </a:rPr>
              <a:t>для реализации проекта: </a:t>
            </a:r>
            <a:endParaRPr lang="ru-RU" sz="6000" b="1" dirty="0" smtClean="0">
              <a:latin typeface="Arial Narrow" pitchFamily="34" charset="0"/>
            </a:endParaRP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подготовка </a:t>
            </a:r>
            <a:r>
              <a:rPr lang="ru-RU" sz="6000" dirty="0">
                <a:latin typeface="Arial Narrow" pitchFamily="34" charset="0"/>
              </a:rPr>
              <a:t>материала по теме </a:t>
            </a:r>
            <a:r>
              <a:rPr lang="ru-RU" sz="6000" dirty="0" smtClean="0">
                <a:latin typeface="Arial Narrow" pitchFamily="34" charset="0"/>
              </a:rPr>
              <a:t>проекта; 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подбор </a:t>
            </a:r>
            <a:r>
              <a:rPr lang="ru-RU" sz="6000" dirty="0">
                <a:latin typeface="Arial Narrow" pitchFamily="34" charset="0"/>
              </a:rPr>
              <a:t>художественной </a:t>
            </a:r>
            <a:r>
              <a:rPr lang="ru-RU" sz="6000" dirty="0" smtClean="0">
                <a:latin typeface="Arial Narrow" pitchFamily="34" charset="0"/>
              </a:rPr>
              <a:t>литературы по теме проекта; 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подготовка </a:t>
            </a:r>
            <a:r>
              <a:rPr lang="ru-RU" sz="6000" dirty="0">
                <a:latin typeface="Arial Narrow" pitchFamily="34" charset="0"/>
              </a:rPr>
              <a:t>презентаций по теме, продумывание беседы, </a:t>
            </a:r>
            <a:r>
              <a:rPr lang="ru-RU" sz="6000" dirty="0" smtClean="0">
                <a:latin typeface="Arial Narrow" pitchFamily="34" charset="0"/>
              </a:rPr>
              <a:t>экскурсий; 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помощь </a:t>
            </a:r>
            <a:r>
              <a:rPr lang="ru-RU" sz="6000" dirty="0">
                <a:latin typeface="Arial Narrow" pitchFamily="34" charset="0"/>
              </a:rPr>
              <a:t>родителей  в подборе необходимого </a:t>
            </a:r>
            <a:r>
              <a:rPr lang="ru-RU" sz="6000" dirty="0" smtClean="0">
                <a:latin typeface="Arial Narrow" pitchFamily="34" charset="0"/>
              </a:rPr>
              <a:t>материала;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ru-RU" sz="6000" dirty="0" smtClean="0">
                <a:latin typeface="Arial Narrow" pitchFamily="34" charset="0"/>
              </a:rPr>
              <a:t>пополнении </a:t>
            </a:r>
            <a:r>
              <a:rPr lang="ru-RU" sz="6000" dirty="0">
                <a:latin typeface="Arial Narrow" pitchFamily="34" charset="0"/>
              </a:rPr>
              <a:t>развивающей среды по данной теме.</a:t>
            </a:r>
          </a:p>
        </p:txBody>
      </p:sp>
      <p:cxnSp>
        <p:nvCxnSpPr>
          <p:cNvPr id="54" name="Прямая со стрелкой 53"/>
          <p:cNvCxnSpPr>
            <a:endCxn id="23" idx="3"/>
          </p:cNvCxnSpPr>
          <p:nvPr/>
        </p:nvCxnSpPr>
        <p:spPr>
          <a:xfrm>
            <a:off x="18612686" y="5712174"/>
            <a:ext cx="747857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28" idx="3"/>
          </p:cNvCxnSpPr>
          <p:nvPr/>
        </p:nvCxnSpPr>
        <p:spPr>
          <a:xfrm>
            <a:off x="18778567" y="8842564"/>
            <a:ext cx="6931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32" idx="3"/>
          </p:cNvCxnSpPr>
          <p:nvPr/>
        </p:nvCxnSpPr>
        <p:spPr>
          <a:xfrm>
            <a:off x="18877474" y="15191691"/>
            <a:ext cx="741305" cy="21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39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93" y="299006"/>
            <a:ext cx="1239663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395571" y="313056"/>
            <a:ext cx="55579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  <a:latin typeface="Arial Narrow" pitchFamily="34" charset="0"/>
              </a:rPr>
              <a:t>Основной:</a:t>
            </a:r>
            <a:endParaRPr lang="ru-RU" sz="9600" b="1" dirty="0">
              <a:latin typeface="Arial Narrow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8" y="2684562"/>
            <a:ext cx="7731235" cy="377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45138" y="2930065"/>
            <a:ext cx="74514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b="1" dirty="0">
                <a:latin typeface="Arial Narrow" pitchFamily="34" charset="0"/>
              </a:rPr>
              <a:t>Анкетирование </a:t>
            </a:r>
            <a:r>
              <a:rPr lang="ru-RU" sz="4800" b="1" dirty="0" smtClean="0">
                <a:latin typeface="Arial Narrow" pitchFamily="34" charset="0"/>
              </a:rPr>
              <a:t>родителей</a:t>
            </a:r>
          </a:p>
          <a:p>
            <a:pPr algn="just"/>
            <a:r>
              <a:rPr lang="ru-RU" sz="4800" b="1" dirty="0">
                <a:latin typeface="Arial Narrow" pitchFamily="34" charset="0"/>
              </a:rPr>
              <a:t>(</a:t>
            </a:r>
            <a:r>
              <a:rPr lang="ru-RU" sz="4800" dirty="0" smtClean="0">
                <a:latin typeface="Arial Narrow" pitchFamily="34" charset="0"/>
              </a:rPr>
              <a:t>выявить</a:t>
            </a:r>
            <a:r>
              <a:rPr lang="ru-RU" sz="4800" dirty="0">
                <a:latin typeface="Arial Narrow" pitchFamily="34" charset="0"/>
              </a:rPr>
              <a:t>, читают ли родители детям книги. </a:t>
            </a:r>
            <a:r>
              <a:rPr lang="ru-RU" sz="4800" dirty="0" smtClean="0">
                <a:latin typeface="Arial Narrow" pitchFamily="34" charset="0"/>
              </a:rPr>
              <a:t>Что </a:t>
            </a:r>
            <a:r>
              <a:rPr lang="ru-RU" sz="4800" dirty="0">
                <a:latin typeface="Arial Narrow" pitchFamily="34" charset="0"/>
              </a:rPr>
              <a:t>предпочитают слушать дети</a:t>
            </a:r>
            <a:r>
              <a:rPr lang="ru-RU" sz="4800" dirty="0" smtClean="0">
                <a:latin typeface="Arial Narrow" pitchFamily="34" charset="0"/>
              </a:rPr>
              <a:t>?)</a:t>
            </a:r>
            <a:endParaRPr lang="ru-RU" sz="4800" dirty="0">
              <a:latin typeface="Arial Narrow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4763" y="2684562"/>
            <a:ext cx="7731235" cy="377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388842" y="3418651"/>
            <a:ext cx="7348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b="1" dirty="0" smtClean="0">
                <a:latin typeface="Arial Narrow" pitchFamily="34" charset="0"/>
              </a:rPr>
              <a:t>Акции «Книга в подарок»</a:t>
            </a:r>
          </a:p>
          <a:p>
            <a:pPr algn="just"/>
            <a:r>
              <a:rPr lang="ru-RU" sz="4800" dirty="0" smtClean="0">
                <a:latin typeface="Arial Narrow" pitchFamily="34" charset="0"/>
              </a:rPr>
              <a:t>(пополнить книжный уголок группы)</a:t>
            </a:r>
            <a:endParaRPr lang="ru-RU" sz="4800" dirty="0">
              <a:latin typeface="Arial Narrow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4" y="6887492"/>
            <a:ext cx="7605221" cy="682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3817" y="6931972"/>
            <a:ext cx="723413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>
                <a:latin typeface="Arial Narrow" pitchFamily="34" charset="0"/>
              </a:rPr>
              <a:t>Оформление родительского </a:t>
            </a:r>
            <a:r>
              <a:rPr lang="ru-RU" sz="4800" b="1" dirty="0" err="1">
                <a:latin typeface="Arial Narrow" pitchFamily="34" charset="0"/>
              </a:rPr>
              <a:t>уголока</a:t>
            </a:r>
            <a:r>
              <a:rPr lang="ru-RU" sz="4800" b="1" dirty="0">
                <a:latin typeface="Arial Narrow" pitchFamily="34" charset="0"/>
              </a:rPr>
              <a:t> по </a:t>
            </a:r>
            <a:r>
              <a:rPr lang="ru-RU" sz="4800" b="1" dirty="0" smtClean="0">
                <a:latin typeface="Arial Narrow" pitchFamily="34" charset="0"/>
              </a:rPr>
              <a:t>теме проекта</a:t>
            </a:r>
            <a:endParaRPr lang="ru-RU" sz="4800" dirty="0">
              <a:latin typeface="Arial Narrow" pitchFamily="34" charset="0"/>
            </a:endParaRPr>
          </a:p>
          <a:p>
            <a:pPr algn="just"/>
            <a:r>
              <a:rPr lang="ru-RU" sz="4800" dirty="0" smtClean="0">
                <a:latin typeface="Arial Narrow" pitchFamily="34" charset="0"/>
              </a:rPr>
              <a:t>(вызвать </a:t>
            </a:r>
            <a:r>
              <a:rPr lang="ru-RU" sz="4800" dirty="0">
                <a:latin typeface="Arial Narrow" pitchFamily="34" charset="0"/>
              </a:rPr>
              <a:t>интерес к творчеству вологодского поэта, писателя - земляка В. </a:t>
            </a:r>
            <a:r>
              <a:rPr lang="ru-RU" sz="4800" dirty="0" smtClean="0">
                <a:latin typeface="Arial Narrow" pitchFamily="34" charset="0"/>
              </a:rPr>
              <a:t>Белова, помочь </a:t>
            </a:r>
            <a:r>
              <a:rPr lang="ru-RU" sz="4800" dirty="0">
                <a:latin typeface="Arial Narrow" pitchFamily="34" charset="0"/>
              </a:rPr>
              <a:t>родителям открыть перед ребенком мир </a:t>
            </a:r>
            <a:r>
              <a:rPr lang="ru-RU" sz="4800" dirty="0" smtClean="0">
                <a:latin typeface="Arial Narrow" pitchFamily="34" charset="0"/>
              </a:rPr>
              <a:t>поэзии)</a:t>
            </a:r>
            <a:endParaRPr lang="ru-RU" sz="4800" dirty="0">
              <a:latin typeface="Arial Narrow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4763" y="6931972"/>
            <a:ext cx="7731235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2236679" y="6931972"/>
            <a:ext cx="750081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>
                <a:latin typeface="Arial Narrow" pitchFamily="34" charset="0"/>
              </a:rPr>
              <a:t>Посещение детской </a:t>
            </a:r>
            <a:r>
              <a:rPr lang="ru-RU" sz="4800" b="1" dirty="0" smtClean="0">
                <a:latin typeface="Arial Narrow" pitchFamily="34" charset="0"/>
              </a:rPr>
              <a:t>библиотеки</a:t>
            </a:r>
            <a:endParaRPr lang="ru-RU" sz="4800" dirty="0">
              <a:latin typeface="Arial Narrow" pitchFamily="34" charset="0"/>
            </a:endParaRPr>
          </a:p>
          <a:p>
            <a:pPr algn="just"/>
            <a:r>
              <a:rPr lang="ru-RU" sz="4800" dirty="0" smtClean="0">
                <a:latin typeface="Arial Narrow" pitchFamily="34" charset="0"/>
              </a:rPr>
              <a:t>(познакомить </a:t>
            </a:r>
            <a:r>
              <a:rPr lang="ru-RU" sz="4800" dirty="0">
                <a:latin typeface="Arial Narrow" pitchFamily="34" charset="0"/>
              </a:rPr>
              <a:t>с биографией и творчеством писателя земляка, </a:t>
            </a:r>
            <a:r>
              <a:rPr lang="ru-RU" sz="4800" dirty="0" smtClean="0">
                <a:latin typeface="Arial Narrow" pitchFamily="34" charset="0"/>
              </a:rPr>
              <a:t>просмотр </a:t>
            </a:r>
            <a:r>
              <a:rPr lang="ru-RU" sz="4800" dirty="0">
                <a:latin typeface="Arial Narrow" pitchFamily="34" charset="0"/>
              </a:rPr>
              <a:t>презентацию о жизни и творчестве писателя. </a:t>
            </a:r>
            <a:r>
              <a:rPr lang="ru-RU" sz="4800" dirty="0" smtClean="0">
                <a:latin typeface="Arial Narrow" pitchFamily="34" charset="0"/>
              </a:rPr>
              <a:t>Познакомить с </a:t>
            </a:r>
            <a:r>
              <a:rPr lang="ru-RU" sz="4800" dirty="0">
                <a:latin typeface="Arial Narrow" pitchFamily="34" charset="0"/>
              </a:rPr>
              <a:t>рассказом В. И. Белова «Катюшкин дождик</a:t>
            </a:r>
            <a:r>
              <a:rPr lang="ru-RU" sz="4800" dirty="0" smtClean="0">
                <a:latin typeface="Arial Narrow" pitchFamily="34" charset="0"/>
              </a:rPr>
              <a:t>»)</a:t>
            </a:r>
            <a:endParaRPr lang="ru-RU" sz="4800" dirty="0">
              <a:latin typeface="Arial Narrow" pitchFamily="34" charset="0"/>
            </a:endParaRPr>
          </a:p>
        </p:txBody>
      </p:sp>
      <p:pic>
        <p:nvPicPr>
          <p:cNvPr id="25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600" y="2913346"/>
            <a:ext cx="6353977" cy="4953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7" y="14199133"/>
            <a:ext cx="7420520" cy="46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01943" y="14199133"/>
            <a:ext cx="69932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>
                <a:latin typeface="Arial Narrow" pitchFamily="34" charset="0"/>
              </a:rPr>
              <a:t>В группе, </a:t>
            </a:r>
            <a:r>
              <a:rPr lang="ru-RU" sz="4800" b="1" dirty="0">
                <a:latin typeface="Arial Narrow" pitchFamily="34" charset="0"/>
              </a:rPr>
              <a:t>совместное прочтение и обсуждение с детьми детских произведений писателя «Рассказы о всякой живности</a:t>
            </a:r>
            <a:r>
              <a:rPr lang="ru-RU" sz="4800" dirty="0">
                <a:latin typeface="Arial Narrow" pitchFamily="34" charset="0"/>
              </a:rPr>
              <a:t>».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155" y="14199133"/>
            <a:ext cx="7731235" cy="468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2388842" y="14289765"/>
            <a:ext cx="7473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>
                <a:latin typeface="Arial Narrow" pitchFamily="34" charset="0"/>
              </a:rPr>
              <a:t>В ГДК «Мир</a:t>
            </a:r>
            <a:r>
              <a:rPr lang="ru-RU" sz="4800" dirty="0" smtClean="0">
                <a:latin typeface="Arial Narrow" pitchFamily="34" charset="0"/>
              </a:rPr>
              <a:t>» </a:t>
            </a:r>
            <a:r>
              <a:rPr lang="ru-RU" sz="4800" b="1" dirty="0">
                <a:latin typeface="Arial Narrow" pitchFamily="34" charset="0"/>
              </a:rPr>
              <a:t>участие в выставке  рисунков по мотивам детских произведений  В. И. Белова «Рассказы о всякой живности</a:t>
            </a:r>
            <a:r>
              <a:rPr lang="ru-RU" sz="4800" b="1" dirty="0" smtClean="0">
                <a:latin typeface="Arial Narrow" pitchFamily="34" charset="0"/>
              </a:rPr>
              <a:t>»</a:t>
            </a:r>
            <a:endParaRPr lang="ru-RU" sz="4800" b="1" dirty="0">
              <a:latin typeface="Arial Narrow" pitchFamily="34" charset="0"/>
            </a:endParaRPr>
          </a:p>
        </p:txBody>
      </p:sp>
      <p:pic>
        <p:nvPicPr>
          <p:cNvPr id="31" name="Picture 5" descr="https://lh3.googleusercontent.com/tLGEbqwEiXHpQXw9PlSjwWfx1KfzOVUg0LnkGRzpt3Z3p17fGfHsRM7hOhg6Uwp41Oe8ZAyYy5Nw7MQpeBzZBxWMN7JFe9Xcj5q2Bb68o_Ii2gShWhs6cd-TvvyZQq2s-ezksbC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454" y="8548461"/>
            <a:ext cx="6353977" cy="4765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https://lh5.googleusercontent.com/uFmYsIUQrpKG4m7V1iBfz95ybj_3QG3WPia9lbWanL6b5n4CxwRhPLSE1zi1RwZqJy79_EujI791aVg_vOIXmd_9mnNH8WuqjkxIytN11b0_vh5jZy0hOWnxFT2AIA9JfmdZeAD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614" y="8515176"/>
            <a:ext cx="6148584" cy="4747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lh4.googleusercontent.com/EOjPS90iohkhCma-3FtjprtQceyrA_B-rClQ6Izxnwt1LnCICGABPe-XhgSzVHvUPL6tFUJcnAvZZFXg1BGSjufCQRXzSNSOSu5HKMLgxL58kX_3deHgNmEFrMkZauTJQOtVZWKK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240" y="14168943"/>
            <a:ext cx="6072674" cy="4554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https://lh4.googleusercontent.com/9wrF_Il3ZBPVVdbQKp64zfqbuPRWCD7Lm0_TWstTtfWz5-YHBtWXO10VN5tHhsNSz7mXY0UY9bHkVPbnh2Bhlvx2w8Y9SGvoJoDSes-QWpIDoIQnLIMyFfSFOPHD2i1VGF2lKmC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126" y="14199133"/>
            <a:ext cx="6406451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Users\Елена\Desktop\Fs1onMeO2vH3svwo65Y3z6Xx9HNb663HDzY7tFwqH48_yCmRBQHqqsHMp8YteVsJ0GElLXAo_ZaY8zmJY9p0Bxtq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455" y="2930066"/>
            <a:ext cx="6254743" cy="4937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76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833" y="813549"/>
            <a:ext cx="7731235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202" y="7832654"/>
            <a:ext cx="7731235" cy="45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9" y="443961"/>
            <a:ext cx="7731235" cy="1158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83666" y="660211"/>
            <a:ext cx="7326797" cy="1117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 smtClean="0">
                <a:latin typeface="Arial Narrow" pitchFamily="34" charset="0"/>
              </a:rPr>
              <a:t>Интерактивна выставка </a:t>
            </a:r>
            <a:r>
              <a:rPr lang="ru-RU" sz="4800" b="1" dirty="0">
                <a:latin typeface="Arial Narrow" pitchFamily="34" charset="0"/>
              </a:rPr>
              <a:t>в Харовском историко-художественном музее "За тремя волоками", </a:t>
            </a:r>
            <a:r>
              <a:rPr lang="ru-RU" sz="4800" b="1" dirty="0" smtClean="0">
                <a:latin typeface="Arial Narrow" pitchFamily="34" charset="0"/>
              </a:rPr>
              <a:t>посвященная </a:t>
            </a:r>
            <a:r>
              <a:rPr lang="ru-RU" sz="4800" b="1" dirty="0">
                <a:latin typeface="Arial Narrow" pitchFamily="34" charset="0"/>
              </a:rPr>
              <a:t>юбилею В.И</a:t>
            </a:r>
            <a:r>
              <a:rPr lang="ru-RU" sz="4800" b="1" dirty="0" smtClean="0">
                <a:latin typeface="Arial Narrow" pitchFamily="34" charset="0"/>
              </a:rPr>
              <a:t>. Белову.</a:t>
            </a:r>
          </a:p>
          <a:p>
            <a:pPr algn="just"/>
            <a:r>
              <a:rPr lang="ru-RU" sz="4800" dirty="0" smtClean="0">
                <a:latin typeface="Arial Narrow" pitchFamily="34" charset="0"/>
              </a:rPr>
              <a:t>(познакомить </a:t>
            </a:r>
            <a:r>
              <a:rPr lang="ru-RU" sz="4800" dirty="0">
                <a:latin typeface="Arial Narrow" pitchFamily="34" charset="0"/>
              </a:rPr>
              <a:t>с предметами крестьянского быта, собранными на </a:t>
            </a:r>
            <a:r>
              <a:rPr lang="ru-RU" sz="4800" dirty="0" err="1">
                <a:latin typeface="Arial Narrow" pitchFamily="34" charset="0"/>
              </a:rPr>
              <a:t>Азлецкой</a:t>
            </a:r>
            <a:r>
              <a:rPr lang="ru-RU" sz="4800" dirty="0">
                <a:latin typeface="Arial Narrow" pitchFamily="34" charset="0"/>
              </a:rPr>
              <a:t> земле. </a:t>
            </a:r>
            <a:r>
              <a:rPr lang="ru-RU" sz="4800" dirty="0" smtClean="0">
                <a:latin typeface="Arial Narrow" pitchFamily="34" charset="0"/>
              </a:rPr>
              <a:t>Узнать, </a:t>
            </a:r>
            <a:r>
              <a:rPr lang="ru-RU" sz="4800" dirty="0">
                <a:latin typeface="Arial Narrow" pitchFamily="34" charset="0"/>
              </a:rPr>
              <a:t>что диалектные слова, употребляемые когда - то в речи местных жителей, забываются и уходят в прошлое.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2375859" y="813549"/>
            <a:ext cx="73531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800" b="1" dirty="0">
                <a:solidFill>
                  <a:prstClr val="black"/>
                </a:solidFill>
                <a:latin typeface="Arial Narrow" pitchFamily="34" charset="0"/>
              </a:rPr>
              <a:t>Э</a:t>
            </a:r>
            <a:r>
              <a:rPr lang="ru-RU" sz="4800" b="1" dirty="0" smtClean="0">
                <a:solidFill>
                  <a:prstClr val="black"/>
                </a:solidFill>
                <a:latin typeface="Arial Narrow" pitchFamily="34" charset="0"/>
              </a:rPr>
              <a:t>кскурсия </a:t>
            </a:r>
            <a:r>
              <a:rPr lang="ru-RU" sz="4800" b="1" dirty="0">
                <a:solidFill>
                  <a:prstClr val="black"/>
                </a:solidFill>
                <a:latin typeface="Arial Narrow" pitchFamily="34" charset="0"/>
              </a:rPr>
              <a:t>к памятнику В. И. </a:t>
            </a:r>
            <a:r>
              <a:rPr lang="ru-RU" sz="4800" b="1" dirty="0" smtClean="0">
                <a:solidFill>
                  <a:prstClr val="black"/>
                </a:solidFill>
                <a:latin typeface="Arial Narrow" pitchFamily="34" charset="0"/>
              </a:rPr>
              <a:t>Белова</a:t>
            </a:r>
          </a:p>
          <a:p>
            <a:pPr lvl="0" algn="just"/>
            <a:r>
              <a:rPr lang="ru-RU" sz="4800" dirty="0" smtClean="0">
                <a:solidFill>
                  <a:prstClr val="black"/>
                </a:solidFill>
                <a:latin typeface="Arial Narrow" pitchFamily="34" charset="0"/>
              </a:rPr>
              <a:t>(возложить </a:t>
            </a:r>
            <a:r>
              <a:rPr lang="ru-RU" sz="4800" dirty="0">
                <a:solidFill>
                  <a:prstClr val="black"/>
                </a:solidFill>
                <a:latin typeface="Arial Narrow" pitchFamily="34" charset="0"/>
              </a:rPr>
              <a:t>цветы, </a:t>
            </a:r>
            <a:r>
              <a:rPr lang="ru-RU" sz="4800" dirty="0" smtClean="0">
                <a:solidFill>
                  <a:prstClr val="black"/>
                </a:solidFill>
                <a:latin typeface="Arial Narrow" pitchFamily="34" charset="0"/>
              </a:rPr>
              <a:t>вызвать </a:t>
            </a:r>
            <a:r>
              <a:rPr lang="ru-RU" sz="4800" dirty="0">
                <a:solidFill>
                  <a:prstClr val="black"/>
                </a:solidFill>
                <a:latin typeface="Arial Narrow" pitchFamily="34" charset="0"/>
              </a:rPr>
              <a:t>чувство гордости, уважение за писателя земляка, внесшего вклад в жизнь России, Вологодской области и Харовского </a:t>
            </a:r>
            <a:r>
              <a:rPr lang="ru-RU" sz="4800" dirty="0" smtClean="0">
                <a:solidFill>
                  <a:prstClr val="black"/>
                </a:solidFill>
                <a:latin typeface="Arial Narrow" pitchFamily="34" charset="0"/>
              </a:rPr>
              <a:t>района</a:t>
            </a:r>
            <a:r>
              <a:rPr lang="ru-RU" sz="4800" dirty="0">
                <a:solidFill>
                  <a:prstClr val="black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375859" y="7903208"/>
            <a:ext cx="7335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 smtClean="0">
                <a:solidFill>
                  <a:prstClr val="black"/>
                </a:solidFill>
                <a:latin typeface="Arial Narrow" pitchFamily="34" charset="0"/>
              </a:rPr>
              <a:t>Пополнение РППС </a:t>
            </a:r>
            <a:r>
              <a:rPr lang="ru-RU" sz="4800" dirty="0" smtClean="0">
                <a:solidFill>
                  <a:prstClr val="black"/>
                </a:solidFill>
                <a:latin typeface="Arial Narrow" pitchFamily="34" charset="0"/>
              </a:rPr>
              <a:t>дидактическими играми: </a:t>
            </a:r>
            <a:r>
              <a:rPr lang="ru-RU" sz="4800" dirty="0">
                <a:solidFill>
                  <a:prstClr val="black"/>
                </a:solidFill>
                <a:latin typeface="Arial Narrow" pitchFamily="34" charset="0"/>
              </a:rPr>
              <a:t>«Угадай произведение»; «Подбери картинку к отрывку из произведения</a:t>
            </a:r>
            <a:r>
              <a:rPr lang="ru-RU" sz="4800" dirty="0" smtClean="0">
                <a:solidFill>
                  <a:prstClr val="black"/>
                </a:solidFill>
                <a:latin typeface="Arial Narrow" pitchFamily="34" charset="0"/>
              </a:rPr>
              <a:t>»; «Театр – оригами» и др.</a:t>
            </a:r>
            <a:endParaRPr lang="ru-RU" sz="4800" dirty="0">
              <a:latin typeface="Arial Narrow" pitchFamily="34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6" y="12438699"/>
            <a:ext cx="7731235" cy="236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43480" y="12492644"/>
            <a:ext cx="73057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>
                <a:latin typeface="Arial Narrow" pitchFamily="34" charset="0"/>
              </a:rPr>
              <a:t>У</a:t>
            </a:r>
            <a:r>
              <a:rPr lang="ru-RU" sz="4800" b="1" dirty="0" smtClean="0">
                <a:latin typeface="Arial Narrow" pitchFamily="34" charset="0"/>
              </a:rPr>
              <a:t>частие </a:t>
            </a:r>
            <a:r>
              <a:rPr lang="ru-RU" sz="4800" b="1" dirty="0">
                <a:latin typeface="Arial Narrow" pitchFamily="34" charset="0"/>
              </a:rPr>
              <a:t>в фотовыставке «Книга Василия Белова в кадре</a:t>
            </a:r>
            <a:r>
              <a:rPr lang="ru-RU" sz="4800" b="1" dirty="0" smtClean="0">
                <a:latin typeface="Arial Narrow" pitchFamily="34" charset="0"/>
              </a:rPr>
              <a:t>»</a:t>
            </a:r>
            <a:endParaRPr lang="ru-RU" sz="4800" b="1" dirty="0">
              <a:latin typeface="Arial Narrow" pitchFamily="34" charset="0"/>
            </a:endParaRPr>
          </a:p>
        </p:txBody>
      </p:sp>
      <p:pic>
        <p:nvPicPr>
          <p:cNvPr id="25" name="Picture 2" descr="https://lh6.googleusercontent.com/C9v3bUb0f-V9riCAkHT4rbF1CNOOxzw-jbSIujZT-mJrQXErUMn0wmY-xGBBpw0OrPANxmA3CA1gIXyNVu3aUiaoG1uetsVLyHO8Ez5umY1Wv_eW9wHa7TUqWKPttuVfVZn4I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985" y="459674"/>
            <a:ext cx="6369545" cy="4777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lh5.googleusercontent.com/XIPUz0mb_g88nvhE_Fy4myQcIut-mHec6lcbbVEWuJ9nebnp1_K_y8BkU_001ReDsdV0F3rxRmyKA8h9LR8hFqgraqNrrzxovhKHFbU2Rx4p0EUBKhhGE19JuwW7-FTT6TNPoK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986" y="412588"/>
            <a:ext cx="6397352" cy="4798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969" y="5587772"/>
            <a:ext cx="6388369" cy="4520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s://lh4.googleusercontent.com/TYpWzJws0yepVpFZyqdgJdOjMcDxKLA4gowwoKNy7ngMkvvvVJrNbdGFjo-n1diKct04XHiPOeSAF9dOkm5q-xzRUIRbekXNvdSF4xUmU2gIWX-7mGfTjFtb6GW2DQa_0HcFC72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318" y="14317797"/>
            <a:ext cx="6369546" cy="4627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Users\Елена\Desktop\8K7bz7H16SJYb4-F4T_DCrdNCUiGv7f6c_IuVjcno13emUi9V46CjYi2ep435lYye_6AVCI9FuuA2YdPpg2Xbsb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859" y="12995139"/>
            <a:ext cx="7209993" cy="54074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D:\Users\Елена\Desktop\6M5qbgbkKS9TxFJFn8TmFrxEJ1uuvGJJMOKyAZw88pgAanwFdVXhklE02iA_qSFE9hqu79jzWO5ytfHJql4E4M6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865" y="5556717"/>
            <a:ext cx="6285999" cy="4551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D:\Users\Елена\Desktop\Rw28NK9oZkF88NhL7dOwXjs8XerVcKZcaIqwV4Gv93qJPsWbp5sd8OlVn-ubvinRjCEw9uWru8GnTjkbEOiNPMtM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8" b="33627"/>
          <a:stretch/>
        </p:blipFill>
        <p:spPr bwMode="auto">
          <a:xfrm>
            <a:off x="10219608" y="10354383"/>
            <a:ext cx="10369152" cy="3632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Users\Елена\Desktop\IMG_20221014_00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/>
          <a:stretch/>
        </p:blipFill>
        <p:spPr bwMode="auto">
          <a:xfrm rot="5400000">
            <a:off x="16264879" y="13524644"/>
            <a:ext cx="4637797" cy="6359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19" y="14920995"/>
            <a:ext cx="3312368" cy="4326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2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57" y="589648"/>
            <a:ext cx="1239663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26935" y="745570"/>
            <a:ext cx="93746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  <a:latin typeface="Arial Narrow" pitchFamily="34" charset="0"/>
              </a:rPr>
              <a:t>Заключительный:</a:t>
            </a:r>
            <a:endParaRPr lang="ru-RU" sz="9600" b="1" dirty="0">
              <a:latin typeface="Arial Narrow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61" y="2993152"/>
            <a:ext cx="1253139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56316" y="3226484"/>
            <a:ext cx="12025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Посещение выставки рисунков в ГДК «Мир» </a:t>
            </a:r>
            <a:r>
              <a:rPr lang="ru-RU" dirty="0">
                <a:solidFill>
                  <a:prstClr val="black"/>
                </a:solidFill>
                <a:latin typeface="Arial Narrow" pitchFamily="34" charset="0"/>
              </a:rPr>
              <a:t>- «Иллюстрируем детские произведения В. И. Белова»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351" y="2993152"/>
            <a:ext cx="12889432" cy="397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030872" y="3205411"/>
            <a:ext cx="123853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latin typeface="Arial Narrow" pitchFamily="34" charset="0"/>
              </a:rPr>
              <a:t>Презентация </a:t>
            </a:r>
            <a:r>
              <a:rPr lang="ru-RU" b="1" dirty="0">
                <a:latin typeface="Arial Narrow" pitchFamily="34" charset="0"/>
              </a:rPr>
              <a:t>проекта. </a:t>
            </a:r>
            <a:r>
              <a:rPr lang="ru-RU" dirty="0">
                <a:latin typeface="Arial Narrow" pitchFamily="34" charset="0"/>
              </a:rPr>
              <a:t>Образовательная деятельность «Изготовление обложки к книге иллюстраций к произведениям В. И. Белова «Рассказы о всякой живности</a:t>
            </a:r>
            <a:r>
              <a:rPr lang="ru-RU" dirty="0" smtClean="0">
                <a:latin typeface="Arial Narrow" pitchFamily="34" charset="0"/>
              </a:rPr>
              <a:t>»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1" name="Picture 7" descr="F:\Новая папка\РМО старших 2018\DSC073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339" y="7491765"/>
            <a:ext cx="9391916" cy="5282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:\Новая папка\РМО старших 2018\DSC073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483" y="7491765"/>
            <a:ext cx="9580225" cy="5241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:\Новая папка\РМО старших 2018\DSC0737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483" y="13483728"/>
            <a:ext cx="9473052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F:\Новая папка\РМО старших 2018\DSC0736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r="16125"/>
          <a:stretch/>
        </p:blipFill>
        <p:spPr bwMode="auto">
          <a:xfrm>
            <a:off x="1240391" y="13483728"/>
            <a:ext cx="6975566" cy="5322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:\Новая папка\РМО старших 2018\DSC073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272" y="13483728"/>
            <a:ext cx="9473051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Users\Елена\Desktop\bZ8rpPQ52vZRCgCFZMPvb8Tw17GiWty4tJ9xEpBBQzwIG3gP2tyb1XpWNGlZRYCWDZvB8_46zWhdvNaqpYAq_G_H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20" y="7435056"/>
            <a:ext cx="7043937" cy="5282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626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9291" y="1835166"/>
            <a:ext cx="25994888" cy="1634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6600" b="1" dirty="0" smtClean="0">
                <a:latin typeface="Arial Narrow" pitchFamily="34" charset="0"/>
              </a:rPr>
              <a:t>Таким образом, </a:t>
            </a:r>
            <a:r>
              <a:rPr lang="ru-RU" sz="6600" dirty="0" smtClean="0">
                <a:latin typeface="Arial Narrow" pitchFamily="34" charset="0"/>
              </a:rPr>
              <a:t>проектная деятельность позволила: </a:t>
            </a:r>
          </a:p>
          <a:p>
            <a:pPr marL="685800" indent="457200" algn="just">
              <a:buFont typeface="Arial" pitchFamily="34" charset="0"/>
              <a:buChar char="•"/>
            </a:pPr>
            <a:r>
              <a:rPr lang="ru-RU" sz="6600" dirty="0" smtClean="0">
                <a:latin typeface="Arial Narrow" pitchFamily="34" charset="0"/>
              </a:rPr>
              <a:t>расширить </a:t>
            </a:r>
            <a:r>
              <a:rPr lang="ru-RU" sz="6600" dirty="0">
                <a:latin typeface="Arial Narrow" pitchFamily="34" charset="0"/>
              </a:rPr>
              <a:t>представления детей о родном крае, его истории и </a:t>
            </a:r>
            <a:r>
              <a:rPr lang="ru-RU" sz="6600" dirty="0" smtClean="0">
                <a:latin typeface="Arial Narrow" pitchFamily="34" charset="0"/>
              </a:rPr>
              <a:t>особенностях;</a:t>
            </a:r>
          </a:p>
          <a:p>
            <a:pPr marL="685800" indent="457200" algn="just">
              <a:buFont typeface="Arial" pitchFamily="34" charset="0"/>
              <a:buChar char="•"/>
            </a:pPr>
            <a:r>
              <a:rPr lang="ru-RU" sz="6600" dirty="0">
                <a:latin typeface="Arial Narrow" pitchFamily="34" charset="0"/>
              </a:rPr>
              <a:t>получить знания о жизни и </a:t>
            </a:r>
            <a:r>
              <a:rPr lang="ru-RU" sz="6600" dirty="0" smtClean="0">
                <a:latin typeface="Arial Narrow" pitchFamily="34" charset="0"/>
              </a:rPr>
              <a:t>творчестве писателя - земляка </a:t>
            </a:r>
            <a:r>
              <a:rPr lang="ru-RU" sz="6600" dirty="0">
                <a:latin typeface="Arial Narrow" pitchFamily="34" charset="0"/>
              </a:rPr>
              <a:t>Василия </a:t>
            </a:r>
            <a:r>
              <a:rPr lang="ru-RU" sz="6600" dirty="0" smtClean="0">
                <a:latin typeface="Arial Narrow" pitchFamily="34" charset="0"/>
              </a:rPr>
              <a:t>Белова;</a:t>
            </a:r>
          </a:p>
          <a:p>
            <a:pPr marL="685800" indent="457200" algn="just">
              <a:buFont typeface="Arial" pitchFamily="34" charset="0"/>
              <a:buChar char="•"/>
            </a:pPr>
            <a:r>
              <a:rPr lang="ru-RU" sz="6600" dirty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способствовало воспитанию у детей добрых чувств, интереса и любви к животным, через прочтение книги В. И. Белова «Рассказы о всякой живности;</a:t>
            </a:r>
          </a:p>
          <a:p>
            <a:pPr marL="685800" indent="457200" algn="just">
              <a:buFont typeface="Arial" pitchFamily="34" charset="0"/>
              <a:buChar char="•"/>
            </a:pPr>
            <a:r>
              <a:rPr lang="ru-RU" sz="6600" dirty="0" smtClean="0">
                <a:latin typeface="Arial Narrow" pitchFamily="34" charset="0"/>
              </a:rPr>
              <a:t>повысить </a:t>
            </a:r>
            <a:r>
              <a:rPr lang="ru-RU" sz="6600" dirty="0">
                <a:latin typeface="Arial Narrow" pitchFamily="34" charset="0"/>
              </a:rPr>
              <a:t>компетентность родителей в области знаний творчества В. </a:t>
            </a:r>
            <a:r>
              <a:rPr lang="ru-RU" sz="6600" dirty="0" smtClean="0">
                <a:latin typeface="Arial Narrow" pitchFamily="34" charset="0"/>
              </a:rPr>
              <a:t>Белова</a:t>
            </a:r>
            <a:r>
              <a:rPr lang="ru-RU" sz="6600" dirty="0">
                <a:latin typeface="Arial Narrow" pitchFamily="34" charset="0"/>
              </a:rPr>
              <a:t>;</a:t>
            </a:r>
            <a:endParaRPr lang="ru-RU" sz="6600" dirty="0" smtClean="0">
              <a:latin typeface="Arial Narrow" pitchFamily="34" charset="0"/>
            </a:endParaRPr>
          </a:p>
          <a:p>
            <a:pPr marL="685800" indent="457200" algn="just">
              <a:buFont typeface="Arial" pitchFamily="34" charset="0"/>
              <a:buChar char="•"/>
            </a:pPr>
            <a:r>
              <a:rPr lang="ru-RU" sz="6600" dirty="0" smtClean="0">
                <a:solidFill>
                  <a:srgbClr val="111111"/>
                </a:solidFill>
                <a:latin typeface="Arial Narrow" pitchFamily="34" charset="0"/>
                <a:ea typeface="Times New Roman"/>
              </a:rPr>
              <a:t>пополнить РППС по теме проекта.</a:t>
            </a:r>
          </a:p>
          <a:p>
            <a:pPr marL="685800" algn="just"/>
            <a:endParaRPr lang="ru-RU" sz="6600" dirty="0" smtClean="0">
              <a:solidFill>
                <a:srgbClr val="111111"/>
              </a:solidFill>
              <a:latin typeface="Arial Narrow" pitchFamily="34" charset="0"/>
              <a:ea typeface="Times New Roman"/>
            </a:endParaRPr>
          </a:p>
          <a:p>
            <a:pPr indent="457200" algn="just"/>
            <a:r>
              <a:rPr lang="ru-RU" sz="6600" dirty="0">
                <a:latin typeface="Arial Narrow" pitchFamily="34" charset="0"/>
              </a:rPr>
              <a:t>П</a:t>
            </a:r>
            <a:r>
              <a:rPr lang="ru-RU" sz="6600" dirty="0" smtClean="0">
                <a:latin typeface="Arial Narrow" pitchFamily="34" charset="0"/>
              </a:rPr>
              <a:t>роектная </a:t>
            </a:r>
            <a:r>
              <a:rPr lang="ru-RU" sz="6600" dirty="0">
                <a:latin typeface="Arial Narrow" pitchFamily="34" charset="0"/>
              </a:rPr>
              <a:t>деятельность «Поэт, прозаик – Василий Белов», </a:t>
            </a:r>
            <a:r>
              <a:rPr lang="ru-RU" sz="6600" dirty="0" smtClean="0">
                <a:latin typeface="Arial Narrow" pitchFamily="34" charset="0"/>
              </a:rPr>
              <a:t>помогла приобщить </a:t>
            </a:r>
            <a:r>
              <a:rPr lang="ru-RU" sz="6600" dirty="0">
                <a:latin typeface="Arial Narrow" pitchFamily="34" charset="0"/>
              </a:rPr>
              <a:t>дошкольников к культурному наследию писателя - земляка В. И. Белова; усвоить сложный материал через совместный поиск решения проблемы, тем самым, делая познавательный процесс, интересным и мотивационным.</a:t>
            </a:r>
          </a:p>
          <a:p>
            <a:pPr algn="just"/>
            <a:endParaRPr lang="ru-RU" sz="6600" dirty="0" smtClean="0">
              <a:solidFill>
                <a:srgbClr val="111111"/>
              </a:solidFill>
              <a:latin typeface="Arial Narrow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621762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311</TotalTime>
  <Words>692</Words>
  <Application>Microsoft Office PowerPoint</Application>
  <PresentationFormat>Произвольный</PresentationFormat>
  <Paragraphs>67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муниципальное бюджетное дошкольное образовательное учреждение «Детский сад №6» г. Харовска Харовский муниципальный округ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№:» г. Харовска Харовский муниципальный округ</dc:title>
  <dc:creator>Елена</dc:creator>
  <cp:lastModifiedBy>Елена</cp:lastModifiedBy>
  <cp:revision>30</cp:revision>
  <dcterms:created xsi:type="dcterms:W3CDTF">2022-10-28T10:58:25Z</dcterms:created>
  <dcterms:modified xsi:type="dcterms:W3CDTF">2022-10-28T18:42:28Z</dcterms:modified>
</cp:coreProperties>
</file>