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65" r:id="rId4"/>
    <p:sldId id="280" r:id="rId5"/>
    <p:sldId id="282" r:id="rId6"/>
    <p:sldId id="285" r:id="rId7"/>
    <p:sldId id="287" r:id="rId8"/>
    <p:sldId id="296" r:id="rId9"/>
    <p:sldId id="302" r:id="rId10"/>
    <p:sldId id="300" r:id="rId11"/>
    <p:sldId id="304" r:id="rId12"/>
    <p:sldId id="308" r:id="rId13"/>
    <p:sldId id="325" r:id="rId14"/>
    <p:sldId id="309" r:id="rId15"/>
    <p:sldId id="311" r:id="rId1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2" d="100"/>
          <a:sy n="52" d="100"/>
        </p:scale>
        <p:origin x="-1205" y="-7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30.10.2022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30.10.2022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30.10.2022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30.10.2022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30.10.2022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30.10.2022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30.10.2022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30.10.2022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30.10.2022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30.10.2022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30.10.2022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30.10.2022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image" Target="../media/image48.png"/><Relationship Id="rId16"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jpe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ctrTitle"/>
          </p:nvPr>
        </p:nvSpPr>
        <p:spPr>
          <a:xfrm>
            <a:off x="1475656" y="548681"/>
            <a:ext cx="6982544" cy="3051770"/>
          </a:xfrm>
        </p:spPr>
        <p:txBody>
          <a:bodyPr>
            <a:normAutofit fontScale="90000"/>
          </a:bodyPr>
          <a:lstStyle/>
          <a:p>
            <a:r>
              <a:rPr lang="ru-RU" sz="2400" b="1" dirty="0" smtClean="0">
                <a:solidFill>
                  <a:srgbClr val="002060"/>
                </a:solidFill>
                <a:latin typeface="Times New Roman" pitchFamily="18" charset="0"/>
                <a:cs typeface="Times New Roman" pitchFamily="18" charset="0"/>
              </a:rPr>
              <a:t/>
            </a:r>
            <a:br>
              <a:rPr lang="ru-RU" sz="2400" b="1" dirty="0" smtClean="0">
                <a:solidFill>
                  <a:srgbClr val="002060"/>
                </a:solidFill>
                <a:latin typeface="Times New Roman" pitchFamily="18" charset="0"/>
                <a:cs typeface="Times New Roman" pitchFamily="18" charset="0"/>
              </a:rPr>
            </a:br>
            <a:r>
              <a:rPr lang="ru-RU" sz="2400" b="1" dirty="0">
                <a:solidFill>
                  <a:srgbClr val="002060"/>
                </a:solidFill>
                <a:latin typeface="Times New Roman" pitchFamily="18" charset="0"/>
                <a:cs typeface="Times New Roman" pitchFamily="18" charset="0"/>
              </a:rPr>
              <a:t/>
            </a:r>
            <a:br>
              <a:rPr lang="ru-RU" sz="2400" b="1" dirty="0">
                <a:solidFill>
                  <a:srgbClr val="002060"/>
                </a:solidFill>
                <a:latin typeface="Times New Roman" pitchFamily="18" charset="0"/>
                <a:cs typeface="Times New Roman" pitchFamily="18" charset="0"/>
              </a:rPr>
            </a:br>
            <a:r>
              <a:rPr lang="ru-RU" sz="2000" b="1" dirty="0" smtClean="0">
                <a:latin typeface="Times New Roman" pitchFamily="18" charset="0"/>
                <a:cs typeface="Times New Roman" pitchFamily="18" charset="0"/>
              </a:rPr>
              <a:t>Муниципальное дошкольное образовательное учреждение</a:t>
            </a:r>
            <a:br>
              <a:rPr lang="ru-RU" sz="2000" b="1" dirty="0" smtClean="0">
                <a:latin typeface="Times New Roman" pitchFamily="18" charset="0"/>
                <a:cs typeface="Times New Roman" pitchFamily="18" charset="0"/>
              </a:rPr>
            </a:br>
            <a:r>
              <a:rPr lang="ru-RU" sz="2000" b="1" dirty="0" smtClean="0">
                <a:latin typeface="Times New Roman" pitchFamily="18" charset="0"/>
                <a:cs typeface="Times New Roman" pitchFamily="18" charset="0"/>
              </a:rPr>
              <a:t>«Детский сад общеразвивающего вида № 66 «Петушок»» г. Вологда</a:t>
            </a:r>
            <a:br>
              <a:rPr lang="ru-RU" sz="2000" b="1" dirty="0" smtClean="0">
                <a:latin typeface="Times New Roman" pitchFamily="18" charset="0"/>
                <a:cs typeface="Times New Roman" pitchFamily="18" charset="0"/>
              </a:rPr>
            </a:br>
            <a:r>
              <a:rPr lang="ru-RU" sz="2400" b="1" dirty="0">
                <a:latin typeface="Times New Roman" pitchFamily="18" charset="0"/>
                <a:cs typeface="Times New Roman" pitchFamily="18" charset="0"/>
              </a:rPr>
              <a:t/>
            </a:r>
            <a:br>
              <a:rPr lang="ru-RU" sz="2400" b="1" dirty="0">
                <a:latin typeface="Times New Roman" pitchFamily="18" charset="0"/>
                <a:cs typeface="Times New Roman" pitchFamily="18" charset="0"/>
              </a:rPr>
            </a:br>
            <a:r>
              <a:rPr lang="ru-RU" sz="2400" b="1" dirty="0" smtClean="0">
                <a:latin typeface="Times New Roman" pitchFamily="18" charset="0"/>
                <a:cs typeface="Times New Roman" pitchFamily="18" charset="0"/>
              </a:rPr>
              <a:t/>
            </a:r>
            <a:br>
              <a:rPr lang="ru-RU" sz="2400" b="1" dirty="0" smtClean="0">
                <a:latin typeface="Times New Roman" pitchFamily="18" charset="0"/>
                <a:cs typeface="Times New Roman" pitchFamily="18" charset="0"/>
              </a:rPr>
            </a:br>
            <a:r>
              <a:rPr lang="ru-RU" sz="3200" b="1" dirty="0" smtClean="0">
                <a:latin typeface="Times New Roman" pitchFamily="18" charset="0"/>
                <a:cs typeface="Times New Roman" pitchFamily="18" charset="0"/>
              </a:rPr>
              <a:t/>
            </a:r>
            <a:br>
              <a:rPr lang="ru-RU" sz="3200" b="1" dirty="0" smtClean="0">
                <a:latin typeface="Times New Roman" pitchFamily="18" charset="0"/>
                <a:cs typeface="Times New Roman" pitchFamily="18" charset="0"/>
              </a:rPr>
            </a:br>
            <a:r>
              <a:rPr lang="ru-RU" sz="3200" b="1" dirty="0" smtClean="0">
                <a:latin typeface="Times New Roman" pitchFamily="18" charset="0"/>
                <a:cs typeface="Times New Roman" pitchFamily="18" charset="0"/>
              </a:rPr>
              <a:t>«Использование элементов технологии ТРИЗ в развитии творческих и познавательных способностей детей дошкольного возраста»</a:t>
            </a:r>
            <a:endParaRPr lang="ru-RU" sz="3200" b="1" dirty="0">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4572000" y="4581128"/>
            <a:ext cx="3960440" cy="1201688"/>
          </a:xfrm>
        </p:spPr>
        <p:txBody>
          <a:bodyPr>
            <a:normAutofit/>
          </a:bodyPr>
          <a:lstStyle/>
          <a:p>
            <a:r>
              <a:rPr lang="ru-RU" sz="2000" b="1" dirty="0" smtClean="0">
                <a:solidFill>
                  <a:schemeClr val="tx1"/>
                </a:solidFill>
                <a:latin typeface="Times New Roman" pitchFamily="18" charset="0"/>
                <a:cs typeface="Times New Roman" pitchFamily="18" charset="0"/>
              </a:rPr>
              <a:t>Выполнила:  старший воспитатель</a:t>
            </a:r>
          </a:p>
          <a:p>
            <a:r>
              <a:rPr lang="ru-RU" sz="2000" b="1" dirty="0" smtClean="0">
                <a:solidFill>
                  <a:schemeClr val="tx1"/>
                </a:solidFill>
                <a:latin typeface="Times New Roman" pitchFamily="18" charset="0"/>
                <a:cs typeface="Times New Roman" pitchFamily="18" charset="0"/>
              </a:rPr>
              <a:t> Лютина Анна Александровна, </a:t>
            </a:r>
          </a:p>
        </p:txBody>
      </p:sp>
      <p:sp>
        <p:nvSpPr>
          <p:cNvPr id="4" name="Прямоугольник 3"/>
          <p:cNvSpPr/>
          <p:nvPr/>
        </p:nvSpPr>
        <p:spPr>
          <a:xfrm>
            <a:off x="3628312" y="5949280"/>
            <a:ext cx="1887376" cy="369332"/>
          </a:xfrm>
          <a:prstGeom prst="rect">
            <a:avLst/>
          </a:prstGeom>
        </p:spPr>
        <p:txBody>
          <a:bodyPr wrap="none">
            <a:spAutoFit/>
          </a:bodyPr>
          <a:lstStyle/>
          <a:p>
            <a:r>
              <a:rPr lang="ru-RU" b="1" dirty="0">
                <a:latin typeface="Times New Roman" pitchFamily="18" charset="0"/>
                <a:cs typeface="Times New Roman" pitchFamily="18" charset="0"/>
              </a:rPr>
              <a:t>ВОЛОГДА, 2022</a:t>
            </a:r>
          </a:p>
        </p:txBody>
      </p:sp>
    </p:spTree>
    <p:extLst>
      <p:ext uri="{BB962C8B-B14F-4D97-AF65-F5344CB8AC3E}">
        <p14:creationId xmlns:p14="http://schemas.microsoft.com/office/powerpoint/2010/main" val="30057121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28" y="0"/>
            <a:ext cx="923852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Заголовок 5"/>
          <p:cNvSpPr>
            <a:spLocks noGrp="1"/>
          </p:cNvSpPr>
          <p:nvPr>
            <p:ph type="title"/>
          </p:nvPr>
        </p:nvSpPr>
        <p:spPr>
          <a:xfrm>
            <a:off x="1547664" y="274638"/>
            <a:ext cx="7139136" cy="1143000"/>
          </a:xfrm>
        </p:spPr>
        <p:txBody>
          <a:bodyPr>
            <a:noAutofit/>
          </a:bodyPr>
          <a:lstStyle/>
          <a:p>
            <a:r>
              <a:rPr lang="ru-RU" sz="1800" u="sng" dirty="0">
                <a:latin typeface="Times New Roman" pitchFamily="18" charset="0"/>
                <a:cs typeface="Times New Roman" pitchFamily="18" charset="0"/>
              </a:rPr>
              <a:t>5 блок «Волшебники» (Преобразователи) (использование морфологической таблицы)</a:t>
            </a:r>
            <a:r>
              <a:rPr lang="ru-RU" sz="1800" dirty="0">
                <a:latin typeface="Times New Roman" pitchFamily="18" charset="0"/>
                <a:cs typeface="Times New Roman" pitchFamily="18" charset="0"/>
              </a:rPr>
              <a:t/>
            </a:r>
            <a:br>
              <a:rPr lang="ru-RU" sz="1800" dirty="0">
                <a:latin typeface="Times New Roman" pitchFamily="18" charset="0"/>
                <a:cs typeface="Times New Roman" pitchFamily="18" charset="0"/>
              </a:rPr>
            </a:br>
            <a:endParaRPr lang="ru-RU" sz="1800" dirty="0">
              <a:latin typeface="Times New Roman" pitchFamily="18" charset="0"/>
              <a:cs typeface="Times New Roman" pitchFamily="18" charset="0"/>
            </a:endParaRPr>
          </a:p>
        </p:txBody>
      </p:sp>
      <p:pic>
        <p:nvPicPr>
          <p:cNvPr id="286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403648" y="1032844"/>
            <a:ext cx="3672408" cy="2807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7900" y="1052736"/>
            <a:ext cx="3695735" cy="2748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131840" y="3918300"/>
            <a:ext cx="4572000" cy="646331"/>
          </a:xfrm>
          <a:prstGeom prst="rect">
            <a:avLst/>
          </a:prstGeom>
        </p:spPr>
        <p:txBody>
          <a:bodyPr>
            <a:spAutoFit/>
          </a:bodyPr>
          <a:lstStyle/>
          <a:p>
            <a:pPr algn="ctr"/>
            <a:r>
              <a:rPr lang="ru-RU" u="sng" dirty="0">
                <a:latin typeface="Times New Roman" pitchFamily="18" charset="0"/>
                <a:cs typeface="Times New Roman" pitchFamily="18" charset="0"/>
              </a:rPr>
              <a:t>6 блок «Модели мышления»</a:t>
            </a:r>
            <a:r>
              <a:rPr lang="ru-RU" dirty="0">
                <a:latin typeface="Times New Roman" pitchFamily="18" charset="0"/>
                <a:cs typeface="Times New Roman" pitchFamily="18" charset="0"/>
              </a:rPr>
              <a:t/>
            </a:r>
            <a:br>
              <a:rPr lang="ru-RU" dirty="0">
                <a:latin typeface="Times New Roman" pitchFamily="18" charset="0"/>
                <a:cs typeface="Times New Roman" pitchFamily="18" charset="0"/>
              </a:rPr>
            </a:br>
            <a:endParaRPr lang="ru-RU" dirty="0"/>
          </a:p>
        </p:txBody>
      </p:sp>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5656" y="4266218"/>
            <a:ext cx="3588370" cy="1971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18343" y="4453670"/>
            <a:ext cx="3707964" cy="160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3647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Заголовок 3"/>
          <p:cNvSpPr>
            <a:spLocks noGrp="1"/>
          </p:cNvSpPr>
          <p:nvPr>
            <p:ph type="title"/>
          </p:nvPr>
        </p:nvSpPr>
        <p:spPr/>
        <p:txBody>
          <a:bodyPr>
            <a:noAutofit/>
          </a:bodyPr>
          <a:lstStyle/>
          <a:p>
            <a:r>
              <a:rPr lang="ru-RU" sz="1800" b="1" dirty="0">
                <a:latin typeface="Times New Roman" pitchFamily="18" charset="0"/>
                <a:cs typeface="Times New Roman" pitchFamily="18" charset="0"/>
              </a:rPr>
              <a:t>6 блок «Модели мышления»</a:t>
            </a:r>
            <a:br>
              <a:rPr lang="ru-RU" sz="1800" b="1" dirty="0">
                <a:latin typeface="Times New Roman" pitchFamily="18" charset="0"/>
                <a:cs typeface="Times New Roman" pitchFamily="18" charset="0"/>
              </a:rPr>
            </a:br>
            <a:endParaRPr lang="ru-RU" sz="1800" b="1" dirty="0">
              <a:latin typeface="Times New Roman" pitchFamily="18" charset="0"/>
              <a:cs typeface="Times New Roman" pitchFamily="18" charset="0"/>
            </a:endParaRPr>
          </a:p>
        </p:txBody>
      </p:sp>
      <p:pic>
        <p:nvPicPr>
          <p:cNvPr id="30722" name="Picture 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1325488" y="951630"/>
            <a:ext cx="3246512" cy="2231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0079" y="980728"/>
            <a:ext cx="3466431" cy="1796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39752" y="2996952"/>
            <a:ext cx="5996758" cy="646331"/>
          </a:xfrm>
          <a:prstGeom prst="rect">
            <a:avLst/>
          </a:prstGeom>
        </p:spPr>
        <p:txBody>
          <a:bodyPr wrap="square">
            <a:spAutoFit/>
          </a:bodyPr>
          <a:lstStyle/>
          <a:p>
            <a:pPr algn="ctr"/>
            <a:r>
              <a:rPr lang="ru-RU" b="1" dirty="0">
                <a:latin typeface="Times New Roman" pitchFamily="18" charset="0"/>
                <a:ea typeface="+mj-ea"/>
                <a:cs typeface="Times New Roman" pitchFamily="18" charset="0"/>
              </a:rPr>
              <a:t>Дидактические игры </a:t>
            </a:r>
            <a:br>
              <a:rPr lang="ru-RU" b="1" dirty="0">
                <a:latin typeface="Times New Roman" pitchFamily="18" charset="0"/>
                <a:ea typeface="+mj-ea"/>
                <a:cs typeface="Times New Roman" pitchFamily="18" charset="0"/>
              </a:rPr>
            </a:br>
            <a:r>
              <a:rPr lang="ru-RU" b="1" dirty="0">
                <a:latin typeface="Times New Roman" pitchFamily="18" charset="0"/>
                <a:ea typeface="+mj-ea"/>
                <a:cs typeface="Times New Roman" pitchFamily="18" charset="0"/>
              </a:rPr>
              <a:t>«Твердое -  жидкое»», «Хорошо – плохо»</a:t>
            </a:r>
            <a:endParaRPr lang="ru-RU" dirty="0"/>
          </a:p>
        </p:txBody>
      </p:sp>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8323" y="3625371"/>
            <a:ext cx="3713008" cy="1400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6176" y="5099134"/>
            <a:ext cx="2592288" cy="1413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5083" y="4608271"/>
            <a:ext cx="1314181" cy="2048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02254" y="4608271"/>
            <a:ext cx="1265147" cy="2100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67944" y="4691884"/>
            <a:ext cx="1154464" cy="194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Grp="1" noChangeAspect="1" noChangeArrowheads="1"/>
          </p:cNvPicPr>
          <p:nvPr>
            <p:ph sz="half" idx="2"/>
          </p:nvPr>
        </p:nvPicPr>
        <p:blipFill>
          <a:blip r:embed="rId10" cstate="print">
            <a:extLst>
              <a:ext uri="{28A0092B-C50C-407E-A947-70E740481C1C}">
                <a14:useLocalDpi xmlns:a14="http://schemas.microsoft.com/office/drawing/2010/main" val="0"/>
              </a:ext>
            </a:extLst>
          </a:blip>
          <a:srcRect/>
          <a:stretch>
            <a:fillRect/>
          </a:stretch>
        </p:blipFill>
        <p:spPr bwMode="auto">
          <a:xfrm>
            <a:off x="5409990" y="3485145"/>
            <a:ext cx="2386608" cy="1681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28296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Заголовок 3"/>
          <p:cNvSpPr>
            <a:spLocks noGrp="1"/>
          </p:cNvSpPr>
          <p:nvPr>
            <p:ph type="title"/>
          </p:nvPr>
        </p:nvSpPr>
        <p:spPr>
          <a:xfrm>
            <a:off x="1187624" y="551369"/>
            <a:ext cx="7499176" cy="789399"/>
          </a:xfrm>
        </p:spPr>
        <p:txBody>
          <a:bodyPr>
            <a:noAutofit/>
          </a:bodyPr>
          <a:lstStyle/>
          <a:p>
            <a:r>
              <a:rPr lang="ru-RU" sz="1800" b="1" u="sng" dirty="0" smtClean="0">
                <a:latin typeface="Times New Roman" pitchFamily="18" charset="0"/>
                <a:cs typeface="Times New Roman" pitchFamily="18" charset="0"/>
              </a:rPr>
              <a:t>Использование </a:t>
            </a:r>
            <a:r>
              <a:rPr lang="ru-RU" sz="1800" b="1" u="sng" dirty="0">
                <a:latin typeface="Times New Roman" pitchFamily="18" charset="0"/>
                <a:cs typeface="Times New Roman" pitchFamily="18" charset="0"/>
              </a:rPr>
              <a:t>способов моделирования мыслительных действий средствами технологии ТРИЗ для развития творческих и познавательных способностей</a:t>
            </a:r>
            <a:r>
              <a:rPr lang="ru-RU" sz="1800" b="1" dirty="0">
                <a:latin typeface="Times New Roman" pitchFamily="18" charset="0"/>
                <a:cs typeface="Times New Roman" pitchFamily="18" charset="0"/>
              </a:rPr>
              <a:t>. </a:t>
            </a:r>
            <a:r>
              <a:rPr lang="ru-RU" sz="1800" dirty="0">
                <a:latin typeface="Times New Roman" pitchFamily="18" charset="0"/>
                <a:cs typeface="Times New Roman" pitchFamily="18" charset="0"/>
              </a:rPr>
              <a:t/>
            </a:r>
            <a:br>
              <a:rPr lang="ru-RU" sz="1800" dirty="0">
                <a:latin typeface="Times New Roman" pitchFamily="18" charset="0"/>
                <a:cs typeface="Times New Roman" pitchFamily="18" charset="0"/>
              </a:rPr>
            </a:br>
            <a:endParaRPr lang="ru-RU" sz="1800" dirty="0">
              <a:latin typeface="Times New Roman" pitchFamily="18" charset="0"/>
              <a:cs typeface="Times New Roman" pitchFamily="18" charset="0"/>
            </a:endParaRPr>
          </a:p>
        </p:txBody>
      </p:sp>
      <p:sp>
        <p:nvSpPr>
          <p:cNvPr id="5" name="Объект 4"/>
          <p:cNvSpPr>
            <a:spLocks noGrp="1"/>
          </p:cNvSpPr>
          <p:nvPr>
            <p:ph idx="1"/>
          </p:nvPr>
        </p:nvSpPr>
        <p:spPr>
          <a:xfrm>
            <a:off x="1475656" y="1340768"/>
            <a:ext cx="7128792" cy="1872207"/>
          </a:xfrm>
        </p:spPr>
        <p:txBody>
          <a:bodyPr>
            <a:normAutofit lnSpcReduction="10000"/>
          </a:bodyPr>
          <a:lstStyle/>
          <a:p>
            <a:r>
              <a:rPr lang="ru-RU" sz="1800" dirty="0">
                <a:latin typeface="Times New Roman" pitchFamily="18" charset="0"/>
                <a:cs typeface="Times New Roman" pitchFamily="18" charset="0"/>
              </a:rPr>
              <a:t>Метод «Да – нет</a:t>
            </a:r>
            <a:r>
              <a:rPr lang="ru-RU" sz="1800" dirty="0" smtClean="0">
                <a:latin typeface="Times New Roman" pitchFamily="18" charset="0"/>
                <a:cs typeface="Times New Roman" pitchFamily="18" charset="0"/>
              </a:rPr>
              <a:t>»;</a:t>
            </a:r>
            <a:r>
              <a:rPr lang="ru-RU" sz="1800" b="1" dirty="0" smtClean="0">
                <a:latin typeface="Times New Roman" pitchFamily="18" charset="0"/>
                <a:cs typeface="Times New Roman" pitchFamily="18" charset="0"/>
              </a:rPr>
              <a:t> </a:t>
            </a:r>
          </a:p>
          <a:p>
            <a:r>
              <a:rPr lang="ru-RU" sz="1800" dirty="0">
                <a:latin typeface="Times New Roman" pitchFamily="18" charset="0"/>
                <a:cs typeface="Times New Roman" pitchFamily="18" charset="0"/>
              </a:rPr>
              <a:t>Типовые приемы фантазирования (ТПФ</a:t>
            </a:r>
            <a:r>
              <a:rPr lang="ru-RU" sz="1800" dirty="0" smtClean="0">
                <a:latin typeface="Times New Roman" pitchFamily="18" charset="0"/>
                <a:cs typeface="Times New Roman" pitchFamily="18" charset="0"/>
              </a:rPr>
              <a:t>);</a:t>
            </a:r>
          </a:p>
          <a:p>
            <a:r>
              <a:rPr lang="ru-RU" sz="1800" dirty="0" smtClean="0">
                <a:latin typeface="Times New Roman" pitchFamily="18" charset="0"/>
                <a:cs typeface="Times New Roman" pitchFamily="18" charset="0"/>
              </a:rPr>
              <a:t>Морфологическая  таблица; </a:t>
            </a:r>
          </a:p>
          <a:p>
            <a:r>
              <a:rPr lang="ru-RU" sz="1800" dirty="0">
                <a:latin typeface="Times New Roman" pitchFamily="18" charset="0"/>
                <a:cs typeface="Times New Roman" pitchFamily="18" charset="0"/>
              </a:rPr>
              <a:t>Методика </a:t>
            </a:r>
            <a:r>
              <a:rPr lang="ru-RU" sz="1800" dirty="0" smtClean="0">
                <a:latin typeface="Times New Roman" pitchFamily="18" charset="0"/>
                <a:cs typeface="Times New Roman" pitchFamily="18" charset="0"/>
              </a:rPr>
              <a:t>маленьких человечков;</a:t>
            </a:r>
          </a:p>
          <a:p>
            <a:r>
              <a:rPr lang="ru-RU" sz="1800" dirty="0" smtClean="0">
                <a:latin typeface="Times New Roman" pitchFamily="18" charset="0"/>
                <a:cs typeface="Times New Roman" pitchFamily="18" charset="0"/>
              </a:rPr>
              <a:t>Метод </a:t>
            </a:r>
            <a:r>
              <a:rPr lang="ru-RU" sz="1800" dirty="0">
                <a:latin typeface="Times New Roman" pitchFamily="18" charset="0"/>
                <a:cs typeface="Times New Roman" pitchFamily="18" charset="0"/>
              </a:rPr>
              <a:t>мозгового </a:t>
            </a:r>
            <a:r>
              <a:rPr lang="ru-RU" sz="1800" dirty="0" smtClean="0">
                <a:latin typeface="Times New Roman" pitchFamily="18" charset="0"/>
                <a:cs typeface="Times New Roman" pitchFamily="18" charset="0"/>
              </a:rPr>
              <a:t>штурма</a:t>
            </a:r>
            <a:r>
              <a:rPr lang="ru-RU" sz="1800" b="1" dirty="0" smtClean="0">
                <a:latin typeface="Times New Roman" pitchFamily="18" charset="0"/>
                <a:cs typeface="Times New Roman" pitchFamily="18" charset="0"/>
              </a:rPr>
              <a:t>;</a:t>
            </a:r>
          </a:p>
          <a:p>
            <a:r>
              <a:rPr lang="ru-RU" sz="1800" dirty="0">
                <a:latin typeface="Times New Roman" pitchFamily="18" charset="0"/>
                <a:cs typeface="Times New Roman" pitchFamily="18" charset="0"/>
              </a:rPr>
              <a:t>Метод проб и </a:t>
            </a:r>
            <a:r>
              <a:rPr lang="ru-RU" sz="1800" dirty="0" smtClean="0">
                <a:latin typeface="Times New Roman" pitchFamily="18" charset="0"/>
                <a:cs typeface="Times New Roman" pitchFamily="18" charset="0"/>
              </a:rPr>
              <a:t>ошибок</a:t>
            </a:r>
            <a:r>
              <a:rPr lang="ru-RU" sz="1800" b="1" dirty="0" smtClean="0">
                <a:latin typeface="Times New Roman" pitchFamily="18" charset="0"/>
                <a:cs typeface="Times New Roman" pitchFamily="18" charset="0"/>
              </a:rPr>
              <a:t>.</a:t>
            </a:r>
          </a:p>
          <a:p>
            <a:endParaRPr lang="ru-RU" sz="1800" dirty="0">
              <a:solidFill>
                <a:srgbClr val="0070C0"/>
              </a:solidFill>
              <a:latin typeface="Times New Roman" pitchFamily="18" charset="0"/>
              <a:cs typeface="Times New Roman" pitchFamily="18" charset="0"/>
            </a:endParaRPr>
          </a:p>
        </p:txBody>
      </p:sp>
      <p:sp>
        <p:nvSpPr>
          <p:cNvPr id="2" name="Прямоугольник 1"/>
          <p:cNvSpPr/>
          <p:nvPr/>
        </p:nvSpPr>
        <p:spPr>
          <a:xfrm>
            <a:off x="4190740" y="3429000"/>
            <a:ext cx="2334935" cy="369332"/>
          </a:xfrm>
          <a:prstGeom prst="rect">
            <a:avLst/>
          </a:prstGeom>
        </p:spPr>
        <p:txBody>
          <a:bodyPr wrap="none">
            <a:spAutoFit/>
          </a:bodyPr>
          <a:lstStyle/>
          <a:p>
            <a:r>
              <a:rPr lang="ru-RU" b="1" u="sng" dirty="0">
                <a:latin typeface="Times New Roman" pitchFamily="18" charset="0"/>
                <a:ea typeface="+mj-ea"/>
                <a:cs typeface="Times New Roman" pitchFamily="18" charset="0"/>
              </a:rPr>
              <a:t>Список литературы </a:t>
            </a:r>
            <a:endParaRPr lang="ru-RU" b="1" u="sng"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3244" y="3853317"/>
            <a:ext cx="3135498" cy="2359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8742" y="4173189"/>
            <a:ext cx="2047604" cy="1719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048" y="4177152"/>
            <a:ext cx="2110817" cy="1600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1864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1763688" y="274638"/>
            <a:ext cx="6923112" cy="922114"/>
          </a:xfrm>
        </p:spPr>
        <p:txBody>
          <a:bodyPr>
            <a:normAutofit/>
          </a:bodyPr>
          <a:lstStyle/>
          <a:p>
            <a:r>
              <a:rPr lang="ru-RU" sz="1800" b="1" dirty="0" smtClean="0">
                <a:latin typeface="Times New Roman" pitchFamily="18" charset="0"/>
                <a:cs typeface="Times New Roman" pitchFamily="18" charset="0"/>
              </a:rPr>
              <a:t>Трансляция опыта и участие в конкурсах </a:t>
            </a:r>
            <a:endParaRPr lang="ru-RU" sz="1800" b="1" dirty="0">
              <a:latin typeface="Times New Roman" pitchFamily="18" charset="0"/>
              <a:cs typeface="Times New Roman" pitchFamily="18" charset="0"/>
            </a:endParaRPr>
          </a:p>
        </p:txBody>
      </p:sp>
      <p:pic>
        <p:nvPicPr>
          <p:cNvPr id="10243"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482273"/>
            <a:ext cx="1728254" cy="1197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3456" y="893910"/>
            <a:ext cx="1530805" cy="228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4918" y="912172"/>
            <a:ext cx="1681445"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5616" y="1710296"/>
            <a:ext cx="1660724" cy="1208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8"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89858" y="4962354"/>
            <a:ext cx="2288583" cy="1548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9"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40738" y="853818"/>
            <a:ext cx="1450270" cy="1995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0"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65273" y="853818"/>
            <a:ext cx="1410576" cy="2060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1"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40238" y="4991452"/>
            <a:ext cx="2573985" cy="1573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2"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06195" y="2979006"/>
            <a:ext cx="1119086" cy="155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3" name="Picture 1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64458" y="2951506"/>
            <a:ext cx="1176280" cy="1809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4" name="Picture 1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10042" y="2951506"/>
            <a:ext cx="1111662" cy="1809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5" name="Picture 15"/>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45" t="14503" r="18870" b="36006"/>
          <a:stretch/>
        </p:blipFill>
        <p:spPr bwMode="auto">
          <a:xfrm>
            <a:off x="6204716" y="2951507"/>
            <a:ext cx="1365534" cy="1809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6" name="Picture 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44209" y="4902132"/>
            <a:ext cx="2204180" cy="1643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7" name="Picture 17"/>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8548" t="4176" r="21755" b="4992"/>
          <a:stretch/>
        </p:blipFill>
        <p:spPr bwMode="auto">
          <a:xfrm>
            <a:off x="4013111" y="3177909"/>
            <a:ext cx="2162446" cy="1516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0164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52" y="-1865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Текст 1"/>
          <p:cNvSpPr>
            <a:spLocks noGrp="1"/>
          </p:cNvSpPr>
          <p:nvPr>
            <p:ph type="body" idx="1"/>
          </p:nvPr>
        </p:nvSpPr>
        <p:spPr>
          <a:xfrm>
            <a:off x="3638500" y="260648"/>
            <a:ext cx="2805708" cy="423738"/>
          </a:xfrm>
        </p:spPr>
        <p:txBody>
          <a:bodyPr>
            <a:normAutofit/>
          </a:bodyPr>
          <a:lstStyle/>
          <a:p>
            <a:pPr algn="ctr"/>
            <a:r>
              <a:rPr lang="ru-RU" sz="1400" u="sng" dirty="0">
                <a:latin typeface="Times New Roman" pitchFamily="18" charset="0"/>
                <a:cs typeface="Times New Roman" pitchFamily="18" charset="0"/>
              </a:rPr>
              <a:t>РЕЗУЛЬТАТИВНОСТЬ</a:t>
            </a:r>
            <a:r>
              <a:rPr lang="ru-RU" sz="1400" dirty="0">
                <a:latin typeface="Times New Roman" pitchFamily="18" charset="0"/>
                <a:cs typeface="Times New Roman" pitchFamily="18" charset="0"/>
              </a:rPr>
              <a:t> </a:t>
            </a:r>
            <a:endParaRPr lang="ru-RU" sz="1400" dirty="0"/>
          </a:p>
        </p:txBody>
      </p:sp>
      <p:sp>
        <p:nvSpPr>
          <p:cNvPr id="5" name="Объект 4"/>
          <p:cNvSpPr>
            <a:spLocks noGrp="1"/>
          </p:cNvSpPr>
          <p:nvPr>
            <p:ph sz="half" idx="2"/>
          </p:nvPr>
        </p:nvSpPr>
        <p:spPr>
          <a:xfrm>
            <a:off x="1216323" y="692696"/>
            <a:ext cx="7560840" cy="1872208"/>
          </a:xfrm>
        </p:spPr>
        <p:txBody>
          <a:bodyPr>
            <a:normAutofit/>
          </a:bodyPr>
          <a:lstStyle/>
          <a:p>
            <a:pPr lvl="0"/>
            <a:r>
              <a:rPr lang="ru-RU" sz="1400" dirty="0">
                <a:latin typeface="Times New Roman" pitchFamily="18" charset="0"/>
                <a:cs typeface="Times New Roman" pitchFamily="18" charset="0"/>
              </a:rPr>
              <a:t>Изучена  и приобретена </a:t>
            </a:r>
            <a:r>
              <a:rPr lang="ru-RU" sz="1400" dirty="0" smtClean="0">
                <a:latin typeface="Times New Roman" pitchFamily="18" charset="0"/>
                <a:cs typeface="Times New Roman" pitchFamily="18" charset="0"/>
              </a:rPr>
              <a:t>литература</a:t>
            </a:r>
          </a:p>
          <a:p>
            <a:pPr lvl="0"/>
            <a:r>
              <a:rPr lang="ru-RU" sz="1400" dirty="0" smtClean="0">
                <a:latin typeface="Times New Roman" pitchFamily="18" charset="0"/>
                <a:cs typeface="Times New Roman" pitchFamily="18" charset="0"/>
              </a:rPr>
              <a:t>Мониторинг </a:t>
            </a:r>
          </a:p>
          <a:p>
            <a:pPr lvl="0"/>
            <a:r>
              <a:rPr lang="ru-RU" sz="1400" dirty="0" smtClean="0">
                <a:latin typeface="Times New Roman" pitchFamily="18" charset="0"/>
                <a:cs typeface="Times New Roman" pitchFamily="18" charset="0"/>
              </a:rPr>
              <a:t>Пополнена </a:t>
            </a:r>
            <a:r>
              <a:rPr lang="ru-RU" sz="1400" dirty="0">
                <a:latin typeface="Times New Roman" pitchFamily="18" charset="0"/>
                <a:cs typeface="Times New Roman" pitchFamily="18" charset="0"/>
              </a:rPr>
              <a:t>РППС.</a:t>
            </a:r>
          </a:p>
          <a:p>
            <a:pPr lvl="0"/>
            <a:r>
              <a:rPr lang="ru-RU" sz="1400" dirty="0" smtClean="0">
                <a:latin typeface="Times New Roman" pitchFamily="18" charset="0"/>
                <a:cs typeface="Times New Roman" pitchFamily="18" charset="0"/>
              </a:rPr>
              <a:t>Транслирование опыта </a:t>
            </a:r>
            <a:r>
              <a:rPr lang="ru-RU" sz="1400" dirty="0">
                <a:latin typeface="Times New Roman" pitchFamily="18" charset="0"/>
                <a:cs typeface="Times New Roman" pitchFamily="18" charset="0"/>
              </a:rPr>
              <a:t>работы на различных базовых площадках города Вологды и Череповца </a:t>
            </a:r>
            <a:endParaRPr lang="ru-RU" sz="1400" dirty="0" smtClean="0">
              <a:latin typeface="Times New Roman" pitchFamily="18" charset="0"/>
              <a:cs typeface="Times New Roman" pitchFamily="18" charset="0"/>
            </a:endParaRPr>
          </a:p>
          <a:p>
            <a:pPr lvl="0"/>
            <a:r>
              <a:rPr lang="ru-RU" sz="1400" dirty="0" smtClean="0">
                <a:latin typeface="Times New Roman" pitchFamily="18" charset="0"/>
                <a:cs typeface="Times New Roman" pitchFamily="18" charset="0"/>
              </a:rPr>
              <a:t>Сотрудничество </a:t>
            </a:r>
            <a:r>
              <a:rPr lang="ru-RU" sz="1400" dirty="0">
                <a:latin typeface="Times New Roman" pitchFamily="18" charset="0"/>
                <a:cs typeface="Times New Roman" pitchFamily="18" charset="0"/>
              </a:rPr>
              <a:t>с базовыми площадками по ТРИЗ </a:t>
            </a:r>
            <a:r>
              <a:rPr lang="ru-RU" sz="1400" dirty="0" smtClean="0">
                <a:latin typeface="Times New Roman" pitchFamily="18" charset="0"/>
                <a:cs typeface="Times New Roman" pitchFamily="18" charset="0"/>
              </a:rPr>
              <a:t>ДОО </a:t>
            </a:r>
            <a:r>
              <a:rPr lang="ru-RU" sz="1400" dirty="0">
                <a:latin typeface="Times New Roman" pitchFamily="18" charset="0"/>
                <a:cs typeface="Times New Roman" pitchFamily="18" charset="0"/>
              </a:rPr>
              <a:t>№ 98, № 4 города </a:t>
            </a:r>
            <a:r>
              <a:rPr lang="ru-RU" sz="1400" dirty="0" smtClean="0">
                <a:latin typeface="Times New Roman" pitchFamily="18" charset="0"/>
                <a:cs typeface="Times New Roman" pitchFamily="18" charset="0"/>
              </a:rPr>
              <a:t>Череповца</a:t>
            </a:r>
            <a:endParaRPr lang="ru-RU" sz="1400" dirty="0">
              <a:latin typeface="Times New Roman" pitchFamily="18" charset="0"/>
              <a:cs typeface="Times New Roman" pitchFamily="18" charset="0"/>
            </a:endParaRPr>
          </a:p>
        </p:txBody>
      </p:sp>
      <p:sp>
        <p:nvSpPr>
          <p:cNvPr id="3" name="Текст 2"/>
          <p:cNvSpPr>
            <a:spLocks noGrp="1"/>
          </p:cNvSpPr>
          <p:nvPr>
            <p:ph type="body" sz="quarter" idx="3"/>
          </p:nvPr>
        </p:nvSpPr>
        <p:spPr>
          <a:xfrm>
            <a:off x="1475656" y="2276872"/>
            <a:ext cx="6912768" cy="1008112"/>
          </a:xfrm>
        </p:spPr>
        <p:txBody>
          <a:bodyPr>
            <a:noAutofit/>
          </a:bodyPr>
          <a:lstStyle/>
          <a:p>
            <a:endParaRPr lang="ru-RU" sz="1600" dirty="0" smtClean="0">
              <a:latin typeface="Times New Roman" pitchFamily="18" charset="0"/>
              <a:cs typeface="Times New Roman" pitchFamily="18" charset="0"/>
            </a:endParaRPr>
          </a:p>
          <a:p>
            <a:pPr algn="ctr"/>
            <a:r>
              <a:rPr lang="ru-RU" sz="1400" u="sng" dirty="0" smtClean="0">
                <a:latin typeface="Times New Roman" pitchFamily="18" charset="0"/>
                <a:cs typeface="Times New Roman" pitchFamily="18" charset="0"/>
              </a:rPr>
              <a:t>Продуктом </a:t>
            </a:r>
            <a:r>
              <a:rPr lang="ru-RU" sz="1400" u="sng" dirty="0">
                <a:latin typeface="Times New Roman" pitchFamily="18" charset="0"/>
                <a:cs typeface="Times New Roman" pitchFamily="18" charset="0"/>
              </a:rPr>
              <a:t>моего педагогического опыта -  </a:t>
            </a:r>
            <a:r>
              <a:rPr lang="ru-RU" sz="1400" u="sng" dirty="0" err="1">
                <a:latin typeface="Times New Roman" pitchFamily="18" charset="0"/>
                <a:cs typeface="Times New Roman" pitchFamily="18" charset="0"/>
              </a:rPr>
              <a:t>лепбук</a:t>
            </a:r>
            <a:r>
              <a:rPr lang="ru-RU" sz="1400" u="sng" dirty="0">
                <a:latin typeface="Times New Roman" pitchFamily="18" charset="0"/>
                <a:cs typeface="Times New Roman" pitchFamily="18" charset="0"/>
              </a:rPr>
              <a:t>, он начат в ноябре 2019 года, постоянно пополняется методическим  материалом. С помощью этого </a:t>
            </a:r>
            <a:r>
              <a:rPr lang="ru-RU" sz="1400" u="sng" dirty="0" err="1">
                <a:latin typeface="Times New Roman" pitchFamily="18" charset="0"/>
                <a:cs typeface="Times New Roman" pitchFamily="18" charset="0"/>
              </a:rPr>
              <a:t>лепбука</a:t>
            </a:r>
            <a:r>
              <a:rPr lang="ru-RU" sz="1400" u="sng" dirty="0">
                <a:latin typeface="Times New Roman" pitchFamily="18" charset="0"/>
                <a:cs typeface="Times New Roman" pitchFamily="18" charset="0"/>
              </a:rPr>
              <a:t> педагогам, которые заинтересованы данной технологией, будет легче реализовать данный опыт в своей практике. </a:t>
            </a:r>
          </a:p>
        </p:txBody>
      </p:sp>
      <p:pic>
        <p:nvPicPr>
          <p:cNvPr id="11267" name="Picture 3"/>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3816476" y="3140968"/>
            <a:ext cx="2545068" cy="1946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3429877"/>
            <a:ext cx="2748190" cy="2263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1544" y="3410345"/>
            <a:ext cx="2555776" cy="2263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403" r="12499" b="5255"/>
          <a:stretch/>
        </p:blipFill>
        <p:spPr bwMode="auto">
          <a:xfrm>
            <a:off x="3719790" y="4950030"/>
            <a:ext cx="2641754" cy="1600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58669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4915"/>
          <a:stretch/>
        </p:blipFill>
        <p:spPr bwMode="auto">
          <a:xfrm>
            <a:off x="3923927" y="720877"/>
            <a:ext cx="4867855" cy="52136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331640" y="692696"/>
            <a:ext cx="2388421" cy="5262979"/>
          </a:xfrm>
          <a:prstGeom prst="rect">
            <a:avLst/>
          </a:prstGeom>
        </p:spPr>
        <p:txBody>
          <a:bodyPr wrap="square">
            <a:spAutoFit/>
          </a:bodyPr>
          <a:lstStyle/>
          <a:p>
            <a:pPr algn="just">
              <a:lnSpc>
                <a:spcPct val="150000"/>
              </a:lnSpc>
              <a:spcAft>
                <a:spcPts val="0"/>
              </a:spcAft>
            </a:pPr>
            <a:r>
              <a:rPr lang="ru-RU" sz="1400" dirty="0">
                <a:latin typeface="Times New Roman"/>
                <a:ea typeface="Calibri"/>
                <a:cs typeface="Times New Roman"/>
              </a:rPr>
              <a:t>Педагог, как фонарщик в «Маленьком принце», каждый день зажигает маленький фонарик в каждом воспитаннике, дает возможность светить ему разноцветными огоньками. «Когда фонарщик зажигает свой фонарь – как будто рождается еще одна звезда или цветок.</a:t>
            </a:r>
            <a:endParaRPr lang="ru-RU" sz="1400" dirty="0">
              <a:ea typeface="Calibri"/>
              <a:cs typeface="Times New Roman"/>
            </a:endParaRPr>
          </a:p>
          <a:p>
            <a:pPr algn="just">
              <a:lnSpc>
                <a:spcPct val="150000"/>
              </a:lnSpc>
              <a:spcAft>
                <a:spcPts val="0"/>
              </a:spcAft>
            </a:pPr>
            <a:r>
              <a:rPr lang="ru-RU" sz="1400" dirty="0">
                <a:latin typeface="Times New Roman"/>
                <a:ea typeface="Calibri"/>
                <a:cs typeface="Times New Roman"/>
              </a:rPr>
              <a:t>Использование ТРИЗ – технологии, поможет педагогу зажечь творческий огонек в своих воспитанниках.</a:t>
            </a:r>
            <a:endParaRPr lang="ru-RU" sz="1400" dirty="0">
              <a:ea typeface="Calibri"/>
              <a:cs typeface="Times New Roman"/>
            </a:endParaRPr>
          </a:p>
        </p:txBody>
      </p:sp>
    </p:spTree>
    <p:extLst>
      <p:ext uri="{BB962C8B-B14F-4D97-AF65-F5344CB8AC3E}">
        <p14:creationId xmlns:p14="http://schemas.microsoft.com/office/powerpoint/2010/main" val="14635315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Объект 1"/>
          <p:cNvSpPr>
            <a:spLocks noGrp="1"/>
          </p:cNvSpPr>
          <p:nvPr>
            <p:ph idx="1"/>
          </p:nvPr>
        </p:nvSpPr>
        <p:spPr>
          <a:xfrm>
            <a:off x="1259632" y="548680"/>
            <a:ext cx="7427168" cy="5577483"/>
          </a:xfrm>
        </p:spPr>
        <p:txBody>
          <a:bodyPr>
            <a:noAutofit/>
          </a:bodyPr>
          <a:lstStyle/>
          <a:p>
            <a:pPr fontAlgn="b"/>
            <a:r>
              <a:rPr lang="ru-RU" sz="1600" dirty="0">
                <a:latin typeface="Times New Roman" pitchFamily="18" charset="0"/>
                <a:cs typeface="Times New Roman" pitchFamily="18" charset="0"/>
              </a:rPr>
              <a:t>Мы живем в стремительно меняющемся  мире, в эпоху информации, и уже не представляем нашу жизнь без компьютеров, спутникового телевидения, мобильной связи, Интернета. Информационные технологии дают нам все более новые возможности, но и многого требуют от нас: понимать и принимать новые реалии, быстро ориентироваться, обучаться. Как научить детей полноценно жить в динамичном, быстро изменяющемся мире</a:t>
            </a:r>
            <a:r>
              <a:rPr lang="ru-RU" sz="1600" dirty="0" smtClean="0">
                <a:latin typeface="Times New Roman" pitchFamily="18" charset="0"/>
                <a:cs typeface="Times New Roman" pitchFamily="18" charset="0"/>
              </a:rPr>
              <a:t>? </a:t>
            </a:r>
            <a:r>
              <a:rPr lang="ru-RU" sz="1600" dirty="0">
                <a:latin typeface="Times New Roman" pitchFamily="18" charset="0"/>
                <a:cs typeface="Times New Roman" pitchFamily="18" charset="0"/>
              </a:rPr>
              <a:t>Одной из таких технологий является адаптированная к дошкольному возрасту ТРИЗ – технология (Г.С.  Альтшуллера), обучающая детей под девизом «Творчество во всем!»</a:t>
            </a:r>
          </a:p>
          <a:p>
            <a:pPr fontAlgn="b"/>
            <a:r>
              <a:rPr lang="ru-RU" sz="1600" dirty="0">
                <a:latin typeface="Times New Roman" pitchFamily="18" charset="0"/>
                <a:cs typeface="Times New Roman" pitchFamily="18" charset="0"/>
              </a:rPr>
              <a:t>Основным средством работы с детьми  по данной технологии является педагогический поиск. Когда я впервые начала знакомить детей с данной технологией, ответы детей были не уверенные, ребята стеснялись выразить свои мысли, были эмоционально закрыты. Поэтому я решила  не давать  детям готовые знания, они  должны  учиться находить их  самостоятельно. Если ребенок задает вопрос, не надо тут же давать готовый ответ. Наоборот, надо спросить его, что он сам об этом думает. Пригласить его к рассуждению. И наводящими вопросами подвести к тому, чтобы ребенок сам нашел ответ. Тем самым он ставит ребенка в ситуацию, когда нужно найти ответ.</a:t>
            </a:r>
          </a:p>
          <a:p>
            <a:pPr fontAlgn="b"/>
            <a:r>
              <a:rPr lang="ru-RU" sz="1600" dirty="0">
                <a:latin typeface="Times New Roman" pitchFamily="18" charset="0"/>
                <a:cs typeface="Times New Roman" pitchFamily="18" charset="0"/>
              </a:rPr>
              <a:t> 	Творческое и познавательное развитие человека одно из основных условий его успешности в течение всей жизни. Поэтому, развитие познавательных и творческих  способностей у детей 3-7 лет – одна из приоритетных задач дошкольной ступени образования. С их помощью ребенок решает задачи: учится понимать разные объекты и ситуации, преобразовывать их (создавать новое) и выражать свое отношение к ним.</a:t>
            </a:r>
          </a:p>
        </p:txBody>
      </p:sp>
    </p:spTree>
    <p:extLst>
      <p:ext uri="{BB962C8B-B14F-4D97-AF65-F5344CB8AC3E}">
        <p14:creationId xmlns:p14="http://schemas.microsoft.com/office/powerpoint/2010/main" val="6371852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059832" y="682824"/>
            <a:ext cx="4248472" cy="646331"/>
          </a:xfrm>
          <a:prstGeom prst="rect">
            <a:avLst/>
          </a:prstGeom>
          <a:noFill/>
        </p:spPr>
        <p:txBody>
          <a:bodyPr wrap="square" rtlCol="0">
            <a:spAutoFit/>
          </a:bodyPr>
          <a:lstStyle/>
          <a:p>
            <a:endParaRPr lang="ru-RU" dirty="0" smtClean="0"/>
          </a:p>
          <a:p>
            <a:pPr marL="285750" indent="-285750">
              <a:buFont typeface="Arial" pitchFamily="34" charset="0"/>
              <a:buChar char="•"/>
            </a:pPr>
            <a:endParaRPr lang="ru-RU" dirty="0"/>
          </a:p>
        </p:txBody>
      </p:sp>
      <p:sp>
        <p:nvSpPr>
          <p:cNvPr id="6" name="Заголовок 5"/>
          <p:cNvSpPr>
            <a:spLocks noGrp="1"/>
          </p:cNvSpPr>
          <p:nvPr>
            <p:ph type="title"/>
          </p:nvPr>
        </p:nvSpPr>
        <p:spPr>
          <a:xfrm>
            <a:off x="1331640" y="274638"/>
            <a:ext cx="7355160" cy="1143000"/>
          </a:xfrm>
        </p:spPr>
        <p:txBody>
          <a:bodyPr>
            <a:noAutofit/>
          </a:bodyPr>
          <a:lstStyle/>
          <a:p>
            <a:pPr algn="l"/>
            <a:r>
              <a:rPr lang="ru-RU" sz="1800" b="1" dirty="0" smtClean="0">
                <a:latin typeface="Times New Roman" pitchFamily="18" charset="0"/>
                <a:cs typeface="Times New Roman" pitchFamily="18" charset="0"/>
              </a:rPr>
              <a:t>Цель: </a:t>
            </a:r>
            <a:r>
              <a:rPr lang="ru-RU" sz="1800" dirty="0" smtClean="0">
                <a:latin typeface="Times New Roman" pitchFamily="18" charset="0"/>
                <a:cs typeface="Times New Roman" pitchFamily="18" charset="0"/>
              </a:rPr>
              <a:t>использование технологии ТРИЗ для развития у дошкольников таких качеств мышления как гибкость, подвижность, системность и поисковая активность, стремление к новизне, а также развития творческих и познавательных способностей.</a:t>
            </a:r>
            <a:endParaRPr lang="ru-RU" sz="1800" dirty="0">
              <a:latin typeface="Times New Roman" pitchFamily="18" charset="0"/>
              <a:cs typeface="Times New Roman" pitchFamily="18" charset="0"/>
            </a:endParaRPr>
          </a:p>
        </p:txBody>
      </p:sp>
      <p:sp>
        <p:nvSpPr>
          <p:cNvPr id="7" name="Объект 6"/>
          <p:cNvSpPr>
            <a:spLocks noGrp="1"/>
          </p:cNvSpPr>
          <p:nvPr>
            <p:ph idx="1"/>
          </p:nvPr>
        </p:nvSpPr>
        <p:spPr>
          <a:xfrm>
            <a:off x="1331640" y="1600200"/>
            <a:ext cx="7355160" cy="4525963"/>
          </a:xfrm>
        </p:spPr>
        <p:txBody>
          <a:bodyPr>
            <a:normAutofit/>
          </a:bodyPr>
          <a:lstStyle/>
          <a:p>
            <a:pPr marL="0" indent="0">
              <a:buNone/>
            </a:pPr>
            <a:r>
              <a:rPr lang="ru-RU" sz="1800" b="1" dirty="0" smtClean="0">
                <a:latin typeface="Times New Roman" pitchFamily="18" charset="0"/>
                <a:cs typeface="Times New Roman" pitchFamily="18" charset="0"/>
              </a:rPr>
              <a:t>Задачи: </a:t>
            </a:r>
          </a:p>
          <a:p>
            <a:r>
              <a:rPr lang="ru-RU" sz="1800" dirty="0" smtClean="0">
                <a:latin typeface="Times New Roman" pitchFamily="18" charset="0"/>
                <a:cs typeface="Times New Roman" pitchFamily="18" charset="0"/>
              </a:rPr>
              <a:t>Отобрать </a:t>
            </a:r>
            <a:r>
              <a:rPr lang="ru-RU" sz="1800" dirty="0">
                <a:latin typeface="Times New Roman" pitchFamily="18" charset="0"/>
                <a:cs typeface="Times New Roman" pitchFamily="18" charset="0"/>
              </a:rPr>
              <a:t>методическую литературу для реализации поставленной цели.</a:t>
            </a:r>
          </a:p>
          <a:p>
            <a:r>
              <a:rPr lang="ru-RU" sz="1800" dirty="0" smtClean="0">
                <a:latin typeface="Times New Roman" pitchFamily="18" charset="0"/>
                <a:cs typeface="Times New Roman" pitchFamily="18" charset="0"/>
              </a:rPr>
              <a:t>Изготовить  </a:t>
            </a:r>
            <a:r>
              <a:rPr lang="ru-RU" sz="1800" dirty="0">
                <a:latin typeface="Times New Roman" pitchFamily="18" charset="0"/>
                <a:cs typeface="Times New Roman" pitchFamily="18" charset="0"/>
              </a:rPr>
              <a:t>пособия, дидактические  игры, игровые упражнения и макет универсального пособия «Познавайкин мир» по технологии ТРИЗ.</a:t>
            </a:r>
          </a:p>
          <a:p>
            <a:r>
              <a:rPr lang="ru-RU" sz="1800" dirty="0" smtClean="0">
                <a:latin typeface="Times New Roman" pitchFamily="18" charset="0"/>
                <a:cs typeface="Times New Roman" pitchFamily="18" charset="0"/>
              </a:rPr>
              <a:t>Спланировать </a:t>
            </a:r>
            <a:r>
              <a:rPr lang="ru-RU" sz="1800" dirty="0">
                <a:latin typeface="Times New Roman" pitchFamily="18" charset="0"/>
                <a:cs typeface="Times New Roman" pitchFamily="18" charset="0"/>
              </a:rPr>
              <a:t>работу с детьми в данном направлении, исходя из проведенного мониторинга.</a:t>
            </a:r>
          </a:p>
          <a:p>
            <a:r>
              <a:rPr lang="ru-RU" sz="1800" dirty="0" smtClean="0">
                <a:latin typeface="Times New Roman" pitchFamily="18" charset="0"/>
                <a:cs typeface="Times New Roman" pitchFamily="18" charset="0"/>
              </a:rPr>
              <a:t>Транслировать </a:t>
            </a:r>
            <a:r>
              <a:rPr lang="ru-RU" sz="1800" dirty="0">
                <a:latin typeface="Times New Roman" pitchFamily="18" charset="0"/>
                <a:cs typeface="Times New Roman" pitchFamily="18" charset="0"/>
              </a:rPr>
              <a:t>наработанный опыт перед коллегами </a:t>
            </a:r>
            <a:r>
              <a:rPr lang="ru-RU" sz="1800" dirty="0" smtClean="0">
                <a:latin typeface="Times New Roman" pitchFamily="18" charset="0"/>
                <a:cs typeface="Times New Roman" pitchFamily="18" charset="0"/>
              </a:rPr>
              <a:t>ДОО  на </a:t>
            </a:r>
            <a:r>
              <a:rPr lang="ru-RU" sz="1800" dirty="0">
                <a:latin typeface="Times New Roman" pitchFamily="18" charset="0"/>
                <a:cs typeface="Times New Roman" pitchFamily="18" charset="0"/>
              </a:rPr>
              <a:t>муниципальном и областном уровне.</a:t>
            </a:r>
          </a:p>
          <a:p>
            <a:r>
              <a:rPr lang="ru-RU" sz="1800" dirty="0" smtClean="0">
                <a:latin typeface="Times New Roman" pitchFamily="18" charset="0"/>
                <a:cs typeface="Times New Roman" pitchFamily="18" charset="0"/>
              </a:rPr>
              <a:t>Повышать </a:t>
            </a:r>
            <a:r>
              <a:rPr lang="ru-RU" sz="1800" dirty="0">
                <a:latin typeface="Times New Roman" pitchFamily="18" charset="0"/>
                <a:cs typeface="Times New Roman" pitchFamily="18" charset="0"/>
              </a:rPr>
              <a:t>свою профессиональную компетентность, через активное участие в семинарах – практикумах.</a:t>
            </a:r>
          </a:p>
          <a:p>
            <a:r>
              <a:rPr lang="ru-RU" sz="1800" dirty="0" smtClean="0">
                <a:latin typeface="Times New Roman" pitchFamily="18" charset="0"/>
                <a:cs typeface="Times New Roman" pitchFamily="18" charset="0"/>
              </a:rPr>
              <a:t>Скорректировать </a:t>
            </a:r>
            <a:r>
              <a:rPr lang="ru-RU" sz="1800" dirty="0">
                <a:latin typeface="Times New Roman" pitchFamily="18" charset="0"/>
                <a:cs typeface="Times New Roman" pitchFamily="18" charset="0"/>
              </a:rPr>
              <a:t>план работы на год.</a:t>
            </a:r>
          </a:p>
          <a:p>
            <a:endParaRPr lang="ru-RU" sz="1800" dirty="0"/>
          </a:p>
        </p:txBody>
      </p:sp>
    </p:spTree>
    <p:extLst>
      <p:ext uri="{BB962C8B-B14F-4D97-AF65-F5344CB8AC3E}">
        <p14:creationId xmlns:p14="http://schemas.microsoft.com/office/powerpoint/2010/main" val="19135264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46"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Объект 4"/>
          <p:cNvSpPr>
            <a:spLocks noGrp="1"/>
          </p:cNvSpPr>
          <p:nvPr>
            <p:ph idx="1"/>
          </p:nvPr>
        </p:nvSpPr>
        <p:spPr>
          <a:xfrm>
            <a:off x="1403648" y="764704"/>
            <a:ext cx="7283152" cy="5361459"/>
          </a:xfrm>
        </p:spPr>
        <p:txBody>
          <a:bodyPr>
            <a:normAutofit/>
          </a:bodyPr>
          <a:lstStyle/>
          <a:p>
            <a:r>
              <a:rPr lang="ru-RU" sz="1900" dirty="0">
                <a:latin typeface="Times New Roman" pitchFamily="18" charset="0"/>
                <a:cs typeface="Times New Roman" pitchFamily="18" charset="0"/>
              </a:rPr>
              <a:t>Организация процесса по освоению способов познания осуществляется через реализацию методического комплекса «Я познаю мир» Сидорчук  Т.А. </a:t>
            </a:r>
            <a:r>
              <a:rPr lang="ru-RU" sz="1900" dirty="0" smtClean="0">
                <a:latin typeface="Times New Roman" pitchFamily="18" charset="0"/>
                <a:cs typeface="Times New Roman" pitchFamily="18" charset="0"/>
              </a:rPr>
              <a:t>В </a:t>
            </a:r>
            <a:r>
              <a:rPr lang="ru-RU" sz="1900" dirty="0">
                <a:latin typeface="Times New Roman" pitchFamily="18" charset="0"/>
                <a:cs typeface="Times New Roman" pitchFamily="18" charset="0"/>
              </a:rPr>
              <a:t>соответствии с рекомендациями  методического  комплекса   «Я познаю мир» мною был изготовлен  макет универсального пособия «Познавайкин мир», в котором объединены 6 блоков, которые между собой объединены в единую сюжетную линию </a:t>
            </a:r>
          </a:p>
          <a:p>
            <a:endParaRPr lang="ru-RU" dirty="0"/>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455" r="18468" b="12074"/>
          <a:stretch/>
        </p:blipFill>
        <p:spPr bwMode="auto">
          <a:xfrm>
            <a:off x="6358922" y="2636912"/>
            <a:ext cx="2449264" cy="2477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4449100"/>
            <a:ext cx="2175542" cy="2148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3648" y="2811127"/>
            <a:ext cx="4461964" cy="3786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6229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Текст 4"/>
          <p:cNvSpPr>
            <a:spLocks noGrp="1"/>
          </p:cNvSpPr>
          <p:nvPr>
            <p:ph type="body" idx="1"/>
          </p:nvPr>
        </p:nvSpPr>
        <p:spPr>
          <a:xfrm>
            <a:off x="1619672" y="404664"/>
            <a:ext cx="7056784" cy="1038125"/>
          </a:xfrm>
        </p:spPr>
        <p:txBody>
          <a:bodyPr>
            <a:normAutofit/>
          </a:bodyPr>
          <a:lstStyle/>
          <a:p>
            <a:pPr algn="ctr"/>
            <a:r>
              <a:rPr lang="ru-RU" sz="1800" dirty="0" smtClean="0">
                <a:solidFill>
                  <a:schemeClr val="tx1"/>
                </a:solidFill>
                <a:latin typeface="Times New Roman" pitchFamily="18" charset="0"/>
                <a:cs typeface="Times New Roman" pitchFamily="18" charset="0"/>
              </a:rPr>
              <a:t> Мною создана </a:t>
            </a:r>
            <a:r>
              <a:rPr lang="ru-RU" sz="1800" dirty="0">
                <a:solidFill>
                  <a:schemeClr val="tx1"/>
                </a:solidFill>
                <a:latin typeface="Times New Roman" pitchFamily="18" charset="0"/>
                <a:cs typeface="Times New Roman" pitchFamily="18" charset="0"/>
              </a:rPr>
              <a:t>картотека игр для каждого из блоков универсального пособия «Познавайкин мир».  </a:t>
            </a:r>
            <a:endParaRPr lang="ru-RU" sz="1800" dirty="0" smtClean="0">
              <a:solidFill>
                <a:schemeClr val="tx1"/>
              </a:solidFill>
              <a:latin typeface="Times New Roman" pitchFamily="18" charset="0"/>
              <a:cs typeface="Times New Roman" pitchFamily="18" charset="0"/>
            </a:endParaRPr>
          </a:p>
          <a:p>
            <a:pPr algn="ctr"/>
            <a:r>
              <a:rPr lang="ru-RU" sz="1800" dirty="0" smtClean="0">
                <a:solidFill>
                  <a:schemeClr val="tx1"/>
                </a:solidFill>
                <a:latin typeface="Times New Roman" pitchFamily="18" charset="0"/>
                <a:cs typeface="Times New Roman" pitchFamily="18" charset="0"/>
              </a:rPr>
              <a:t>Игры и пособия по 6 блокам ,  представлены  на следующих слайдах </a:t>
            </a:r>
            <a:endParaRPr lang="ru-RU" sz="1800" dirty="0">
              <a:solidFill>
                <a:schemeClr val="tx1"/>
              </a:solidFill>
              <a:latin typeface="Times New Roman" pitchFamily="18" charset="0"/>
              <a:cs typeface="Times New Roman" pitchFamily="18" charset="0"/>
            </a:endParaRPr>
          </a:p>
        </p:txBody>
      </p:sp>
      <p:pic>
        <p:nvPicPr>
          <p:cNvPr id="2" name="Объект 1"/>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1312510" y="1485222"/>
            <a:ext cx="4657915" cy="3120372"/>
          </a:xfrm>
          <a:prstGeom prst="rect">
            <a:avLst/>
          </a:prstGeom>
          <a:ln>
            <a:noFill/>
          </a:ln>
          <a:effectLst>
            <a:softEdge rad="112500"/>
          </a:effectLst>
        </p:spPr>
      </p:pic>
      <p:pic>
        <p:nvPicPr>
          <p:cNvPr id="9218"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313" r="99844"/>
                    </a14:imgEffect>
                  </a14:imgLayer>
                </a14:imgProps>
              </a:ext>
              <a:ext uri="{28A0092B-C50C-407E-A947-70E740481C1C}">
                <a14:useLocalDpi xmlns:a14="http://schemas.microsoft.com/office/drawing/2010/main" val="0"/>
              </a:ext>
            </a:extLst>
          </a:blip>
          <a:srcRect/>
          <a:stretch>
            <a:fillRect/>
          </a:stretch>
        </p:blipFill>
        <p:spPr bwMode="auto">
          <a:xfrm>
            <a:off x="5970425" y="1916832"/>
            <a:ext cx="2921695" cy="1643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9872" y="4797152"/>
            <a:ext cx="4498381" cy="163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47951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Заголовок 3"/>
          <p:cNvSpPr>
            <a:spLocks noGrp="1"/>
          </p:cNvSpPr>
          <p:nvPr>
            <p:ph type="title"/>
          </p:nvPr>
        </p:nvSpPr>
        <p:spPr/>
        <p:txBody>
          <a:bodyPr>
            <a:noAutofit/>
          </a:bodyPr>
          <a:lstStyle/>
          <a:p>
            <a:r>
              <a:rPr lang="ru-RU" sz="1800" b="1" dirty="0">
                <a:latin typeface="Times New Roman" pitchFamily="18" charset="0"/>
                <a:cs typeface="Times New Roman" pitchFamily="18" charset="0"/>
              </a:rPr>
              <a:t>1 блок «Анализаторы» ( Наши органы чувств).</a:t>
            </a:r>
            <a:br>
              <a:rPr lang="ru-RU" sz="1800" b="1" dirty="0">
                <a:latin typeface="Times New Roman" pitchFamily="18" charset="0"/>
                <a:cs typeface="Times New Roman" pitchFamily="18" charset="0"/>
              </a:rPr>
            </a:br>
            <a:endParaRPr lang="ru-RU" sz="1800" b="1" dirty="0">
              <a:latin typeface="Times New Roman" pitchFamily="18" charset="0"/>
              <a:cs typeface="Times New Roman" pitchFamily="18" charset="0"/>
            </a:endParaRPr>
          </a:p>
        </p:txBody>
      </p:sp>
      <p:pic>
        <p:nvPicPr>
          <p:cNvPr id="1126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275061" y="1269044"/>
            <a:ext cx="1775263" cy="3029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1800" y="3573016"/>
            <a:ext cx="3360002" cy="2663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9656" y="1240862"/>
            <a:ext cx="2789858" cy="4492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0324" y="1022543"/>
            <a:ext cx="3063203" cy="2406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70748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Заголовок 3"/>
          <p:cNvSpPr>
            <a:spLocks noGrp="1"/>
          </p:cNvSpPr>
          <p:nvPr>
            <p:ph type="title"/>
          </p:nvPr>
        </p:nvSpPr>
        <p:spPr/>
        <p:txBody>
          <a:bodyPr>
            <a:noAutofit/>
          </a:bodyPr>
          <a:lstStyle/>
          <a:p>
            <a:r>
              <a:rPr lang="ru-RU" sz="1800" dirty="0">
                <a:latin typeface="Times New Roman" pitchFamily="18" charset="0"/>
                <a:cs typeface="Times New Roman" pitchFamily="18" charset="0"/>
              </a:rPr>
              <a:t>2 блок «Признаки» ( Познаем признаки объектов)</a:t>
            </a:r>
            <a:br>
              <a:rPr lang="ru-RU" sz="1800" dirty="0">
                <a:latin typeface="Times New Roman" pitchFamily="18" charset="0"/>
                <a:cs typeface="Times New Roman" pitchFamily="18" charset="0"/>
              </a:rPr>
            </a:br>
            <a:endParaRPr lang="ru-RU" sz="1800"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6003" y="807982"/>
            <a:ext cx="2237259" cy="1680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4015" y="4373437"/>
            <a:ext cx="2755750" cy="178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89973" y="4134000"/>
            <a:ext cx="1800027" cy="1925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74821" y="836712"/>
            <a:ext cx="1941811" cy="1346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Grp="1" noChangeAspect="1" noChangeArrowheads="1"/>
          </p:cNvPicPr>
          <p:nvPr>
            <p:ph idx="1"/>
          </p:nvPr>
        </p:nvPicPr>
        <p:blipFill>
          <a:blip r:embed="rId7" cstate="print">
            <a:extLst>
              <a:ext uri="{28A0092B-C50C-407E-A947-70E740481C1C}">
                <a14:useLocalDpi xmlns:a14="http://schemas.microsoft.com/office/drawing/2010/main" val="0"/>
              </a:ext>
            </a:extLst>
          </a:blip>
          <a:srcRect/>
          <a:stretch>
            <a:fillRect/>
          </a:stretch>
        </p:blipFill>
        <p:spPr bwMode="auto">
          <a:xfrm>
            <a:off x="3085601" y="2227878"/>
            <a:ext cx="2204271" cy="1964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37461" y="876722"/>
            <a:ext cx="2322258" cy="1306806"/>
          </a:xfrm>
          <a:prstGeom prst="rect">
            <a:avLst/>
          </a:prstGeom>
          <a:solidFill>
            <a:srgbClr val="FFFFFF">
              <a:shade val="85000"/>
            </a:srgbClr>
          </a:solidFill>
          <a:ln w="9525">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9"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53083" y="1376788"/>
            <a:ext cx="1753950" cy="143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45165" y="2165304"/>
            <a:ext cx="1640436" cy="1980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90000" y="4221768"/>
            <a:ext cx="1798802" cy="1688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42851" y="2964740"/>
            <a:ext cx="1596290" cy="120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95109" y="2636231"/>
            <a:ext cx="2047742" cy="158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16016" y="3929617"/>
            <a:ext cx="1783473" cy="2451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60718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6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Заголовок 3"/>
          <p:cNvSpPr>
            <a:spLocks noGrp="1"/>
          </p:cNvSpPr>
          <p:nvPr>
            <p:ph type="title"/>
          </p:nvPr>
        </p:nvSpPr>
        <p:spPr>
          <a:xfrm>
            <a:off x="1331640" y="0"/>
            <a:ext cx="7283152" cy="1143000"/>
          </a:xfrm>
        </p:spPr>
        <p:txBody>
          <a:bodyPr>
            <a:noAutofit/>
          </a:bodyPr>
          <a:lstStyle/>
          <a:p>
            <a:r>
              <a:rPr lang="ru-RU" sz="1800" u="sng" dirty="0">
                <a:latin typeface="Times New Roman" pitchFamily="18" charset="0"/>
                <a:cs typeface="Times New Roman" pitchFamily="18" charset="0"/>
              </a:rPr>
              <a:t>3  блок «Вопросы» (Хотим быть любознательными)</a:t>
            </a:r>
            <a:r>
              <a:rPr lang="ru-RU" sz="1800" dirty="0">
                <a:latin typeface="Times New Roman" pitchFamily="18" charset="0"/>
                <a:cs typeface="Times New Roman" pitchFamily="18" charset="0"/>
              </a:rPr>
              <a:t/>
            </a:r>
            <a:br>
              <a:rPr lang="ru-RU" sz="1800" dirty="0">
                <a:latin typeface="Times New Roman" pitchFamily="18" charset="0"/>
                <a:cs typeface="Times New Roman" pitchFamily="18" charset="0"/>
              </a:rPr>
            </a:br>
            <a:r>
              <a:rPr lang="ru-RU" sz="1800" dirty="0">
                <a:latin typeface="Times New Roman" pitchFamily="18" charset="0"/>
                <a:cs typeface="Times New Roman" pitchFamily="18" charset="0"/>
              </a:rPr>
              <a:t>Дидактическое пособие «Задаем вопросы»</a:t>
            </a:r>
            <a:br>
              <a:rPr lang="ru-RU" sz="1800" dirty="0">
                <a:latin typeface="Times New Roman" pitchFamily="18" charset="0"/>
                <a:cs typeface="Times New Roman" pitchFamily="18" charset="0"/>
              </a:rPr>
            </a:br>
            <a:endParaRPr lang="ru-RU" sz="1800" dirty="0">
              <a:latin typeface="Times New Roman" pitchFamily="18" charset="0"/>
              <a:cs typeface="Times New Roman" pitchFamily="18" charset="0"/>
            </a:endParaRPr>
          </a:p>
        </p:txBody>
      </p:sp>
      <p:pic>
        <p:nvPicPr>
          <p:cNvPr id="22530"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187624" y="764704"/>
            <a:ext cx="5472608"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248" y="746029"/>
            <a:ext cx="1922409"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9632" y="4221088"/>
            <a:ext cx="4893295" cy="2405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3794" y="4455514"/>
            <a:ext cx="2402698" cy="1937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627784" y="3435058"/>
            <a:ext cx="4747359" cy="923330"/>
          </a:xfrm>
          <a:prstGeom prst="rect">
            <a:avLst/>
          </a:prstGeom>
          <a:noFill/>
        </p:spPr>
        <p:txBody>
          <a:bodyPr wrap="square" rtlCol="0">
            <a:spAutoFit/>
          </a:bodyPr>
          <a:lstStyle/>
          <a:p>
            <a:pPr algn="ctr"/>
            <a:r>
              <a:rPr lang="ru-RU" u="sng" dirty="0" smtClean="0">
                <a:latin typeface="Times New Roman" pitchFamily="18" charset="0"/>
                <a:cs typeface="Times New Roman" pitchFamily="18" charset="0"/>
              </a:rPr>
              <a:t>4 блок «Причинно – следственные связи»</a:t>
            </a:r>
          </a:p>
          <a:p>
            <a:pPr algn="ctr"/>
            <a:r>
              <a:rPr lang="ru-RU" u="sng" dirty="0" smtClean="0">
                <a:latin typeface="Times New Roman" pitchFamily="18" charset="0"/>
                <a:cs typeface="Times New Roman" pitchFamily="18" charset="0"/>
              </a:rPr>
              <a:t>Дидактическое пособие «Причина – следствие»</a:t>
            </a:r>
            <a:endParaRPr lang="ru-RU" u="sng" dirty="0">
              <a:latin typeface="Times New Roman" pitchFamily="18" charset="0"/>
              <a:cs typeface="Times New Roman" pitchFamily="18" charset="0"/>
            </a:endParaRPr>
          </a:p>
        </p:txBody>
      </p:sp>
    </p:spTree>
    <p:extLst>
      <p:ext uri="{BB962C8B-B14F-4D97-AF65-F5344CB8AC3E}">
        <p14:creationId xmlns:p14="http://schemas.microsoft.com/office/powerpoint/2010/main" val="26150603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Заголовок 3"/>
          <p:cNvSpPr>
            <a:spLocks noGrp="1"/>
          </p:cNvSpPr>
          <p:nvPr>
            <p:ph type="title"/>
          </p:nvPr>
        </p:nvSpPr>
        <p:spPr/>
        <p:txBody>
          <a:bodyPr>
            <a:normAutofit/>
          </a:bodyPr>
          <a:lstStyle/>
          <a:p>
            <a:r>
              <a:rPr lang="ru-RU" sz="1800" u="sng" dirty="0">
                <a:latin typeface="Times New Roman" pitchFamily="18" charset="0"/>
                <a:cs typeface="Times New Roman" pitchFamily="18" charset="0"/>
              </a:rPr>
              <a:t>Дидактическая игра «Объяснялки»</a:t>
            </a:r>
            <a:r>
              <a:rPr lang="ru-RU" sz="1800" dirty="0">
                <a:latin typeface="Times New Roman" pitchFamily="18" charset="0"/>
                <a:cs typeface="Times New Roman" pitchFamily="18" charset="0"/>
              </a:rPr>
              <a:t/>
            </a:r>
            <a:br>
              <a:rPr lang="ru-RU" sz="1800" dirty="0">
                <a:latin typeface="Times New Roman" pitchFamily="18" charset="0"/>
                <a:cs typeface="Times New Roman" pitchFamily="18" charset="0"/>
              </a:rPr>
            </a:br>
            <a:endParaRPr lang="ru-RU" sz="1800" dirty="0">
              <a:latin typeface="Times New Roman" pitchFamily="18" charset="0"/>
              <a:cs typeface="Times New Roman" pitchFamily="18" charset="0"/>
            </a:endParaRPr>
          </a:p>
        </p:txBody>
      </p:sp>
      <p:pic>
        <p:nvPicPr>
          <p:cNvPr id="2662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912604" y="868171"/>
            <a:ext cx="2571788" cy="224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691680" y="3105835"/>
            <a:ext cx="3816424" cy="646331"/>
          </a:xfrm>
          <a:prstGeom prst="rect">
            <a:avLst/>
          </a:prstGeom>
        </p:spPr>
        <p:txBody>
          <a:bodyPr wrap="square">
            <a:spAutoFit/>
          </a:bodyPr>
          <a:lstStyle/>
          <a:p>
            <a:r>
              <a:rPr lang="ru-RU" u="sng" dirty="0">
                <a:latin typeface="Times New Roman" pitchFamily="18" charset="0"/>
                <a:cs typeface="Times New Roman" pitchFamily="18" charset="0"/>
              </a:rPr>
              <a:t>Дидактическая игра «Умные </a:t>
            </a:r>
            <a:r>
              <a:rPr lang="ru-RU" u="sng" dirty="0" err="1">
                <a:latin typeface="Times New Roman" pitchFamily="18" charset="0"/>
                <a:cs typeface="Times New Roman" pitchFamily="18" charset="0"/>
              </a:rPr>
              <a:t>пазлы</a:t>
            </a:r>
            <a:r>
              <a:rPr lang="ru-RU" u="sng" dirty="0">
                <a:latin typeface="Times New Roman" pitchFamily="18" charset="0"/>
                <a:cs typeface="Times New Roman" pitchFamily="18" charset="0"/>
              </a:rPr>
              <a:t>»</a:t>
            </a:r>
            <a:r>
              <a:rPr lang="ru-RU" dirty="0">
                <a:latin typeface="Times New Roman" pitchFamily="18" charset="0"/>
                <a:cs typeface="Times New Roman" pitchFamily="18" charset="0"/>
              </a:rPr>
              <a:t/>
            </a:r>
            <a:br>
              <a:rPr lang="ru-RU" dirty="0">
                <a:latin typeface="Times New Roman" pitchFamily="18" charset="0"/>
                <a:cs typeface="Times New Roman" pitchFamily="18" charset="0"/>
              </a:rPr>
            </a:br>
            <a:endParaRPr lang="ru-RU"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7471" y="3645024"/>
            <a:ext cx="3722132" cy="2727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5724128" y="3752166"/>
            <a:ext cx="2883919" cy="2452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4208" y="1196752"/>
            <a:ext cx="2483768" cy="1397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27471" y="986929"/>
            <a:ext cx="2180810" cy="2010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792276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1221</TotalTime>
  <Words>667</Words>
  <Application>Microsoft Office PowerPoint</Application>
  <PresentationFormat>Экран (4:3)</PresentationFormat>
  <Paragraphs>48</Paragraphs>
  <Slides>15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Тема Office</vt:lpstr>
      <vt:lpstr>  Муниципальное дошкольное образовательное учреждение «Детский сад общеразвивающего вида № 66 «Петушок»» г. Вологда    «Использование элементов технологии ТРИЗ в развитии творческих и познавательных способностей детей дошкольного возраста»</vt:lpstr>
      <vt:lpstr>Презентация PowerPoint</vt:lpstr>
      <vt:lpstr>Цель: использование технологии ТРИЗ для развития у дошкольников таких качеств мышления как гибкость, подвижность, системность и поисковая активность, стремление к новизне, а также развития творческих и познавательных способностей.</vt:lpstr>
      <vt:lpstr>Презентация PowerPoint</vt:lpstr>
      <vt:lpstr>Презентация PowerPoint</vt:lpstr>
      <vt:lpstr>1 блок «Анализаторы» ( Наши органы чувств). </vt:lpstr>
      <vt:lpstr>2 блок «Признаки» ( Познаем признаки объектов) </vt:lpstr>
      <vt:lpstr>3  блок «Вопросы» (Хотим быть любознательными) Дидактическое пособие «Задаем вопросы» </vt:lpstr>
      <vt:lpstr>Дидактическая игра «Объяснялки» </vt:lpstr>
      <vt:lpstr>5 блок «Волшебники» (Преобразователи) (использование морфологической таблицы) </vt:lpstr>
      <vt:lpstr>6 блок «Модели мышления» </vt:lpstr>
      <vt:lpstr>Использование способов моделирования мыслительных действий средствами технологии ТРИЗ для развития творческих и познавательных способностей.  </vt:lpstr>
      <vt:lpstr>Трансляция опыта и участие в конкурсах </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Городской конкурс профессионального мастерства  «Педагог года – 2021» Педагогическая концепция «Использование элементов технологии ТРИЗ в развитии творческих и познавательных способностей детей»</dc:title>
  <dc:creator>Илья</dc:creator>
  <cp:lastModifiedBy>Илья</cp:lastModifiedBy>
  <cp:revision>94</cp:revision>
  <dcterms:created xsi:type="dcterms:W3CDTF">2021-02-23T20:00:10Z</dcterms:created>
  <dcterms:modified xsi:type="dcterms:W3CDTF">2022-10-29T22:19:26Z</dcterms:modified>
</cp:coreProperties>
</file>