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7" r:id="rId3"/>
    <p:sldId id="303" r:id="rId4"/>
    <p:sldId id="293" r:id="rId5"/>
    <p:sldId id="281" r:id="rId6"/>
    <p:sldId id="282" r:id="rId7"/>
    <p:sldId id="283" r:id="rId8"/>
    <p:sldId id="285" r:id="rId9"/>
    <p:sldId id="304" r:id="rId10"/>
    <p:sldId id="294" r:id="rId11"/>
    <p:sldId id="297" r:id="rId12"/>
    <p:sldId id="305" r:id="rId13"/>
    <p:sldId id="288" r:id="rId14"/>
    <p:sldId id="301" r:id="rId15"/>
    <p:sldId id="299" r:id="rId16"/>
    <p:sldId id="300" r:id="rId17"/>
    <p:sldId id="295" r:id="rId18"/>
    <p:sldId id="292" r:id="rId19"/>
  </p:sldIdLst>
  <p:sldSz cx="13439775" cy="7559675"/>
  <p:notesSz cx="6858000" cy="9144000"/>
  <p:embeddedFontLst>
    <p:embeddedFont>
      <p:font typeface="Akrobat Black" charset="-52"/>
      <p:bold r:id="rId20"/>
    </p:embeddedFont>
    <p:embeddedFont>
      <p:font typeface="Akrobat" charset="-52"/>
      <p:regular r:id="rId21"/>
      <p:bold r:id="rId22"/>
    </p:embeddedFont>
    <p:embeddedFont>
      <p:font typeface="Calibri Light" pitchFamily="34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-216" y="61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tiff"/><Relationship Id="rId7" Type="http://schemas.openxmlformats.org/officeDocument/2006/relationships/image" Target="../media/image2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28.jpeg"/><Relationship Id="rId4" Type="http://schemas.openxmlformats.org/officeDocument/2006/relationships/image" Target="../media/image6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tiff"/><Relationship Id="rId7" Type="http://schemas.openxmlformats.org/officeDocument/2006/relationships/image" Target="../media/image2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tiff"/><Relationship Id="rId7" Type="http://schemas.openxmlformats.org/officeDocument/2006/relationships/image" Target="../media/image3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tiff"/><Relationship Id="rId7" Type="http://schemas.openxmlformats.org/officeDocument/2006/relationships/image" Target="../media/image3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tiff"/><Relationship Id="rId7" Type="http://schemas.openxmlformats.org/officeDocument/2006/relationships/image" Target="../media/image37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tiff"/><Relationship Id="rId7" Type="http://schemas.openxmlformats.org/officeDocument/2006/relationships/image" Target="../media/image3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tiff"/><Relationship Id="rId7" Type="http://schemas.openxmlformats.org/officeDocument/2006/relationships/image" Target="../media/image4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tiff"/><Relationship Id="rId7" Type="http://schemas.openxmlformats.org/officeDocument/2006/relationships/image" Target="../media/image43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46.jpe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10148.edu35.ru/" TargetMode="External"/><Relationship Id="rId3" Type="http://schemas.openxmlformats.org/officeDocument/2006/relationships/image" Target="../media/image5.tiff"/><Relationship Id="rId7" Type="http://schemas.openxmlformats.org/officeDocument/2006/relationships/hyperlink" Target="mailto:dou80@vologda-city.ru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hyperlink" Target="https://vk.com/public17827800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tiff"/><Relationship Id="rId7" Type="http://schemas.openxmlformats.org/officeDocument/2006/relationships/image" Target="../media/image1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tiff"/><Relationship Id="rId7" Type="http://schemas.openxmlformats.org/officeDocument/2006/relationships/image" Target="../media/image1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tiff"/><Relationship Id="rId7" Type="http://schemas.openxmlformats.org/officeDocument/2006/relationships/image" Target="../media/image1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tiff"/><Relationship Id="rId7" Type="http://schemas.openxmlformats.org/officeDocument/2006/relationships/image" Target="../media/image20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tiff"/><Relationship Id="rId7" Type="http://schemas.openxmlformats.org/officeDocument/2006/relationships/image" Target="../media/image2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9117" y="2628840"/>
            <a:ext cx="10472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Управленческое сопровождение профессионального роста молодых педагогов ДОО</a:t>
            </a:r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78062" y="4381440"/>
            <a:ext cx="72107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Максимова Н.Н., заведующий МДОУ «Детский сад комбинированного вида №80 «Гномик» г. Вологды</a:t>
            </a: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8"/>
            <a:ext cx="69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8045" y="812483"/>
            <a:ext cx="953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543" y="5408949"/>
            <a:ext cx="787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3277" y="852806"/>
            <a:ext cx="10695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молодых педагогов в городских социально-значимых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 descr="F:\NOTjG_SVKA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6994" y="4535339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4" descr="F:\2iIBTeGT_I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0178" y="1222138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jf_nkhacgk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4" y="1184544"/>
            <a:ext cx="4418744" cy="3335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jGwUiO-0Qi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82" y="1901920"/>
            <a:ext cx="5234467" cy="421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3494" y="708338"/>
            <a:ext cx="8375260" cy="62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8045" y="812483"/>
            <a:ext cx="953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543" y="5408949"/>
            <a:ext cx="787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3277" y="852806"/>
            <a:ext cx="10695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Yq37dAe3Ia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78"/>
            <a:ext cx="5615189" cy="389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Q8R9wbhC2O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561" y="501516"/>
            <a:ext cx="5974388" cy="3761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HOTO-2023-11-15-13-27-3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85" y="3928056"/>
            <a:ext cx="5635204" cy="3631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8"/>
            <a:ext cx="69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9RTjqeZAcvw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5" r="3672"/>
          <a:stretch/>
        </p:blipFill>
        <p:spPr bwMode="auto">
          <a:xfrm>
            <a:off x="214572" y="708338"/>
            <a:ext cx="3013656" cy="4456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CLW8T4L-As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27" y="2768018"/>
            <a:ext cx="5416237" cy="4105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PHOTO-2023-11-15-13-26-5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2"/>
          <a:stretch/>
        </p:blipFill>
        <p:spPr bwMode="auto">
          <a:xfrm>
            <a:off x="3609637" y="1077670"/>
            <a:ext cx="3747751" cy="5441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сетевых инновационных площадках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66347" y="812481"/>
            <a:ext cx="7658304" cy="581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" name="Picture 5" descr="F:\12.10.2015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0515" y="2526360"/>
            <a:ext cx="4185429" cy="453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 descr="F:\slide-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5499" y="2859110"/>
            <a:ext cx="5488200" cy="3871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077674" y="1532588"/>
            <a:ext cx="5306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сетевая инновационная площадка «Вариативные модели социокультурной образовательной среды для детей младенческого и раннего возраста»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«Развитие современных механизмов и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технологий общего образования на основе </a:t>
            </a:r>
          </a:p>
          <a:p>
            <a:pPr>
              <a:buNone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метода Л.Г.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Петерсон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8"/>
            <a:ext cx="69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8045" y="812483"/>
            <a:ext cx="9530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Инклюзивный образовательный проект «Клуб безопасности для детей с инвалидностью и ОВЗ в ДОУ Вологодской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400" dirty="0"/>
          </a:p>
        </p:txBody>
      </p:sp>
      <p:pic>
        <p:nvPicPr>
          <p:cNvPr id="20" name="Slid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7" y="1553427"/>
            <a:ext cx="4647717" cy="290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4" descr="F:\DSCN42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9887" y="1717254"/>
            <a:ext cx="5038524" cy="332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22543" y="5039215"/>
            <a:ext cx="853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Городская базовая площадка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«Инновационные подходы к организации и содержанию воспитания и образования детей раннего возраста в условиях реализации ФОП ДО».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8"/>
            <a:ext cx="69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88" y="2192761"/>
            <a:ext cx="4919729" cy="349732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146" name="Picture 2" descr="F:\PHOTO-2023-11-15-13-27-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 b="4739"/>
          <a:stretch/>
        </p:blipFill>
        <p:spPr bwMode="auto">
          <a:xfrm>
            <a:off x="280577" y="812482"/>
            <a:ext cx="3932425" cy="5399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8"/>
            <a:ext cx="69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василин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46" y="346403"/>
            <a:ext cx="4935429" cy="68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vQbw-68ryK0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49" y="585410"/>
            <a:ext cx="3999553" cy="66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8"/>
            <a:ext cx="69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8045" y="812483"/>
            <a:ext cx="953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543" y="5408949"/>
            <a:ext cx="787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1983" y="852806"/>
            <a:ext cx="9736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Активная общественная жизнь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Сплоченный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Сложившиеся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традиции и устои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pic>
        <p:nvPicPr>
          <p:cNvPr id="22" name="Picture 2" descr="F:\mu7sj6oCbV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03" y="225329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 descr="F:\dv9vDlEak3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07795" y="1074092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4" descr="F:\aLybjTSn9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64409" y="4126497"/>
            <a:ext cx="45661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5" descr="F:\6jGQWO8Cqo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91371" y="3829083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8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8901" y="708337"/>
            <a:ext cx="91295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№80 «Гномик» </a:t>
            </a:r>
            <a:b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Вологодская область, город Вологда, улица Дзержинского, дом 15а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Электронная почта: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hlinkClick r:id="rId7"/>
              </a:rPr>
              <a:t>dou80@vologda-city.ru</a:t>
            </a:r>
            <a:r>
              <a:rPr lang="ru-RU" sz="3200" dirty="0"/>
              <a:t> </a:t>
            </a:r>
            <a:br>
              <a:rPr lang="ru-RU" sz="3200" dirty="0"/>
            </a:br>
            <a:r>
              <a:rPr lang="ru-RU" sz="3200" dirty="0"/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тел.: (8172) 73-18-27, (8172) 73-95-88</a:t>
            </a:r>
            <a:r>
              <a:rPr lang="ru-RU" sz="3200" dirty="0"/>
              <a:t>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8045" y="812483"/>
            <a:ext cx="953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543" y="5408949"/>
            <a:ext cx="787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5022" y="5408949"/>
            <a:ext cx="7340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Официальный сайт: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http://d10148.edu35.ru</a:t>
            </a:r>
            <a:endParaRPr lang="ru-RU" sz="2400" dirty="0">
              <a:solidFill>
                <a:srgbClr val="006BB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Официальное сообщество в ВК </a:t>
            </a:r>
            <a:r>
              <a:rPr lang="en-US" sz="2400" dirty="0">
                <a:solidFill>
                  <a:srgbClr val="005DA2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https://vk.com/public178278007</a:t>
            </a:r>
            <a:endParaRPr lang="ru-RU" sz="2400" dirty="0">
              <a:solidFill>
                <a:srgbClr val="005DA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225655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78062" y="4381440"/>
            <a:ext cx="7210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9117" y="2487177"/>
            <a:ext cx="107202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Профессиональный рост </a:t>
            </a:r>
            <a:r>
              <a:rPr lang="ru-RU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неустранимое стремление педагога к самосовершенствованию, в основе которого лежит природная потребность в творчестве и работе с детьми (Е</a:t>
            </a:r>
            <a:r>
              <a:rPr lang="ru-RU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 А. Ямбург)</a:t>
            </a:r>
          </a:p>
          <a:p>
            <a:endParaRPr lang="ru-RU" sz="24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Профессиональный </a:t>
            </a:r>
            <a:r>
              <a:rPr lang="ru-RU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рост педагога </a:t>
            </a:r>
            <a:r>
              <a:rPr lang="ru-RU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самостоятельное и/или кем-то управляемое на рациональном (осознанном) и/или интуитивном уровнях «нарастания» разнообразных стереотипов, социальны установок, знаний, умений способов деятельности, необходимых для решения педагогических задач и ситуаций (М,М, Поташник)</a:t>
            </a:r>
          </a:p>
        </p:txBody>
      </p:sp>
    </p:spTree>
    <p:extLst>
      <p:ext uri="{BB962C8B-B14F-4D97-AF65-F5344CB8AC3E}">
        <p14:creationId xmlns:p14="http://schemas.microsoft.com/office/powerpoint/2010/main" val="28366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225655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778062" y="4381440"/>
            <a:ext cx="7210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1070" y="1570900"/>
            <a:ext cx="1089825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профессиональный роста (по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Н.В.Паниной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этап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владение профессией  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Адаптация</a:t>
            </a:r>
            <a:endParaRPr lang="ru-RU" sz="24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ормируется мотивация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обретаются смыслы;</a:t>
            </a: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происходит становление Я-образа</a:t>
            </a:r>
          </a:p>
          <a:p>
            <a:pPr algn="just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этап  Профессиональная компетентность  </a:t>
            </a:r>
            <a:r>
              <a:rPr lang="ru-RU" sz="2400" b="1" i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Акме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(в профессиональном развитии это появление уровней профессиональных достижений, возможных для человека на данной ступени его профессионального развития, оно выражается в зрелости личности профессионала)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Происходит творческое осмысление профессии и себя в ней</a:t>
            </a:r>
          </a:p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этап Зрелость  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Самореализация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-возникает удовлетворенность деятельностью;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Формируется активная позиция и устойчивость к деформации</a:t>
            </a:r>
          </a:p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этап Стагнация  </a:t>
            </a:r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Застой</a:t>
            </a:r>
          </a:p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-снижается активность;</a:t>
            </a:r>
          </a:p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Утрачиваются смыслы;</a:t>
            </a:r>
          </a:p>
          <a:p>
            <a:pPr algn="just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Появляется стойкое отторжение всего нового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6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5323" y="852805"/>
            <a:ext cx="7366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№80 «Гномик»</a:t>
            </a:r>
            <a:endParaRPr lang="ru-RU" dirty="0"/>
          </a:p>
        </p:txBody>
      </p:sp>
      <p:pic>
        <p:nvPicPr>
          <p:cNvPr id="13" name="Picture 2" descr="D:\Данные пользователя\Desktop\эмблем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0" y="1062079"/>
            <a:ext cx="2870977" cy="28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Данные пользователя\Desktop\фото сокол\ллог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6068"/>
            <a:ext cx="3431868" cy="171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Данные пользователя\Desktop\фото сокол\Detskij-sad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16" y="1653649"/>
            <a:ext cx="6527315" cy="367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3210" y="5381012"/>
            <a:ext cx="8216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с 1978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ДОО 11 групп, из них 8 групп общеразвивающей направленности,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группы компенсирующей направленности;2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ТНР, 1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ЗПР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6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условия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8" y="1489055"/>
            <a:ext cx="4855698" cy="273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730" y="1335702"/>
            <a:ext cx="6729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помещения </a:t>
            </a:r>
            <a:endParaRPr lang="ru-RU" dirty="0"/>
          </a:p>
        </p:txBody>
      </p:sp>
      <p:pic>
        <p:nvPicPr>
          <p:cNvPr id="22" name="Picture 4" descr="D:\Данные пользователя\Desktop\фото сокол\20230407_1132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8" y="4426168"/>
            <a:ext cx="4683910" cy="263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Данные пользователя\Desktop\фото сокол\dfiEMzDe93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90" y="1642809"/>
            <a:ext cx="3905721" cy="5207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57633" y="1335701"/>
            <a:ext cx="362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9459" y="3779837"/>
            <a:ext cx="4207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</a:t>
            </a:r>
          </a:p>
        </p:txBody>
      </p:sp>
    </p:spTree>
    <p:extLst>
      <p:ext uri="{BB962C8B-B14F-4D97-AF65-F5344CB8AC3E}">
        <p14:creationId xmlns:p14="http://schemas.microsoft.com/office/powerpoint/2010/main" val="359971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8857" y="721217"/>
            <a:ext cx="10598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реализации адаптированных образовательных программ</a:t>
            </a:r>
            <a:endParaRPr lang="ru-RU" b="1" dirty="0"/>
          </a:p>
        </p:txBody>
      </p:sp>
      <p:pic>
        <p:nvPicPr>
          <p:cNvPr id="20" name="Picture 2" descr="D:\Данные пользователя\Desktop\фото сокол\20221128_091336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3" y="1335702"/>
            <a:ext cx="3921730" cy="520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Данные пользователя\Desktop\фото сокол\20230407_1131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06" y="4014513"/>
            <a:ext cx="5699550" cy="2527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36" y="1335702"/>
            <a:ext cx="5163208" cy="267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0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0" name="Picture 2" descr="D:\Данные пользователя\Desktop\фото сокол\20221128_090701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49" y="1232671"/>
            <a:ext cx="3689641" cy="538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Данные пользователя\Desktop\фото сокол\20230407_1333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53" y="1232671"/>
            <a:ext cx="5379884" cy="260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Данные пользователя\Desktop\фото сокол\20230407_1306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7" y="4007936"/>
            <a:ext cx="4945488" cy="2447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0515" y="708339"/>
            <a:ext cx="1119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для дополнительного образования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61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46112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0" name="Picture 6" descr="F:\-LnvwTZQEl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3277" y="2985937"/>
            <a:ext cx="4694340" cy="362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5" descr="F:\de19WoggS0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54757" y="2985937"/>
            <a:ext cx="4571692" cy="372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210614" y="708338"/>
            <a:ext cx="10238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Психолого-педагогические условия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30515" y="1293113"/>
            <a:ext cx="951728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 молодых специалистов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Стажировки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молодого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Локальный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«Наставничество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современный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39621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277" y="889426"/>
            <a:ext cx="8219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77674" y="1532588"/>
            <a:ext cx="530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543" y="1289535"/>
            <a:ext cx="5366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8045" y="812483"/>
            <a:ext cx="953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543" y="5408949"/>
            <a:ext cx="7877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3277" y="852806"/>
            <a:ext cx="10695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молодых педагогов 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акциях, городских мероприятиях по  физкультурно-спортивной направленности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F:\smApgxRMjE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383" y="2687339"/>
            <a:ext cx="2141174" cy="404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VZjuW1TBEz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1" y="1335702"/>
            <a:ext cx="4349916" cy="279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PHOTO-2023-11-15-14-16-2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773" y="1335702"/>
            <a:ext cx="4497613" cy="515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76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</TotalTime>
  <Words>642</Words>
  <Application>Microsoft Office PowerPoint</Application>
  <PresentationFormat>Произвольный</PresentationFormat>
  <Paragraphs>69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Akrobat Black</vt:lpstr>
      <vt:lpstr>Akrobat</vt:lpstr>
      <vt:lpstr>Calibri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Windows User</cp:lastModifiedBy>
  <cp:revision>92</cp:revision>
  <dcterms:created xsi:type="dcterms:W3CDTF">2023-04-07T08:06:44Z</dcterms:created>
  <dcterms:modified xsi:type="dcterms:W3CDTF">2023-11-15T12:34:06Z</dcterms:modified>
</cp:coreProperties>
</file>