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5" r:id="rId3"/>
    <p:sldId id="296" r:id="rId4"/>
    <p:sldId id="257" r:id="rId5"/>
    <p:sldId id="297" r:id="rId6"/>
    <p:sldId id="298" r:id="rId7"/>
    <p:sldId id="299" r:id="rId8"/>
    <p:sldId id="259" r:id="rId9"/>
    <p:sldId id="261" r:id="rId10"/>
    <p:sldId id="262" r:id="rId11"/>
    <p:sldId id="300" r:id="rId12"/>
    <p:sldId id="301" r:id="rId13"/>
    <p:sldId id="304" r:id="rId14"/>
    <p:sldId id="302" r:id="rId15"/>
    <p:sldId id="30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AFB78-E3BC-413B-B684-40A5CCE3298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532C-2F80-46C5-A4DC-BCBB65BA0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F532C-2F80-46C5-A4DC-BCBB65BA09B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7whNpUJFbmqpAm5-VaE" TargetMode="External"/><Relationship Id="rId2" Type="http://schemas.openxmlformats.org/officeDocument/2006/relationships/hyperlink" Target="https://drive.google.com/file/d/1GuwlnmZfkvQTQtiZHVlFhVPjRrDwUSS5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ZFyt0ZLMxroH3Eg91hnq8_cU3UTM08pw/view?usp=sharing" TargetMode="External"/><Relationship Id="rId5" Type="http://schemas.openxmlformats.org/officeDocument/2006/relationships/hyperlink" Target="https://drive.google.com/file/d/1FKSIWyTpMjhx86ike09hpSmH33fpLyuA/view?usp=sharing" TargetMode="External"/><Relationship Id="rId4" Type="http://schemas.openxmlformats.org/officeDocument/2006/relationships/hyperlink" Target="https://drive.google.com/file/d/1hJt35v8sF0aNtSNUXQovt5wUdg-hYw93/view?usp=shari0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/>
            </a:endParaRPr>
          </a:p>
          <a:p>
            <a:pPr algn="ctr"/>
            <a:endParaRPr lang="ru-RU" sz="1400" dirty="0">
              <a:latin typeface="Times New Roman"/>
            </a:endParaRPr>
          </a:p>
          <a:p>
            <a:pPr algn="ctr"/>
            <a:r>
              <a:rPr lang="ru-RU" dirty="0">
                <a:latin typeface="Times New Roman"/>
              </a:rPr>
              <a:t>бюджетное дошкольное образовательное учреждение </a:t>
            </a:r>
            <a:endParaRPr lang="ru-RU" dirty="0"/>
          </a:p>
          <a:p>
            <a:pPr algn="ctr"/>
            <a:r>
              <a:rPr lang="ru-RU" dirty="0">
                <a:latin typeface="Times New Roman"/>
              </a:rPr>
              <a:t>Сокольского муниципального района</a:t>
            </a:r>
            <a:endParaRPr lang="ru-RU" dirty="0"/>
          </a:p>
          <a:p>
            <a:pPr algn="ctr"/>
            <a:r>
              <a:rPr lang="ru-RU" dirty="0">
                <a:latin typeface="Times New Roman"/>
              </a:rPr>
              <a:t> «Детский сад общеразвивающего вида №21»</a:t>
            </a:r>
            <a:endParaRPr lang="ru-RU" dirty="0"/>
          </a:p>
          <a:p>
            <a:pPr algn="ctr"/>
            <a:r>
              <a:rPr lang="ru-RU" dirty="0">
                <a:latin typeface="Times New Roman"/>
              </a:rPr>
              <a:t> </a:t>
            </a:r>
          </a:p>
          <a:p>
            <a:pPr algn="ctr"/>
            <a:endParaRPr lang="ru-RU" dirty="0">
              <a:latin typeface="Times New Roman"/>
            </a:endParaRPr>
          </a:p>
          <a:p>
            <a:pPr algn="ctr"/>
            <a:endParaRPr lang="ru-RU" dirty="0">
              <a:latin typeface="Times New Roman"/>
            </a:endParaRPr>
          </a:p>
          <a:p>
            <a:pPr algn="ctr"/>
            <a:endParaRPr lang="ru-RU" dirty="0">
              <a:latin typeface="Times New Roman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b="1" dirty="0">
                <a:latin typeface="Times New Roman"/>
              </a:rPr>
              <a:t>Формирование познавательной инициативы </a:t>
            </a:r>
          </a:p>
          <a:p>
            <a:pPr algn="ctr"/>
            <a:r>
              <a:rPr lang="ru-RU" sz="2000" b="1" dirty="0">
                <a:latin typeface="Times New Roman"/>
              </a:rPr>
              <a:t>у детей старшего дошкольного возраста </a:t>
            </a:r>
          </a:p>
          <a:p>
            <a:pPr algn="ctr"/>
            <a:r>
              <a:rPr lang="ru-RU" sz="2000" b="1" dirty="0">
                <a:latin typeface="Times New Roman"/>
              </a:rPr>
              <a:t>посредством технологии </a:t>
            </a:r>
            <a:r>
              <a:rPr lang="ru-RU" sz="2000" b="1" dirty="0" smtClean="0">
                <a:latin typeface="Times New Roman"/>
              </a:rPr>
              <a:t>«</a:t>
            </a:r>
            <a:r>
              <a:rPr lang="en-US" sz="2000" b="1" dirty="0" smtClean="0">
                <a:latin typeface="Times New Roman"/>
              </a:rPr>
              <a:t>Web</a:t>
            </a:r>
            <a:r>
              <a:rPr lang="ru-RU" sz="2000" b="1" dirty="0" smtClean="0">
                <a:latin typeface="Times New Roman"/>
              </a:rPr>
              <a:t> </a:t>
            </a:r>
            <a:r>
              <a:rPr lang="ru-RU" sz="2000" b="1" dirty="0">
                <a:latin typeface="Times New Roman"/>
              </a:rPr>
              <a:t>– </a:t>
            </a:r>
            <a:r>
              <a:rPr lang="ru-RU" sz="2000" b="1" dirty="0" err="1">
                <a:latin typeface="Times New Roman"/>
              </a:rPr>
              <a:t>квест</a:t>
            </a:r>
            <a:r>
              <a:rPr lang="ru-RU" sz="2000" b="1" dirty="0">
                <a:latin typeface="Times New Roman"/>
              </a:rPr>
              <a:t>».</a:t>
            </a:r>
            <a:endParaRPr lang="ru-RU" sz="2000" dirty="0"/>
          </a:p>
          <a:p>
            <a:pPr algn="r"/>
            <a:endParaRPr lang="ru-RU" sz="2000" dirty="0">
              <a:latin typeface="Times New Roman"/>
            </a:endParaRPr>
          </a:p>
          <a:p>
            <a:pPr algn="r"/>
            <a:endParaRPr lang="ru-RU" dirty="0">
              <a:latin typeface="Times New Roman"/>
            </a:endParaRPr>
          </a:p>
          <a:p>
            <a:pPr algn="r"/>
            <a:endParaRPr lang="ru-RU" dirty="0">
              <a:latin typeface="Times New Roman"/>
            </a:endParaRPr>
          </a:p>
          <a:p>
            <a:pPr algn="r"/>
            <a:r>
              <a:rPr lang="ru-RU" dirty="0">
                <a:latin typeface="Times New Roman"/>
              </a:rPr>
              <a:t> </a:t>
            </a:r>
          </a:p>
          <a:p>
            <a:pPr algn="r"/>
            <a:r>
              <a:rPr lang="ru-RU" dirty="0">
                <a:latin typeface="Times New Roman"/>
              </a:rPr>
              <a:t>Воспитатель: </a:t>
            </a:r>
            <a:r>
              <a:rPr lang="ru-RU" dirty="0" err="1">
                <a:latin typeface="Times New Roman"/>
              </a:rPr>
              <a:t>Маньшева</a:t>
            </a:r>
            <a:r>
              <a:rPr lang="ru-RU" dirty="0">
                <a:latin typeface="Times New Roman"/>
              </a:rPr>
              <a:t> </a:t>
            </a:r>
            <a:endParaRPr lang="ru-RU" dirty="0" smtClean="0">
              <a:latin typeface="Times New Roman"/>
            </a:endParaRPr>
          </a:p>
          <a:p>
            <a:pPr algn="r"/>
            <a:r>
              <a:rPr lang="ru-RU" dirty="0" smtClean="0">
                <a:latin typeface="Times New Roman"/>
              </a:rPr>
              <a:t>Галина Андреевна</a:t>
            </a:r>
          </a:p>
          <a:p>
            <a:pPr algn="r"/>
            <a:endParaRPr lang="ru-RU" dirty="0" smtClean="0"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г. Сокол, 2022 год </a:t>
            </a:r>
            <a:endParaRPr lang="ru-RU" dirty="0" smtClean="0">
              <a:latin typeface="Times New Roman"/>
            </a:endParaRPr>
          </a:p>
          <a:p>
            <a:pPr algn="r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4649" cy="187220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инициативы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дошкольного возраста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технологии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382" y="2836575"/>
            <a:ext cx="3960440" cy="1530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детьми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" y="4599763"/>
            <a:ext cx="4320480" cy="17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23" y="3767844"/>
            <a:ext cx="4387254" cy="189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452258"/>
            <a:ext cx="3662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kern="50" dirty="0" smtClean="0">
                <a:solidFill>
                  <a:schemeClr val="bg1"/>
                </a:solidFill>
                <a:latin typeface="Times New Roman"/>
                <a:ea typeface="SimSun"/>
                <a:cs typeface="Mangal"/>
              </a:rPr>
              <a:t>Работа с родителями </a:t>
            </a:r>
            <a:endParaRPr lang="ru-RU" sz="2800" b="1" kern="50" dirty="0">
              <a:solidFill>
                <a:schemeClr val="bg1"/>
              </a:solidFill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061" y="508035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РППС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928968" y="2169867"/>
            <a:ext cx="557742" cy="899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883932" y="2169867"/>
            <a:ext cx="1192124" cy="2527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2276872"/>
            <a:ext cx="36004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5272"/>
            <a:ext cx="8229600" cy="6552728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Работая с детьми по формированию познавательной инициативы у детей старшего дошкольного возраста посредством технологии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внедряю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квесты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различные виды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деятельности: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Внепосредственной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образовательной деятельности.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drive.google.com/file/d/1GuwlnmZfkvQTQtiZHVlFhVPjRrDwUSS5/view?usp=sharing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«Удивительный мир птиц со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://drive.google.com/file/d/1s7whNpUJFbmqpAm5-VaE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«Вперед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сказками»</a:t>
            </a:r>
          </a:p>
          <a:p>
            <a:pPr marL="11430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Включение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Web-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квестав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НОД как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фрагмент</a:t>
            </a:r>
          </a:p>
          <a:p>
            <a:pPr marL="11430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«Корпорация монстров»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drive.google.com/file/d/1hJt35v8sF0aNtSNUXQovt5wUdg-hYw93/view?usp=shari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ng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индивидуальной работе с детьми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с медвежонком Фомкой»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drive.google.com/file/d/1FKSIWyTpMjhx86ike09hpSmH33fpLyuA/view?usp=sharing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к друзьям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мультяшкам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drive.google.com/file/d/1ZFyt0ZLMxroH3Eg91hnq8_cU3UTM08pw/view?usp=sharing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Веб-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домашнее задание, которое можно выполнить либо самостоятельно, либо вместе с родителями с целью закрепления пройденного материала или коррекционной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7423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92688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развивающей предметно-пространственной среды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успешной реализации опыта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теме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группе была обустроена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Web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студия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 которая включила в себя: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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картотеку веб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квестов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визуальные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рмационные средства воспитания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обучения.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/>
          <a:stretch/>
        </p:blipFill>
        <p:spPr bwMode="auto">
          <a:xfrm>
            <a:off x="1187624" y="2245616"/>
            <a:ext cx="6192688" cy="385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89860"/>
            <a:ext cx="807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Имеющееся оборудование позволяет ребенку реализовывать себя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совместной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в самостоятельной деятельности,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инициативу.</a:t>
            </a:r>
          </a:p>
        </p:txBody>
      </p:sp>
    </p:spTree>
    <p:extLst>
      <p:ext uri="{BB962C8B-B14F-4D97-AF65-F5344CB8AC3E}">
        <p14:creationId xmlns:p14="http://schemas.microsoft.com/office/powerpoint/2010/main" val="14630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929198"/>
            <a:ext cx="2428892" cy="1821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750" y="928670"/>
            <a:ext cx="230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«Для Вас родители!»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857232"/>
            <a:ext cx="322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инструкцией по применению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571612"/>
            <a:ext cx="2851994" cy="2138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643050"/>
            <a:ext cx="2857520" cy="2143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4357694"/>
            <a:ext cx="2796580" cy="2097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752" y="3857628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3929066"/>
            <a:ext cx="22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87429" y="162321"/>
            <a:ext cx="8260672" cy="11949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IMG_20220315_0746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71" y="4500570"/>
            <a:ext cx="2976583" cy="22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Результаты мониторинга на контрольном этапе показывают, что произошли существенные изменения в развитии познавательной инициативы.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3711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7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2700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Работая по проблеме формирования у детей познавательной инициативы посредством </a:t>
            </a:r>
            <a:r>
              <a:rPr lang="en-US" sz="2700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Web</a:t>
            </a:r>
            <a:r>
              <a:rPr lang="ru-RU" sz="2700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-</a:t>
            </a:r>
            <a:r>
              <a:rPr lang="ru-RU" sz="2700" kern="50" dirty="0" err="1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квестов</a:t>
            </a:r>
            <a:r>
              <a:rPr lang="ru-RU" sz="2700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:</a:t>
            </a:r>
            <a:br>
              <a:rPr lang="ru-RU" sz="2700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>
              <a:buFont typeface="Symbol"/>
              <a:buChar char=""/>
            </a:pPr>
            <a:endParaRPr lang="en-US" kern="50" dirty="0" smtClean="0">
              <a:solidFill>
                <a:srgbClr val="000000"/>
              </a:solidFill>
              <a:latin typeface="Times New Roman"/>
              <a:ea typeface="SimSun"/>
              <a:cs typeface="Mangal"/>
            </a:endParaRPr>
          </a:p>
          <a:p>
            <a:pPr lvl="0" indent="-342900" algn="just">
              <a:buFont typeface="Symbol"/>
              <a:buChar char=""/>
            </a:pPr>
            <a:r>
              <a:rPr lang="ru-RU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Была </a:t>
            </a: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отмечена положительная динамика развития познавательной инициативы, самостоятельности у детей, умение находить индивидуальные пути решения </a:t>
            </a:r>
            <a:r>
              <a:rPr lang="ru-RU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проблемы;</a:t>
            </a:r>
            <a:endParaRPr lang="en-US" kern="50" dirty="0" smtClean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 algn="just">
              <a:buFont typeface="Symbol"/>
              <a:buChar char=""/>
            </a:pP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 algn="just">
              <a:buFont typeface="Symbol"/>
              <a:buChar char=""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Пополнилась </a:t>
            </a:r>
            <a:r>
              <a:rPr lang="ru-RU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РППС;</a:t>
            </a:r>
            <a:endParaRPr lang="en-US" kern="50" dirty="0" smtClean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marL="0" lvl="0" indent="0" algn="just">
              <a:buNone/>
            </a:pP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 algn="just">
              <a:buFont typeface="Symbol"/>
              <a:buChar char=""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Повысился уровень компетентности родителей в области формирования у детей познавательной инициативы.</a:t>
            </a: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</a:rPr>
              <a:t>В чем 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>актуальность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данного вопроса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indent="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первую очередь происходит модернизация образования, которая предполагает формирование новых моделей учебной деятельности, а так же введения новых форм и технологий в процесс воспитания и обучения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дошкольников.</a:t>
            </a:r>
            <a:endParaRPr lang="ru-RU" dirty="0" smtClean="0">
              <a:solidFill>
                <a:schemeClr val="tx1"/>
              </a:solidFill>
            </a:endParaRPr>
          </a:p>
          <a:p>
            <a:pPr indent="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своей педагогической деятельности я стараюсь, иди в ногу со временем, поэтому при выборе эффективных форм взаимодействия с детьми, отталкиваюсь в первую очередь от интересов, и предпочтений воспитанников и их родителей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indent="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Web-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позволяет мотивировать ребенка к активному участию в решении заданий, является актуальной, т.к. от степени познавательной активности ребенка зависит его умственное развитие, а значит и успешное обучение в школе. Что соответствует требованиям ФГОС ДО п.IV.6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indent="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Изучив педагогический опыт, проведя анализ существующего программного обеспечения, проанализировав детско-родительский спрос, потенциал образовательного учреждения, прослушав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вебинары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, проведя анализ Интернет-ресурсов я открыла для себя интересную идею – как посредством технологии «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квест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 сформировать познавательную активность у детей старшего дошкольного возраста и пришла к выводу, что технология «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квест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 имеет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инновационную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составляющую. </a:t>
            </a:r>
          </a:p>
          <a:p>
            <a:pPr indent="45720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8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114300" indent="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: Формирование познавательной инициативы у детей старшего дошкольного возраста посредством технологии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«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квест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».</a:t>
            </a:r>
          </a:p>
          <a:p>
            <a:pPr marL="114300" indent="457200" algn="just">
              <a:buNone/>
            </a:pPr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marL="114300" indent="4572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Задачи: </a:t>
            </a:r>
            <a:endParaRPr lang="ru-RU" dirty="0">
              <a:solidFill>
                <a:schemeClr val="tx1"/>
              </a:solidFill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непрерывного обучения в условиях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инициативу, творчество в поиске ребенком вариативных способов сравнения, упорядочения, классификации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проявлению исследовательской активности детей и применение знаний  в самостоятельной деятельности, в процессе решения задач разных видов посредством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познавательной инициативы детей, организуя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информационной компетенции родителей в вопросах развития познавательной инициативы у дошкольников.</a:t>
            </a: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web-квест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webquest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проблемное задание c элементами ролевой игры, для выполнения которого используются информационные ресурсы Интернета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4896544" cy="36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</a:rPr>
              <a:t>Развивающий потенциал: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Главное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преимущество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Web-квеста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в том, что такая форма организации образовательной деятельности дошкольников и их родителей ненавязчиво, в игровом, занимательном виде способствует активизации детской любознательности, и стимулирует: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Веб-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квест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направлен на развитие у обучающихся навыков аналитического, критического и творческого мышления, функциональной грамотности, умений действовать сообща, работать в команде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76098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1724484"/>
          </a:xfrm>
        </p:spPr>
        <p:txBody>
          <a:bodyPr>
            <a:normAutofit fontScale="90000"/>
          </a:bodyPr>
          <a:lstStyle/>
          <a:p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Использование данной технологии в процессе обучения дает мне возможность как педагогу:</a:t>
            </a:r>
            <a:r>
              <a:rPr lang="ru-RU" sz="3200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/>
            </a:r>
            <a:br>
              <a:rPr lang="ru-RU" sz="3200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lvl="0" indent="-342900">
              <a:buFont typeface="Symbol"/>
              <a:buChar char=""/>
            </a:pPr>
            <a:r>
              <a:rPr lang="ru-RU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повысить </a:t>
            </a: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заинтересованность детей в изучении учебной дисциплины;</a:t>
            </a: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>
              <a:buFont typeface="Symbol"/>
              <a:buChar char=""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повысить мотивацию обучения;</a:t>
            </a: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>
              <a:buFont typeface="Symbol"/>
              <a:buChar char=""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использовать различные виды информации для восприятия (текстовая, графическая, видео и звуковая);</a:t>
            </a: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>
              <a:buFont typeface="Symbol"/>
              <a:buChar char=""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наглядно представлять разнообразные  ситуационные задачи и т.д.;</a:t>
            </a: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indent="-342900">
              <a:buFont typeface="Symbol"/>
              <a:buChar char=""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воспитывать информационную культуру учащихся</a:t>
            </a:r>
            <a:r>
              <a:rPr lang="ru-RU" kern="50" dirty="0" smtClean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.</a:t>
            </a:r>
          </a:p>
          <a:p>
            <a:pPr marL="0" lvl="0" indent="0">
              <a:buNone/>
            </a:pP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Mangal"/>
              </a:rPr>
              <a:t>Именно поэтому считаю, что данная технология способствует формированию познавательной инициативы у детей старшего дошкольного возраста. </a:t>
            </a:r>
            <a:endParaRPr lang="ru-RU" sz="20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0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проведении мониторинга на начало учебного года было выявлено, что большинство детей не способны проявлять инициативу и выражать свои идеи, они не проявляют самостоятельность в выполнении заданий, ждут помощи от педагога, проявляют шаблонность в использовании ответов. Поэтому было принято решение провести дополнительную диагностику на определение 4 сфер инициативности по Н.А. Коротковой.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b="18155"/>
          <a:stretch/>
        </p:blipFill>
        <p:spPr bwMode="auto">
          <a:xfrm>
            <a:off x="634998" y="2117256"/>
            <a:ext cx="7942659" cy="3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7332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kern="50" dirty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  <a:t>Анализируя результаты, можно сделать вывод о том, что самый низкий уровень </a:t>
            </a:r>
          </a:p>
          <a:p>
            <a:pPr lvl="0" algn="just"/>
            <a:r>
              <a:rPr lang="ru-RU" kern="50" dirty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  <a:t>развития инициативности детей приходится на познавательную сферу деятельности – 44%.</a:t>
            </a:r>
            <a:endParaRPr lang="ru-RU" sz="1600" kern="50" dirty="0">
              <a:solidFill>
                <a:prstClr val="black"/>
              </a:solidFill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2170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проблемы: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8219256" cy="4916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проявляют познавательную инициативность.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не достаточно способствует поддержке детской инициативы.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педагога.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информационной компетентности родителей.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 решения цели и задач посредством технологии 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Web-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•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способствующая развитию познавательной инициативы детей.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информационной компетенции родителей в вопросах развития познавательной инициативы у дошкольников.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Дети проявляют познавательную инициативу и выражают свои идеи.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Обеспечена возможность непрерывного обучения в условиях ДОО.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Развита самостоятельность, инициатива, творчество в поиске ребенком вариативных способов сравнения, упорядочения, классификации объектов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969</TotalTime>
  <Words>719</Words>
  <Application>Microsoft Office PowerPoint</Application>
  <PresentationFormat>Экран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Презентация PowerPoint</vt:lpstr>
      <vt:lpstr>В чем актуальность данного вопроса?</vt:lpstr>
      <vt:lpstr>Презентация PowerPoint</vt:lpstr>
      <vt:lpstr>Что же такое WEb-Квест?</vt:lpstr>
      <vt:lpstr>Развивающий потенциал: </vt:lpstr>
      <vt:lpstr>Использование данной технологии в процессе обучения дает мне возможность как педагогу: </vt:lpstr>
      <vt:lpstr>Презентация PowerPoint</vt:lpstr>
      <vt:lpstr>выявлены проблемы:</vt:lpstr>
      <vt:lpstr>Предполагаемые результаты решения цели и задач посредством технологии : Web-квест</vt:lpstr>
      <vt:lpstr>Направления  работы по Формированию познавательной инициативы  у детей старшего дошкольного возраста  посредством технологии «Web – квест». </vt:lpstr>
      <vt:lpstr>Презентация PowerPoint</vt:lpstr>
      <vt:lpstr>Презентация PowerPoint</vt:lpstr>
      <vt:lpstr>формы работы с родителями: </vt:lpstr>
      <vt:lpstr>Презентация PowerPoint</vt:lpstr>
      <vt:lpstr>Работая по проблеме формирования у детей познавательной инициативы посредством Web-квестов: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Home</cp:lastModifiedBy>
  <cp:revision>58</cp:revision>
  <dcterms:created xsi:type="dcterms:W3CDTF">2022-03-13T11:50:57Z</dcterms:created>
  <dcterms:modified xsi:type="dcterms:W3CDTF">2022-10-31T19:39:16Z</dcterms:modified>
</cp:coreProperties>
</file>