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0" r:id="rId3"/>
    <p:sldId id="283" r:id="rId4"/>
    <p:sldId id="281" r:id="rId5"/>
    <p:sldId id="284" r:id="rId6"/>
    <p:sldId id="285" r:id="rId7"/>
    <p:sldId id="286" r:id="rId8"/>
    <p:sldId id="287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3" r:id="rId33"/>
  </p:sldIdLst>
  <p:sldSz cx="13439775" cy="7559675"/>
  <p:notesSz cx="6858000" cy="9144000"/>
  <p:embeddedFontLst>
    <p:embeddedFont>
      <p:font typeface="Akrobat Black" charset="-52"/>
      <p:bold r:id="rId34"/>
    </p:embeddedFont>
    <p:embeddedFont>
      <p:font typeface="Akrobat" charset="-52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Calibri Light" charset="0"/>
      <p:regular r:id="rId41"/>
      <p:italic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111C"/>
    <a:srgbClr val="7C464A"/>
    <a:srgbClr val="DCCFB8"/>
    <a:srgbClr val="EAE2D3"/>
    <a:srgbClr val="5B9B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120" y="-684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tiff"/><Relationship Id="rId7" Type="http://schemas.openxmlformats.org/officeDocument/2006/relationships/image" Target="../media/image1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11" Type="http://schemas.openxmlformats.org/officeDocument/2006/relationships/image" Target="../media/image20.jpeg"/><Relationship Id="rId5" Type="http://schemas.openxmlformats.org/officeDocument/2006/relationships/image" Target="../media/image7.jpeg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tiff"/><Relationship Id="rId7" Type="http://schemas.openxmlformats.org/officeDocument/2006/relationships/image" Target="../media/image2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tiff"/><Relationship Id="rId7" Type="http://schemas.openxmlformats.org/officeDocument/2006/relationships/image" Target="../media/image2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tiff"/><Relationship Id="rId7" Type="http://schemas.openxmlformats.org/officeDocument/2006/relationships/image" Target="../media/image2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tiff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tiff"/><Relationship Id="rId7" Type="http://schemas.openxmlformats.org/officeDocument/2006/relationships/image" Target="../media/image3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tiff"/><Relationship Id="rId7" Type="http://schemas.openxmlformats.org/officeDocument/2006/relationships/image" Target="../media/image36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tiff"/><Relationship Id="rId7" Type="http://schemas.openxmlformats.org/officeDocument/2006/relationships/image" Target="../media/image4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tiff"/><Relationship Id="rId7" Type="http://schemas.openxmlformats.org/officeDocument/2006/relationships/image" Target="../media/image44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tiff"/><Relationship Id="rId7" Type="http://schemas.openxmlformats.org/officeDocument/2006/relationships/image" Target="../media/image8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tiff"/><Relationship Id="rId7" Type="http://schemas.openxmlformats.org/officeDocument/2006/relationships/image" Target="../media/image4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tiff"/><Relationship Id="rId7" Type="http://schemas.openxmlformats.org/officeDocument/2006/relationships/image" Target="../media/image5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11" Type="http://schemas.openxmlformats.org/officeDocument/2006/relationships/image" Target="../media/image54.png"/><Relationship Id="rId5" Type="http://schemas.openxmlformats.org/officeDocument/2006/relationships/image" Target="../media/image7.jpeg"/><Relationship Id="rId10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tiff"/><Relationship Id="rId7" Type="http://schemas.openxmlformats.org/officeDocument/2006/relationships/image" Target="../media/image5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5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.tiff"/><Relationship Id="rId7" Type="http://schemas.openxmlformats.org/officeDocument/2006/relationships/image" Target="../media/image5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tiff"/><Relationship Id="rId7" Type="http://schemas.openxmlformats.org/officeDocument/2006/relationships/image" Target="../media/image6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64.pn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6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66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.tiff"/><Relationship Id="rId7" Type="http://schemas.openxmlformats.org/officeDocument/2006/relationships/image" Target="../media/image6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.tiff"/><Relationship Id="rId7" Type="http://schemas.openxmlformats.org/officeDocument/2006/relationships/image" Target="../media/image6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7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7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1.gi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tiff"/><Relationship Id="rId7" Type="http://schemas.openxmlformats.org/officeDocument/2006/relationships/image" Target="../media/image1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4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525" y="4369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85390" y="2628840"/>
            <a:ext cx="90114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ДЕТСКО - РОДИТЕЛЬСКИЙ ПРОЕКТ </a:t>
            </a:r>
          </a:p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«Бюро находок семейной экономии»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719888" y="4381440"/>
            <a:ext cx="4981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Выступающий: </a:t>
            </a:r>
            <a:r>
              <a:rPr lang="ru-RU" sz="2000" b="1" dirty="0" err="1" smtClean="0">
                <a:solidFill>
                  <a:srgbClr val="57111C"/>
                </a:solidFill>
                <a:latin typeface="Akrobat" panose="00000600000000000000" pitchFamily="2" charset="-52"/>
              </a:rPr>
              <a:t>Маямсина</a:t>
            </a:r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 С.Н., воспитатель </a:t>
            </a:r>
          </a:p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БДОУ  СМО «Детский сад № 24»</a:t>
            </a: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0904" y="666708"/>
            <a:ext cx="117016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  <a:cs typeface="Times New Roman" pitchFamily="18" charset="0"/>
              </a:rPr>
              <a:t>Изучение справочной, методической, энциклопедической литературы,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  <a:cs typeface="Times New Roman" pitchFamily="18" charset="0"/>
              </a:rPr>
              <a:t> сбор материала необходимого для реализации проект</a:t>
            </a:r>
            <a:r>
              <a:rPr lang="ru-RU" altLang="ru-RU" sz="4800" b="1" i="1" dirty="0" smtClean="0"/>
              <a:t/>
            </a:r>
            <a:br>
              <a:rPr lang="ru-RU" altLang="ru-RU" sz="4800" b="1" i="1" dirty="0" smtClean="0"/>
            </a:br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1148" y="940906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13137" y="2986222"/>
            <a:ext cx="67183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1" y="1150017"/>
            <a:ext cx="2286016" cy="3048021"/>
          </a:xfrm>
          <a:prstGeom prst="rect">
            <a:avLst/>
          </a:prstGeom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59"/>
          <a:stretch>
            <a:fillRect/>
          </a:stretch>
        </p:blipFill>
        <p:spPr bwMode="auto">
          <a:xfrm>
            <a:off x="2989164" y="2512668"/>
            <a:ext cx="4000496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10" y="2490993"/>
            <a:ext cx="214314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642" y="2358471"/>
            <a:ext cx="2357454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Объект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4" t="10000" r="11141" b="5999"/>
          <a:stretch>
            <a:fillRect/>
          </a:stretch>
        </p:blipFill>
        <p:spPr>
          <a:xfrm>
            <a:off x="617282" y="4465981"/>
            <a:ext cx="2140759" cy="28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122" y="1007167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32335" y="4483717"/>
            <a:ext cx="77512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8C2C57"/>
              </a:buClr>
              <a:buSzPct val="85000"/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Позволяет родителям и детям  узнать,  какие представления уже сформированы  у дошкольников по данной теме, где найти ответы на вопросы, к кому обратиться за помощью. </a:t>
            </a:r>
            <a:r>
              <a:rPr lang="ru-RU" sz="2800" b="1" cap="all" spc="250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5711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" descr="G:\МЦКО Вебинар\фото\20150211_10543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9171" y="1342810"/>
            <a:ext cx="3744846" cy="4965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5017260" y="1629169"/>
            <a:ext cx="67183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«Что мы знаем»,</a:t>
            </a: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 «Что мы хотим узнать»,</a:t>
            </a:r>
            <a:br>
              <a:rPr lang="ru-RU" alt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 «Что сделать, чтобы узнать»</a:t>
            </a:r>
            <a:endParaRPr lang="ru-RU" sz="2800" dirty="0">
              <a:solidFill>
                <a:srgbClr val="57111C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87857" y="1090778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Модель трех вопросов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60743" y="3509299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Дерево познаний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«Что я знаю»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122" y="1205949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/>
          <a:srcRect l="30046" t="35841" r="15537" b="22535"/>
          <a:stretch>
            <a:fillRect/>
          </a:stretch>
        </p:blipFill>
        <p:spPr bwMode="auto">
          <a:xfrm>
            <a:off x="2385390" y="1921565"/>
            <a:ext cx="8727425" cy="534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2059057" y="945004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2 этап проекта (практический)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«Реализация опытно - экспериментальной работы» 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122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7" y="945004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Родители вместе с детьми снимали показания счетчиков 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и фиксировали результаты 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/>
          <a:srcRect l="19049" t="15874" r="34913" b="18641"/>
          <a:stretch>
            <a:fillRect/>
          </a:stretch>
        </p:blipFill>
        <p:spPr bwMode="auto">
          <a:xfrm>
            <a:off x="214282" y="1656921"/>
            <a:ext cx="2428892" cy="27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/>
          <a:srcRect l="8466" t="16403" r="34384" b="32003"/>
          <a:stretch>
            <a:fillRect/>
          </a:stretch>
        </p:blipFill>
        <p:spPr bwMode="auto">
          <a:xfrm>
            <a:off x="3337464" y="2147165"/>
            <a:ext cx="5651106" cy="408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9"/>
          <a:srcRect l="19049" t="9921" r="38088" b="16656"/>
          <a:stretch>
            <a:fillRect/>
          </a:stretch>
        </p:blipFill>
        <p:spPr bwMode="auto">
          <a:xfrm>
            <a:off x="9171536" y="1636636"/>
            <a:ext cx="4066452" cy="557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/>
          <a:srcRect l="11641" t="18388" r="39146" b="16127"/>
          <a:stretch>
            <a:fillRect/>
          </a:stretch>
        </p:blipFill>
        <p:spPr bwMode="auto">
          <a:xfrm>
            <a:off x="221119" y="4707472"/>
            <a:ext cx="2428892" cy="258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122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7" y="945004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Родители вместе с детьми снимали показания счетчиков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и фиксировали показания 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/>
          <a:srcRect l="20637" t="20028" r="44438" b="10703"/>
          <a:stretch>
            <a:fillRect/>
          </a:stretch>
        </p:blipFill>
        <p:spPr bwMode="auto">
          <a:xfrm>
            <a:off x="651682" y="1537621"/>
            <a:ext cx="3615517" cy="572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/>
          <a:srcRect l="21167" t="16926" r="45319" b="14723"/>
          <a:stretch>
            <a:fillRect/>
          </a:stretch>
        </p:blipFill>
        <p:spPr bwMode="auto">
          <a:xfrm>
            <a:off x="8650154" y="1497495"/>
            <a:ext cx="3515342" cy="580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/>
          <a:srcRect l="15875" t="15875" r="39675" b="10703"/>
          <a:stretch>
            <a:fillRect/>
          </a:stretch>
        </p:blipFill>
        <p:spPr bwMode="auto">
          <a:xfrm>
            <a:off x="4724808" y="1993917"/>
            <a:ext cx="3535511" cy="46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/>
          <a:srcRect l="15802" t="31750" r="45303" b="40469"/>
          <a:stretch>
            <a:fillRect/>
          </a:stretch>
        </p:blipFill>
        <p:spPr bwMode="auto">
          <a:xfrm>
            <a:off x="318053" y="1598734"/>
            <a:ext cx="537571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122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9881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Родители вместе с детьми снимали показания счетчиков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и фиксировали показания 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/>
          <a:srcRect l="3174" t="17882" r="28563" b="18641"/>
          <a:stretch>
            <a:fillRect/>
          </a:stretch>
        </p:blipFill>
        <p:spPr bwMode="auto">
          <a:xfrm>
            <a:off x="1842052" y="3103430"/>
            <a:ext cx="6438497" cy="418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/>
          <a:srcRect l="20637" t="9997" r="44438" b="26578"/>
          <a:stretch>
            <a:fillRect/>
          </a:stretch>
        </p:blipFill>
        <p:spPr bwMode="auto">
          <a:xfrm>
            <a:off x="8763851" y="1510252"/>
            <a:ext cx="3944984" cy="573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122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7" y="945004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Родители вместе с детьми снимали показания счетчиков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и фиксировали показания 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/>
          <a:srcRect l="15874" t="9921" r="47613" b="30843"/>
          <a:stretch>
            <a:fillRect/>
          </a:stretch>
        </p:blipFill>
        <p:spPr bwMode="auto">
          <a:xfrm rot="16200000">
            <a:off x="1860551" y="1473601"/>
            <a:ext cx="4929223" cy="639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/>
          <a:srcRect l="7937" t="19843" r="31738" b="16656"/>
          <a:stretch>
            <a:fillRect/>
          </a:stretch>
        </p:blipFill>
        <p:spPr bwMode="auto">
          <a:xfrm>
            <a:off x="410816" y="4366387"/>
            <a:ext cx="3478109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lum bright="20000"/>
          </a:blip>
          <a:srcRect l="19049" t="27781" r="30150" b="20625"/>
          <a:stretch>
            <a:fillRect/>
          </a:stretch>
        </p:blipFill>
        <p:spPr bwMode="auto">
          <a:xfrm rot="16200000">
            <a:off x="8269480" y="2723441"/>
            <a:ext cx="5286387" cy="38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122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24101" y="732969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Родители вместе с детьми снимали показания счетчиков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и фиксировали показания 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/>
          <a:srcRect l="20637" t="9921" r="44438" b="22609"/>
          <a:stretch>
            <a:fillRect/>
          </a:stretch>
        </p:blipFill>
        <p:spPr bwMode="auto">
          <a:xfrm>
            <a:off x="5405421" y="2120347"/>
            <a:ext cx="3023606" cy="508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/>
          <a:srcRect l="17461" t="9921" r="38088" b="26578"/>
          <a:stretch>
            <a:fillRect/>
          </a:stretch>
        </p:blipFill>
        <p:spPr bwMode="auto">
          <a:xfrm>
            <a:off x="1457740" y="1532474"/>
            <a:ext cx="2911820" cy="326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/>
          <a:srcRect l="25282" t="33660" r="48260" b="11218"/>
          <a:stretch>
            <a:fillRect/>
          </a:stretch>
        </p:blipFill>
        <p:spPr bwMode="auto">
          <a:xfrm>
            <a:off x="198782" y="4067413"/>
            <a:ext cx="2357422" cy="321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0"/>
          <a:srcRect l="17462" t="9921" r="39675" b="14672"/>
          <a:stretch>
            <a:fillRect/>
          </a:stretch>
        </p:blipFill>
        <p:spPr bwMode="auto">
          <a:xfrm>
            <a:off x="9372021" y="2199860"/>
            <a:ext cx="3350066" cy="49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122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2309" y="746221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Закрой кран, береги воду! 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/>
          <a:srcRect l="17462" t="9921" r="39675" b="12688"/>
          <a:stretch>
            <a:fillRect/>
          </a:stretch>
        </p:blipFill>
        <p:spPr bwMode="auto">
          <a:xfrm>
            <a:off x="371060" y="2199860"/>
            <a:ext cx="3115780" cy="450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/>
          <a:srcRect l="14698" t="9406" r="39440" b="11218"/>
          <a:stretch>
            <a:fillRect/>
          </a:stretch>
        </p:blipFill>
        <p:spPr bwMode="auto">
          <a:xfrm>
            <a:off x="3774167" y="1621298"/>
            <a:ext cx="288927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/>
          <a:srcRect l="20637" t="13890" r="46025" b="12688"/>
          <a:stretch>
            <a:fillRect/>
          </a:stretch>
        </p:blipFill>
        <p:spPr bwMode="auto">
          <a:xfrm>
            <a:off x="9851966" y="1413205"/>
            <a:ext cx="3214678" cy="566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0"/>
          <a:srcRect l="6878" t="20372" r="32796" b="18112"/>
          <a:stretch>
            <a:fillRect/>
          </a:stretch>
        </p:blipFill>
        <p:spPr bwMode="auto">
          <a:xfrm>
            <a:off x="6257696" y="4066765"/>
            <a:ext cx="3502737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122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84344" y="719717"/>
            <a:ext cx="8897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Проведение бесед, обсуждение проблемных ситуаций, формирование знаний об экономии потребляемых ресурсов (воды, тепла, света в детском саду) 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4522" y="14113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/>
          <a:srcRect l="4762" t="33007" r="26975" b="30547"/>
          <a:stretch>
            <a:fillRect/>
          </a:stretch>
        </p:blipFill>
        <p:spPr bwMode="auto">
          <a:xfrm>
            <a:off x="222357" y="2316209"/>
            <a:ext cx="5707520" cy="266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/>
          <a:srcRect l="3174" t="17859" r="30150" b="20625"/>
          <a:stretch>
            <a:fillRect/>
          </a:stretch>
        </p:blipFill>
        <p:spPr bwMode="auto">
          <a:xfrm>
            <a:off x="778949" y="4652447"/>
            <a:ext cx="3938825" cy="290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9"/>
          <a:srcRect l="5291" t="20372" r="29621" b="22081"/>
          <a:stretch>
            <a:fillRect/>
          </a:stretch>
        </p:blipFill>
        <p:spPr bwMode="auto">
          <a:xfrm>
            <a:off x="7017289" y="2538825"/>
            <a:ext cx="5609919" cy="396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57111C"/>
                </a:solidFill>
                <a:latin typeface="Times New Roman" pitchFamily="18" charset="0"/>
                <a:cs typeface="Times New Roman" pitchFamily="18" charset="0"/>
              </a:rPr>
              <a:t>«Свет, тепло и воду бережем. Экономно мы живем!»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 l="12699" t="9921" r="39675" b="12688"/>
          <a:stretch>
            <a:fillRect/>
          </a:stretch>
        </p:blipFill>
        <p:spPr bwMode="auto">
          <a:xfrm>
            <a:off x="993913" y="1813049"/>
            <a:ext cx="3863451" cy="502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/>
          <a:srcRect l="16403" t="9648" r="39147" b="14143"/>
          <a:stretch>
            <a:fillRect/>
          </a:stretch>
        </p:blipFill>
        <p:spPr bwMode="auto">
          <a:xfrm>
            <a:off x="9289773" y="1778469"/>
            <a:ext cx="3644999" cy="499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/>
          <a:srcRect l="17462" t="13890" r="39675" b="20625"/>
          <a:stretch>
            <a:fillRect/>
          </a:stretch>
        </p:blipFill>
        <p:spPr bwMode="auto">
          <a:xfrm>
            <a:off x="5159850" y="1801033"/>
            <a:ext cx="3785132" cy="462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7" y="945004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Дети с родители делятся знаниями об экономии ресурсов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1270" y="1663149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lum bright="20000"/>
          </a:blip>
          <a:srcRect l="7143" t="12898" r="70787" b="66048"/>
          <a:stretch>
            <a:fillRect/>
          </a:stretch>
        </p:blipFill>
        <p:spPr bwMode="auto">
          <a:xfrm>
            <a:off x="3445565" y="1589256"/>
            <a:ext cx="3700045" cy="282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lum bright="10000"/>
          </a:blip>
          <a:srcRect l="36512" t="34607" r="28563" b="30547"/>
          <a:stretch>
            <a:fillRect/>
          </a:stretch>
        </p:blipFill>
        <p:spPr bwMode="auto">
          <a:xfrm>
            <a:off x="9660835" y="1574088"/>
            <a:ext cx="3358628" cy="281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lum bright="20000"/>
          </a:blip>
          <a:srcRect l="6349" t="23812" r="33325" b="26578"/>
          <a:stretch>
            <a:fillRect/>
          </a:stretch>
        </p:blipFill>
        <p:spPr bwMode="auto">
          <a:xfrm>
            <a:off x="500654" y="4348327"/>
            <a:ext cx="3567764" cy="284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>
            <a:lum bright="30000"/>
          </a:blip>
          <a:srcRect l="38099" t="16866" r="33326" b="46422"/>
          <a:stretch>
            <a:fillRect/>
          </a:stretch>
        </p:blipFill>
        <p:spPr bwMode="auto">
          <a:xfrm>
            <a:off x="6322329" y="4306956"/>
            <a:ext cx="3429024" cy="301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7" y="945004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Секреты экономии от семьи Максима К. 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1270" y="1663149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 l="29986" t="27359" r="27680" b="11805"/>
          <a:stretch>
            <a:fillRect/>
          </a:stretch>
        </p:blipFill>
        <p:spPr bwMode="auto">
          <a:xfrm>
            <a:off x="670035" y="1709531"/>
            <a:ext cx="2196560" cy="268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Рисунок 25"/>
          <p:cNvPicPr/>
          <p:nvPr/>
        </p:nvPicPr>
        <p:blipFill>
          <a:blip r:embed="rId8"/>
          <a:srcRect l="27258" t="19639" r="26242" b="11022"/>
          <a:stretch>
            <a:fillRect/>
          </a:stretch>
        </p:blipFill>
        <p:spPr bwMode="auto">
          <a:xfrm>
            <a:off x="4357261" y="1669771"/>
            <a:ext cx="2242320" cy="279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/>
          <p:nvPr/>
        </p:nvPicPr>
        <p:blipFill>
          <a:blip r:embed="rId9"/>
          <a:srcRect l="25334" t="14629" r="26082" b="7615"/>
          <a:stretch>
            <a:fillRect/>
          </a:stretch>
        </p:blipFill>
        <p:spPr bwMode="auto">
          <a:xfrm>
            <a:off x="1868557" y="4452730"/>
            <a:ext cx="2133600" cy="288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/>
          <p:nvPr/>
        </p:nvPicPr>
        <p:blipFill>
          <a:blip r:embed="rId10" cstate="print"/>
          <a:srcRect l="25494" t="14830" r="26082" b="7615"/>
          <a:stretch>
            <a:fillRect/>
          </a:stretch>
        </p:blipFill>
        <p:spPr bwMode="auto">
          <a:xfrm>
            <a:off x="5968851" y="4691270"/>
            <a:ext cx="2340262" cy="270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/>
          <p:cNvPicPr/>
          <p:nvPr/>
        </p:nvPicPr>
        <p:blipFill>
          <a:blip r:embed="rId11"/>
          <a:srcRect l="25174" t="14228" r="26082" b="9018"/>
          <a:stretch>
            <a:fillRect/>
          </a:stretch>
        </p:blipFill>
        <p:spPr bwMode="auto">
          <a:xfrm>
            <a:off x="9666436" y="2830374"/>
            <a:ext cx="289560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7" y="945004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Сочинение рассказов на темы: 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72331" y="987288"/>
            <a:ext cx="4287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7111C"/>
                </a:solidFill>
              </a:rPr>
              <a:t>«Теплый дом»</a:t>
            </a:r>
          </a:p>
          <a:p>
            <a:r>
              <a:rPr lang="ru-RU" sz="2400" b="1" dirty="0" smtClean="0">
                <a:solidFill>
                  <a:srgbClr val="57111C"/>
                </a:solidFill>
              </a:rPr>
              <a:t>«Волшебное электричество»</a:t>
            </a:r>
          </a:p>
          <a:p>
            <a:r>
              <a:rPr lang="ru-RU" sz="2400" b="1" dirty="0" smtClean="0">
                <a:solidFill>
                  <a:srgbClr val="57111C"/>
                </a:solidFill>
              </a:rPr>
              <a:t>«Бежит, бежит водичка»</a:t>
            </a:r>
            <a:endParaRPr lang="ru-RU" sz="2400" b="1" dirty="0">
              <a:solidFill>
                <a:srgbClr val="57111C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/>
          <a:srcRect l="25976" t="50000" r="49414" b="23633"/>
          <a:stretch>
            <a:fillRect/>
          </a:stretch>
        </p:blipFill>
        <p:spPr bwMode="auto">
          <a:xfrm>
            <a:off x="7633252" y="2464904"/>
            <a:ext cx="4820733" cy="401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/>
          <a:srcRect l="26109" t="31201" r="38088" b="42453"/>
          <a:stretch>
            <a:fillRect/>
          </a:stretch>
        </p:blipFill>
        <p:spPr bwMode="auto">
          <a:xfrm>
            <a:off x="651603" y="2398644"/>
            <a:ext cx="6810884" cy="410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6" y="945004"/>
            <a:ext cx="10106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3 этап проекта (итоговый)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«анализ и подведение итогов </a:t>
            </a:r>
            <a:r>
              <a:rPr lang="ru-RU" sz="2800" b="1" dirty="0" err="1" smtClean="0">
                <a:solidFill>
                  <a:srgbClr val="57111C"/>
                </a:solidFill>
                <a:latin typeface="Akrobat Black" panose="00000A00000000000000" pitchFamily="2" charset="-52"/>
              </a:rPr>
              <a:t>детско</a:t>
            </a:r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– родительского проекта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«Бюро находок семейной экономии» 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6226" y="2073967"/>
            <a:ext cx="1154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l="30229" t="41213" r="15293" b="22215"/>
          <a:stretch>
            <a:fillRect/>
          </a:stretch>
        </p:blipFill>
        <p:spPr bwMode="auto">
          <a:xfrm>
            <a:off x="2809459" y="2358887"/>
            <a:ext cx="8710491" cy="467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6" y="945004"/>
            <a:ext cx="10106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Изготовление агитационных плакатов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6226" y="2073967"/>
            <a:ext cx="1154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pic>
        <p:nvPicPr>
          <p:cNvPr id="19" name="Picture 2" descr="C:\Users\VLAD\Desktop\1641260098_1-abrakadabra-fun-p-plakati-po-energosberezheniyu-dlya-doshkol-1.jpg"/>
          <p:cNvPicPr>
            <a:picLocks noChangeAspect="1" noChangeArrowheads="1"/>
          </p:cNvPicPr>
          <p:nvPr/>
        </p:nvPicPr>
        <p:blipFill>
          <a:blip r:embed="rId7">
            <a:lum bright="20000"/>
          </a:blip>
          <a:srcRect t="8163"/>
          <a:stretch>
            <a:fillRect/>
          </a:stretch>
        </p:blipFill>
        <p:spPr bwMode="auto">
          <a:xfrm>
            <a:off x="318053" y="1497893"/>
            <a:ext cx="4459848" cy="312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Users\VLAD\Desktop\1641260153_8-abrakadabra-fun-p-plakati-po-energosberezheniyu-dlya-doshkol-12.jpg"/>
          <p:cNvPicPr>
            <a:picLocks noChangeAspect="1" noChangeArrowheads="1"/>
          </p:cNvPicPr>
          <p:nvPr/>
        </p:nvPicPr>
        <p:blipFill>
          <a:blip r:embed="rId8">
            <a:lum bright="10000"/>
          </a:blip>
          <a:srcRect l="3125" t="1977" r="4062" b="11864"/>
          <a:stretch>
            <a:fillRect/>
          </a:stretch>
        </p:blipFill>
        <p:spPr bwMode="auto">
          <a:xfrm>
            <a:off x="8481639" y="1497893"/>
            <a:ext cx="4521674" cy="314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C:\Users\VLAD\Desktop\1641260116_2-abrakadabra-fun-p-plakati-po-energosberezheniyu-dlya-doshkol-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32062" y="4620459"/>
            <a:ext cx="3619493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>
            <a:lum bright="10000"/>
          </a:blip>
          <a:srcRect l="36512" t="34607" r="28563" b="30547"/>
          <a:stretch>
            <a:fillRect/>
          </a:stretch>
        </p:blipFill>
        <p:spPr bwMode="auto">
          <a:xfrm>
            <a:off x="4784422" y="1507823"/>
            <a:ext cx="3718985" cy="311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6" y="945004"/>
            <a:ext cx="10106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Изготовление агитационных плакатов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6226" y="2073967"/>
            <a:ext cx="1154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pic>
        <p:nvPicPr>
          <p:cNvPr id="24" name="Рисунок 23"/>
          <p:cNvPicPr/>
          <p:nvPr/>
        </p:nvPicPr>
        <p:blipFill>
          <a:blip r:embed="rId7"/>
          <a:srcRect l="12346" t="25050" r="32336" b="28657"/>
          <a:stretch>
            <a:fillRect/>
          </a:stretch>
        </p:blipFill>
        <p:spPr bwMode="auto">
          <a:xfrm>
            <a:off x="2514985" y="1537251"/>
            <a:ext cx="4243625" cy="25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/>
          <p:nvPr/>
        </p:nvPicPr>
        <p:blipFill>
          <a:blip r:embed="rId8"/>
          <a:srcRect l="13148" t="23247" r="31213" b="30060"/>
          <a:stretch>
            <a:fillRect/>
          </a:stretch>
        </p:blipFill>
        <p:spPr bwMode="auto">
          <a:xfrm>
            <a:off x="8878956" y="1703710"/>
            <a:ext cx="3737764" cy="268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/>
          <p:nvPr/>
        </p:nvPicPr>
        <p:blipFill>
          <a:blip r:embed="rId9"/>
          <a:srcRect l="11224" t="24448" r="31053" b="27255"/>
          <a:stretch>
            <a:fillRect/>
          </a:stretch>
        </p:blipFill>
        <p:spPr bwMode="auto">
          <a:xfrm>
            <a:off x="1342995" y="4391231"/>
            <a:ext cx="3786214" cy="27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>
            <a:lum bright="20000"/>
          </a:blip>
          <a:srcRect l="12699" t="23812" r="31157" b="26579"/>
          <a:stretch>
            <a:fillRect/>
          </a:stretch>
        </p:blipFill>
        <p:spPr bwMode="auto">
          <a:xfrm>
            <a:off x="6795468" y="4558748"/>
            <a:ext cx="3865386" cy="273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6" y="945004"/>
            <a:ext cx="10106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Результативность проекта: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6226" y="2073967"/>
            <a:ext cx="1154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8783" y="1664750"/>
            <a:ext cx="130401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Через проектную деятельность дети и родители решают проблемные ситуации, анализируют результаты опытно-экспериментальной деятельности, делают умозаключения и выводы по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ресурсо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 и  энергосбережению  с целью  экономии семейного бюджета.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Понимают значимость и необходимость бережного отношения к природным и энергетическим ресурсам, под руководством взрослого умеют правильно поступать в реальных жизненных ситуациях.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Дети проявляют бережное  отношение к природным ресурсам, нравственные качества личности: бережливость, ответственность, трудолюбие.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Родители проявляют интерес к содержанию ресурсосберегающей работы с детьми, участвуя в совместной опытно-экспериментальной деятельности.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Осуществляют пропаганду детско-родительских семейных находок по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ресурсо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и  энергосбережению  с целью экономии семейного бюджета.</a:t>
            </a: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6" y="945004"/>
            <a:ext cx="10106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Продукт детско-родительского проекта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«Бюро находок»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6226" y="2073967"/>
            <a:ext cx="1154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817398" y="1664750"/>
            <a:ext cx="8844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l="30318" t="45653" r="15443" b="22493"/>
          <a:stretch>
            <a:fillRect/>
          </a:stretch>
        </p:blipFill>
        <p:spPr bwMode="auto">
          <a:xfrm>
            <a:off x="2106892" y="2014331"/>
            <a:ext cx="9449005" cy="443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6" y="945004"/>
            <a:ext cx="10106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Продукт детско-родительского проекта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«Бюро находок»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6226" y="2073967"/>
            <a:ext cx="1154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817398" y="1664750"/>
            <a:ext cx="8844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 l="30100" t="40761" r="15552" b="23234"/>
          <a:stretch>
            <a:fillRect/>
          </a:stretch>
        </p:blipFill>
        <p:spPr bwMode="auto">
          <a:xfrm>
            <a:off x="2279373" y="1987826"/>
            <a:ext cx="9151500" cy="485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6" y="945004"/>
            <a:ext cx="10106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Продукт детско-родительского проекта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«Бюро находок»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6226" y="2073967"/>
            <a:ext cx="1154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817398" y="1664750"/>
            <a:ext cx="8844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 l="12699" t="19843" r="12688" b="12688"/>
          <a:stretch>
            <a:fillRect/>
          </a:stretch>
        </p:blipFill>
        <p:spPr bwMode="auto">
          <a:xfrm>
            <a:off x="386560" y="2174798"/>
            <a:ext cx="5548720" cy="401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 descr="C:\Users\User\Desktop\ПРОЕКТ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16756" y="2194268"/>
            <a:ext cx="5306057" cy="4060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43270" y="940905"/>
            <a:ext cx="10787269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ТИП </a:t>
            </a: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ПРОЕКТА:</a:t>
            </a: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/>
            </a:r>
            <a:b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</a:b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познавательно-исследовательский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  <a:p>
            <a:pPr algn="ctr"/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УЧАСТНИКИ </a:t>
            </a: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ПРОЕКТА: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дети старшего  </a:t>
            </a: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дошкольного </a:t>
            </a: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возраста, родители, педагоги детского сада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  <a:p>
            <a:pPr algn="ctr"/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СРОКИ РЕАЛИЗАЦИИ </a:t>
            </a: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ПРОЕКТА: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  <a:p>
            <a:pPr algn="ctr"/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организационный </a:t>
            </a:r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этап (ноябрь 2022)</a:t>
            </a:r>
          </a:p>
          <a:p>
            <a:pPr algn="ctr"/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практический </a:t>
            </a:r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этап (декабрь 2022-март 2023)</a:t>
            </a:r>
          </a:p>
          <a:p>
            <a:pPr algn="ctr"/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итоговый </a:t>
            </a:r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этап (апрель 2023)</a:t>
            </a: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/>
            </a:r>
            <a:b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</a:b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/>
            </a:r>
            <a:b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</a:b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 </a:t>
            </a:r>
          </a:p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679095"/>
            <a:ext cx="13439775" cy="88057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6" y="945004"/>
            <a:ext cx="10106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Продукт детско-родительского проекта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«Бюро находок»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6226" y="2073967"/>
            <a:ext cx="1154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817398" y="1664750"/>
            <a:ext cx="8844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/>
          <a:srcRect l="23813" t="15875" r="47612" b="34515"/>
          <a:stretch>
            <a:fillRect/>
          </a:stretch>
        </p:blipFill>
        <p:spPr bwMode="auto">
          <a:xfrm>
            <a:off x="940903" y="2093842"/>
            <a:ext cx="3225049" cy="447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/>
          <a:srcRect l="23595" t="20372" r="47764" b="28034"/>
          <a:stretch>
            <a:fillRect/>
          </a:stretch>
        </p:blipFill>
        <p:spPr bwMode="auto">
          <a:xfrm>
            <a:off x="5036022" y="2043954"/>
            <a:ext cx="3188634" cy="459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/>
          <a:srcRect l="23813" t="16265" r="47612" b="30157"/>
          <a:stretch>
            <a:fillRect/>
          </a:stretch>
        </p:blipFill>
        <p:spPr bwMode="auto">
          <a:xfrm>
            <a:off x="9406536" y="1957562"/>
            <a:ext cx="314327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9056" y="945004"/>
            <a:ext cx="10106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Продукт детско-родительского проекта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«Бюро находок»</a:t>
            </a:r>
            <a:endParaRPr lang="ru-RU" sz="2800" b="1" i="0" dirty="0" smtClean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6226" y="2073967"/>
            <a:ext cx="1154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817398" y="1664750"/>
            <a:ext cx="8844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7"/>
          <a:srcRect l="13769" t="22626" r="61496" b="52563"/>
          <a:stretch>
            <a:fillRect/>
          </a:stretch>
        </p:blipFill>
        <p:spPr bwMode="auto">
          <a:xfrm>
            <a:off x="2207285" y="1974573"/>
            <a:ext cx="3385132" cy="23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/>
          <p:nvPr/>
        </p:nvPicPr>
        <p:blipFill>
          <a:blip r:embed="rId7"/>
          <a:srcRect l="43114" t="23386" r="33665" b="53690"/>
          <a:stretch>
            <a:fillRect/>
          </a:stretch>
        </p:blipFill>
        <p:spPr bwMode="auto">
          <a:xfrm>
            <a:off x="8481391" y="1868557"/>
            <a:ext cx="3498575" cy="279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/>
          <p:nvPr/>
        </p:nvPicPr>
        <p:blipFill>
          <a:blip r:embed="rId7"/>
          <a:srcRect l="13837" t="48868" r="61429" b="26321"/>
          <a:stretch>
            <a:fillRect/>
          </a:stretch>
        </p:blipFill>
        <p:spPr bwMode="auto">
          <a:xfrm>
            <a:off x="2167528" y="4731027"/>
            <a:ext cx="3451394" cy="246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/>
          <p:nvPr/>
        </p:nvPicPr>
        <p:blipFill>
          <a:blip r:embed="rId7"/>
          <a:srcRect l="43114" t="48868" r="32152" b="26992"/>
          <a:stretch>
            <a:fillRect/>
          </a:stretch>
        </p:blipFill>
        <p:spPr bwMode="auto">
          <a:xfrm>
            <a:off x="8539577" y="4982816"/>
            <a:ext cx="3519901" cy="231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/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78" y="1258958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00030" y="1196795"/>
            <a:ext cx="101064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Times New Roman" pitchFamily="18" charset="0"/>
                <a:cs typeface="Times New Roman" pitchFamily="18" charset="0"/>
              </a:rPr>
              <a:t>В рамках сетевого взаимодействия  </a:t>
            </a:r>
          </a:p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Times New Roman" pitchFamily="18" charset="0"/>
                <a:cs typeface="Times New Roman" pitchFamily="18" charset="0"/>
              </a:rPr>
              <a:t>с  МДОУ № 83 «Вишенка»  г. Вологды </a:t>
            </a:r>
          </a:p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Times New Roman" pitchFamily="18" charset="0"/>
                <a:cs typeface="Times New Roman" pitchFamily="18" charset="0"/>
              </a:rPr>
              <a:t> опыт  работы  транслировался  на мероприятии  «Методический  мост  Вологда  –  Сокол  на тему:  «Экономия – это сложность и заботы или осознанность в голове?»  (май, 2023 год)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6225" y="2073967"/>
            <a:ext cx="12823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66824" y="1651498"/>
            <a:ext cx="8844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mail.yandex.ru/message_part/image_6483441.JPG?_uid=89054737&amp;hid=1.3&amp;ids=184366109745592900&amp;name=image_6483441.JPG&amp;yandex_class=yandex_inline_content_320.mail:89054737.E11187234:377018978198654388040972035506_1.3_1843661097455929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mail.yandex.ru/message_part/image_6483441.JPG?_uid=89054737&amp;hid=1.3&amp;ids=184366109745592900&amp;name=image_6483441.JPG&amp;yandex_class=yandex_inline_content_320.mail:89054737.E11187234:377018978198654388040972035506_1.3_1843661097455929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 l="32057" t="38451" r="44791" b="43342"/>
          <a:stretch>
            <a:fillRect/>
          </a:stretch>
        </p:blipFill>
        <p:spPr bwMode="auto">
          <a:xfrm>
            <a:off x="2438400" y="4002156"/>
            <a:ext cx="4041914" cy="254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 l="31731" t="58394" r="54248" b="29514"/>
          <a:stretch>
            <a:fillRect/>
          </a:stretch>
        </p:blipFill>
        <p:spPr bwMode="auto">
          <a:xfrm>
            <a:off x="7063408" y="3999792"/>
            <a:ext cx="3710609" cy="256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75892" y="732969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АКТУАЛЬНОСТЬ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7653" y="1391480"/>
            <a:ext cx="1154264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Необходимость формирования понятий «энергосбережение» и «ресурсосбережение», выработка практических умений, осмысленных убеждений и устойчивого мировоззрения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области  экологического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сознания закладывается через:</a:t>
            </a:r>
          </a:p>
          <a:p>
            <a:pPr lvl="0" algn="just">
              <a:buBlip>
                <a:blip r:embed="rId7"/>
              </a:buBlip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изучение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ресурсо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энергопотребления, а так же влияния этих процессов на окружающую нас среду на доступном для детей языке;</a:t>
            </a:r>
          </a:p>
          <a:p>
            <a:pPr lvl="0" algn="just">
              <a:buBlip>
                <a:blip r:embed="rId7"/>
              </a:buBlip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элементарные знания экономики: расход и доход, семейный бюджет, в том числе и расход за пользование ресурсами; </a:t>
            </a:r>
          </a:p>
          <a:p>
            <a:pPr lvl="0" algn="just">
              <a:buBlip>
                <a:blip r:embed="rId7"/>
              </a:buBlip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о необходимости измерения и контроля своих потребностей и возможностей семейного бюджета, потребностей всех членов семьи;</a:t>
            </a:r>
          </a:p>
          <a:p>
            <a:pPr lvl="0" algn="just">
              <a:buBlip>
                <a:blip r:embed="rId7"/>
              </a:buBlip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формирование навыков экологически устойчивого, безопасного стиля жизни;</a:t>
            </a: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гуманное отношение к природе;</a:t>
            </a:r>
          </a:p>
          <a:p>
            <a:pPr lvl="0" algn="just">
              <a:buBlip>
                <a:blip r:embed="rId7"/>
              </a:buBlip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знание и соблюдение мер безопасности в быту при работе с электрическими приборами и другим оборудованием.  </a:t>
            </a: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560690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ЦЕЛЬ ПРОЕКТА: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1148" y="940906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9600" y="920827"/>
            <a:ext cx="12655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Повышение интереса и мотивации у старших дошкольников  к получению новых знаний и навыков в сфере финансовой грамотности и  ресурсосбережения, осознания важности и практической пользы финансовой грамотности для дальнейшего личного и семейного финансового благополучия.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95770" y="1839527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Задачи проекта: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9357" y="2239618"/>
            <a:ext cx="12032973" cy="4572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Привлекать внимание детей и родителей к вопросам финансовой грамотности с помощью экспериментально - исследовательской деятельности;</a:t>
            </a:r>
          </a:p>
          <a:p>
            <a:pPr lvl="0" algn="just">
              <a:lnSpc>
                <a:spcPct val="115000"/>
              </a:lnSpc>
              <a:buNone/>
            </a:pPr>
            <a:r>
              <a:rPr lang="ru-RU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Вовлекать детей старшего дошкольного возраста и их родителей в работу проекта, направленного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совершенствование знаний по экономии и ресурсосбережению с пользой для семейного бюджета; 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3. Повышать компетентность родителей в вопросах  финансового образования дошкольников,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ответственного отношения к расходу воды и энергоресурсов;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Развивать умение у детей и родителей  осознавать свои потребности в разумных пределах, уметь выделять главное и второстепенное; выработка практических умений, осмысленных убеждений и устойчивого мировоззрения в области экологического сознания;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Воспитывать бережное  отношение к природным ресурсам, нравственные качества личности: бережливость, ответственность, трудолюбие;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Создание и распространение детско-родительских семейных находок по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ресурсо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и  энергосбережению  с целью экономии семейного бюджета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56622" y="1011264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ПРЕДПОЛАГАЕМЫЙ  </a:t>
            </a: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РЕЗУЛЬТАТ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1148" y="940906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1061" y="1509109"/>
            <a:ext cx="1282810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Дети и родители владеют знаниями по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ресурсо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и  энергосбережению  с целью экономии семейного бюджета;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Дети и родители  понимают значимость и необходимость бережного отношения к природным и энергетическим ресурсам, под руководством взрослого умеют правильно поступать в реальных жизненных ситуациях;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Дети проявляют бережное отношение к природным ресурсам, нравственные качества личности: бережливость, ответственность, трудолюбие;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Родители проявляют интерес к содержанию ресурсосберегающей работы с детьми, участвуя в совместной опытно-экспериментальной деятельности.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83127" y="679960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ПЕРВЫЙ ЭТАП (ОРГАНИЗАЦИОННЫЙ)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ВОВЛЕЧЕНИЕ В ДЕТСКО-РОДИТЕЛЬСКИЙ ПРОЕКТ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4644" y="662611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1305" y="1919927"/>
            <a:ext cx="1282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 l="41016" t="38612" r="16847" b="23861"/>
          <a:stretch>
            <a:fillRect/>
          </a:stretch>
        </p:blipFill>
        <p:spPr bwMode="auto">
          <a:xfrm>
            <a:off x="967409" y="1616763"/>
            <a:ext cx="6838121" cy="49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 l="34310" t="30209" r="12494" b="12500"/>
          <a:stretch>
            <a:fillRect/>
          </a:stretch>
        </p:blipFill>
        <p:spPr bwMode="auto">
          <a:xfrm>
            <a:off x="7850655" y="2520396"/>
            <a:ext cx="5204807" cy="315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507682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РАСПРЕДЕЛЕНИЕ УЧАСТНИКОВ ПО ТИПУ ЭКОНОМИИ</a:t>
            </a:r>
          </a:p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ПРИРОДНЫХ РЕСУРСОВ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1148" y="940906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 l="30278" t="26822" r="15506" b="22632"/>
          <a:stretch>
            <a:fillRect/>
          </a:stretch>
        </p:blipFill>
        <p:spPr bwMode="auto">
          <a:xfrm>
            <a:off x="3366051" y="1550503"/>
            <a:ext cx="7249434" cy="54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2153" y="666708"/>
            <a:ext cx="8897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ПЕРВЫЙ ЭТАП РАБОТЫ (ОРГАНИЗАЦИОННЫЙ)</a:t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ПЛАНИРОВАНИЕ</a:t>
            </a:r>
            <a:b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28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1148" y="940906"/>
            <a:ext cx="1154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53502" y="1773648"/>
            <a:ext cx="67183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Выбор направлений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 экономия света, воды, тепла)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13137" y="2986222"/>
            <a:ext cx="67183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46875" y="2747683"/>
            <a:ext cx="7552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Обсуждение вариантов поиска информации (использование приема «Дерево познаний», «Что я знаю», «Что сделать, чтобы узнать»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559519" y="3973509"/>
            <a:ext cx="7552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Планирование опытно-практической работы, подбор справочной, энциклопедической и художественной литературы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493259" y="5378340"/>
            <a:ext cx="67183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ru-RU" b="1" cap="all" spc="25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Планирование опытно-практической работы, подбор справочной, энциклопедической и художественной литературы</a:t>
            </a:r>
            <a:endParaRPr lang="ru-RU" b="1" cap="all" spc="25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l="31272" t="36332" r="16645" b="22493"/>
          <a:stretch>
            <a:fillRect/>
          </a:stretch>
        </p:blipFill>
        <p:spPr bwMode="auto">
          <a:xfrm>
            <a:off x="2584173" y="1775790"/>
            <a:ext cx="8088253" cy="511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1306</TotalTime>
  <Words>1209</Words>
  <Application>Microsoft Office PowerPoint</Application>
  <PresentationFormat>Произвольный</PresentationFormat>
  <Paragraphs>192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Akrobat Black</vt:lpstr>
      <vt:lpstr>Times New Roman</vt:lpstr>
      <vt:lpstr>Akrobat</vt:lpstr>
      <vt:lpstr>Calibri</vt:lpstr>
      <vt:lpstr>Wingdings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User</cp:lastModifiedBy>
  <cp:revision>143</cp:revision>
  <dcterms:created xsi:type="dcterms:W3CDTF">2023-04-07T08:06:44Z</dcterms:created>
  <dcterms:modified xsi:type="dcterms:W3CDTF">2023-11-14T10:43:04Z</dcterms:modified>
</cp:coreProperties>
</file>