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7" r:id="rId2"/>
    <p:sldId id="305" r:id="rId3"/>
    <p:sldId id="308" r:id="rId4"/>
    <p:sldId id="328" r:id="rId5"/>
    <p:sldId id="275" r:id="rId6"/>
    <p:sldId id="325" r:id="rId7"/>
    <p:sldId id="261" r:id="rId8"/>
    <p:sldId id="318" r:id="rId9"/>
    <p:sldId id="322" r:id="rId10"/>
    <p:sldId id="329" r:id="rId11"/>
    <p:sldId id="327" r:id="rId12"/>
    <p:sldId id="330" r:id="rId13"/>
    <p:sldId id="331" r:id="rId14"/>
    <p:sldId id="339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26" r:id="rId23"/>
    <p:sldId id="340" r:id="rId24"/>
    <p:sldId id="31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4" autoAdjust="0"/>
    <p:restoredTop sz="98208" autoAdjust="0"/>
  </p:normalViewPr>
  <p:slideViewPr>
    <p:cSldViewPr>
      <p:cViewPr>
        <p:scale>
          <a:sx n="59" d="100"/>
          <a:sy n="59" d="100"/>
        </p:scale>
        <p:origin x="-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C07BE-6FD2-4B63-9FE0-059ECDE01711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0"/>
      <dgm:spPr/>
    </dgm:pt>
    <dgm:pt modelId="{30B0E27A-E8B0-44EF-80CB-D3B530D1E574}">
      <dgm:prSet phldrT="[Текст]" phldr="1"/>
      <dgm:spPr/>
      <dgm:t>
        <a:bodyPr/>
        <a:lstStyle/>
        <a:p>
          <a:endParaRPr lang="ru-RU"/>
        </a:p>
      </dgm:t>
    </dgm:pt>
    <dgm:pt modelId="{D122F0F7-9358-48A8-92FA-C882749D968D}" type="parTrans" cxnId="{9AE77E28-AA50-4745-9CE1-31570468C085}">
      <dgm:prSet/>
      <dgm:spPr/>
      <dgm:t>
        <a:bodyPr/>
        <a:lstStyle/>
        <a:p>
          <a:endParaRPr lang="ru-RU"/>
        </a:p>
      </dgm:t>
    </dgm:pt>
    <dgm:pt modelId="{F5886D97-27CA-4C41-9EB2-E913D00303F7}" type="sibTrans" cxnId="{9AE77E28-AA50-4745-9CE1-31570468C085}">
      <dgm:prSet/>
      <dgm:spPr/>
      <dgm:t>
        <a:bodyPr/>
        <a:lstStyle/>
        <a:p>
          <a:endParaRPr lang="ru-RU"/>
        </a:p>
      </dgm:t>
    </dgm:pt>
    <dgm:pt modelId="{AA49CB0F-0A38-4EBB-A0DC-829D7886E355}">
      <dgm:prSet phldrT="[Текст]" phldr="1"/>
      <dgm:spPr/>
      <dgm:t>
        <a:bodyPr/>
        <a:lstStyle/>
        <a:p>
          <a:endParaRPr lang="ru-RU"/>
        </a:p>
      </dgm:t>
    </dgm:pt>
    <dgm:pt modelId="{19C3280E-2FC8-4C7C-BA38-AD6ED39B4BD7}" type="parTrans" cxnId="{DD908B9B-75C9-4A34-8E79-6913B42CBD52}">
      <dgm:prSet/>
      <dgm:spPr/>
      <dgm:t>
        <a:bodyPr/>
        <a:lstStyle/>
        <a:p>
          <a:endParaRPr lang="ru-RU"/>
        </a:p>
      </dgm:t>
    </dgm:pt>
    <dgm:pt modelId="{F7232DCA-38AC-4668-92E3-5ED91BF00EC0}" type="sibTrans" cxnId="{DD908B9B-75C9-4A34-8E79-6913B42CBD52}">
      <dgm:prSet/>
      <dgm:spPr/>
      <dgm:t>
        <a:bodyPr/>
        <a:lstStyle/>
        <a:p>
          <a:endParaRPr lang="ru-RU"/>
        </a:p>
      </dgm:t>
    </dgm:pt>
    <dgm:pt modelId="{87A842C5-7212-46C3-96E7-00356D68FD3D}">
      <dgm:prSet phldrT="[Текст]" phldr="1"/>
      <dgm:spPr/>
      <dgm:t>
        <a:bodyPr/>
        <a:lstStyle/>
        <a:p>
          <a:endParaRPr lang="ru-RU"/>
        </a:p>
      </dgm:t>
    </dgm:pt>
    <dgm:pt modelId="{3CF4A09E-1D34-4689-AA53-5D46B2A655ED}" type="parTrans" cxnId="{4321A3FE-4C52-4CEC-9681-37E19C9FB46E}">
      <dgm:prSet/>
      <dgm:spPr/>
      <dgm:t>
        <a:bodyPr/>
        <a:lstStyle/>
        <a:p>
          <a:endParaRPr lang="ru-RU"/>
        </a:p>
      </dgm:t>
    </dgm:pt>
    <dgm:pt modelId="{86C45036-CE8B-459B-846E-1B434159614B}" type="sibTrans" cxnId="{4321A3FE-4C52-4CEC-9681-37E19C9FB46E}">
      <dgm:prSet/>
      <dgm:spPr/>
      <dgm:t>
        <a:bodyPr/>
        <a:lstStyle/>
        <a:p>
          <a:endParaRPr lang="ru-RU"/>
        </a:p>
      </dgm:t>
    </dgm:pt>
    <dgm:pt modelId="{17483736-89BE-42B8-91F9-6094C6059522}" type="pres">
      <dgm:prSet presAssocID="{2EDC07BE-6FD2-4B63-9FE0-059ECDE0171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0DADA28-69E8-45AD-8930-A5C58F60F82D}" type="pres">
      <dgm:prSet presAssocID="{30B0E27A-E8B0-44EF-80CB-D3B530D1E57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C31FC-7FA9-4C9B-A3CD-1CEDFF8634DD}" type="pres">
      <dgm:prSet presAssocID="{30B0E27A-E8B0-44EF-80CB-D3B530D1E574}" presName="gear1srcNode" presStyleLbl="node1" presStyleIdx="0" presStyleCnt="3"/>
      <dgm:spPr/>
      <dgm:t>
        <a:bodyPr/>
        <a:lstStyle/>
        <a:p>
          <a:endParaRPr lang="ru-RU"/>
        </a:p>
      </dgm:t>
    </dgm:pt>
    <dgm:pt modelId="{11BFCCE8-49D8-45A9-863B-30630DF5F6B0}" type="pres">
      <dgm:prSet presAssocID="{30B0E27A-E8B0-44EF-80CB-D3B530D1E574}" presName="gear1dstNode" presStyleLbl="node1" presStyleIdx="0" presStyleCnt="3"/>
      <dgm:spPr/>
      <dgm:t>
        <a:bodyPr/>
        <a:lstStyle/>
        <a:p>
          <a:endParaRPr lang="ru-RU"/>
        </a:p>
      </dgm:t>
    </dgm:pt>
    <dgm:pt modelId="{3772681B-1FB7-47CD-B928-AE5AF1FD7D6D}" type="pres">
      <dgm:prSet presAssocID="{AA49CB0F-0A38-4EBB-A0DC-829D7886E35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5360D-7100-4884-A161-2AFC6F7869D3}" type="pres">
      <dgm:prSet presAssocID="{AA49CB0F-0A38-4EBB-A0DC-829D7886E355}" presName="gear2srcNode" presStyleLbl="node1" presStyleIdx="1" presStyleCnt="3"/>
      <dgm:spPr/>
      <dgm:t>
        <a:bodyPr/>
        <a:lstStyle/>
        <a:p>
          <a:endParaRPr lang="ru-RU"/>
        </a:p>
      </dgm:t>
    </dgm:pt>
    <dgm:pt modelId="{6B046B42-3D22-43DC-9E4D-F6D335129EA9}" type="pres">
      <dgm:prSet presAssocID="{AA49CB0F-0A38-4EBB-A0DC-829D7886E355}" presName="gear2dstNode" presStyleLbl="node1" presStyleIdx="1" presStyleCnt="3"/>
      <dgm:spPr/>
      <dgm:t>
        <a:bodyPr/>
        <a:lstStyle/>
        <a:p>
          <a:endParaRPr lang="ru-RU"/>
        </a:p>
      </dgm:t>
    </dgm:pt>
    <dgm:pt modelId="{14F492F9-EA5A-4BF5-9125-AB427C623CAC}" type="pres">
      <dgm:prSet presAssocID="{87A842C5-7212-46C3-96E7-00356D68FD3D}" presName="gear3" presStyleLbl="node1" presStyleIdx="2" presStyleCnt="3"/>
      <dgm:spPr/>
      <dgm:t>
        <a:bodyPr/>
        <a:lstStyle/>
        <a:p>
          <a:endParaRPr lang="ru-RU"/>
        </a:p>
      </dgm:t>
    </dgm:pt>
    <dgm:pt modelId="{39412423-837F-4A72-AE52-EDDCDF4ADB6D}" type="pres">
      <dgm:prSet presAssocID="{87A842C5-7212-46C3-96E7-00356D68FD3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BA641-4DF7-42BC-AA13-A2A9A7B6EBBC}" type="pres">
      <dgm:prSet presAssocID="{87A842C5-7212-46C3-96E7-00356D68FD3D}" presName="gear3srcNode" presStyleLbl="node1" presStyleIdx="2" presStyleCnt="3"/>
      <dgm:spPr/>
      <dgm:t>
        <a:bodyPr/>
        <a:lstStyle/>
        <a:p>
          <a:endParaRPr lang="ru-RU"/>
        </a:p>
      </dgm:t>
    </dgm:pt>
    <dgm:pt modelId="{7D08CC96-DBBD-41A4-A09C-E7BEB43A5E3D}" type="pres">
      <dgm:prSet presAssocID="{87A842C5-7212-46C3-96E7-00356D68FD3D}" presName="gear3dstNode" presStyleLbl="node1" presStyleIdx="2" presStyleCnt="3"/>
      <dgm:spPr/>
      <dgm:t>
        <a:bodyPr/>
        <a:lstStyle/>
        <a:p>
          <a:endParaRPr lang="ru-RU"/>
        </a:p>
      </dgm:t>
    </dgm:pt>
    <dgm:pt modelId="{22F1130B-2C61-45DC-91F8-F4E93B958EAE}" type="pres">
      <dgm:prSet presAssocID="{F5886D97-27CA-4C41-9EB2-E913D00303F7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C74D1638-BF4C-4391-8F21-2CB5B1B62F1E}" type="pres">
      <dgm:prSet presAssocID="{F7232DCA-38AC-4668-92E3-5ED91BF00EC0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F99671C2-7423-43F4-9199-F57E128044CC}" type="pres">
      <dgm:prSet presAssocID="{86C45036-CE8B-459B-846E-1B434159614B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19DD8D23-35F5-4720-B44A-5FB38CD31FD5}" type="presOf" srcId="{30B0E27A-E8B0-44EF-80CB-D3B530D1E574}" destId="{11BFCCE8-49D8-45A9-863B-30630DF5F6B0}" srcOrd="2" destOrd="0" presId="urn:microsoft.com/office/officeart/2005/8/layout/gear1"/>
    <dgm:cxn modelId="{1634569A-5E8C-4E0B-B993-4A592720571C}" type="presOf" srcId="{87A842C5-7212-46C3-96E7-00356D68FD3D}" destId="{7D08CC96-DBBD-41A4-A09C-E7BEB43A5E3D}" srcOrd="3" destOrd="0" presId="urn:microsoft.com/office/officeart/2005/8/layout/gear1"/>
    <dgm:cxn modelId="{DD908B9B-75C9-4A34-8E79-6913B42CBD52}" srcId="{2EDC07BE-6FD2-4B63-9FE0-059ECDE01711}" destId="{AA49CB0F-0A38-4EBB-A0DC-829D7886E355}" srcOrd="1" destOrd="0" parTransId="{19C3280E-2FC8-4C7C-BA38-AD6ED39B4BD7}" sibTransId="{F7232DCA-38AC-4668-92E3-5ED91BF00EC0}"/>
    <dgm:cxn modelId="{9AE77E28-AA50-4745-9CE1-31570468C085}" srcId="{2EDC07BE-6FD2-4B63-9FE0-059ECDE01711}" destId="{30B0E27A-E8B0-44EF-80CB-D3B530D1E574}" srcOrd="0" destOrd="0" parTransId="{D122F0F7-9358-48A8-92FA-C882749D968D}" sibTransId="{F5886D97-27CA-4C41-9EB2-E913D00303F7}"/>
    <dgm:cxn modelId="{E851A0AE-00A7-42B0-AF0B-AFC8DA05AF0E}" type="presOf" srcId="{AA49CB0F-0A38-4EBB-A0DC-829D7886E355}" destId="{BF75360D-7100-4884-A161-2AFC6F7869D3}" srcOrd="1" destOrd="0" presId="urn:microsoft.com/office/officeart/2005/8/layout/gear1"/>
    <dgm:cxn modelId="{B5181372-E57B-428D-9596-C8A727BD2465}" type="presOf" srcId="{87A842C5-7212-46C3-96E7-00356D68FD3D}" destId="{39412423-837F-4A72-AE52-EDDCDF4ADB6D}" srcOrd="1" destOrd="0" presId="urn:microsoft.com/office/officeart/2005/8/layout/gear1"/>
    <dgm:cxn modelId="{4321A3FE-4C52-4CEC-9681-37E19C9FB46E}" srcId="{2EDC07BE-6FD2-4B63-9FE0-059ECDE01711}" destId="{87A842C5-7212-46C3-96E7-00356D68FD3D}" srcOrd="2" destOrd="0" parTransId="{3CF4A09E-1D34-4689-AA53-5D46B2A655ED}" sibTransId="{86C45036-CE8B-459B-846E-1B434159614B}"/>
    <dgm:cxn modelId="{D1188D09-46FB-4D58-86B5-2738A377E471}" type="presOf" srcId="{30B0E27A-E8B0-44EF-80CB-D3B530D1E574}" destId="{7DDC31FC-7FA9-4C9B-A3CD-1CEDFF8634DD}" srcOrd="1" destOrd="0" presId="urn:microsoft.com/office/officeart/2005/8/layout/gear1"/>
    <dgm:cxn modelId="{B8B515DB-273A-409E-9DCD-0495DDFA9DFE}" type="presOf" srcId="{87A842C5-7212-46C3-96E7-00356D68FD3D}" destId="{E3CBA641-4DF7-42BC-AA13-A2A9A7B6EBBC}" srcOrd="2" destOrd="0" presId="urn:microsoft.com/office/officeart/2005/8/layout/gear1"/>
    <dgm:cxn modelId="{C07340EB-22E9-4AA5-A2C1-E82095E9A464}" type="presOf" srcId="{87A842C5-7212-46C3-96E7-00356D68FD3D}" destId="{14F492F9-EA5A-4BF5-9125-AB427C623CAC}" srcOrd="0" destOrd="0" presId="urn:microsoft.com/office/officeart/2005/8/layout/gear1"/>
    <dgm:cxn modelId="{F2C318F0-1B77-4B50-A278-DFC2771EA2FD}" type="presOf" srcId="{AA49CB0F-0A38-4EBB-A0DC-829D7886E355}" destId="{6B046B42-3D22-43DC-9E4D-F6D335129EA9}" srcOrd="2" destOrd="0" presId="urn:microsoft.com/office/officeart/2005/8/layout/gear1"/>
    <dgm:cxn modelId="{1AB9253A-BF59-49D4-90A1-442E81C3FD26}" type="presOf" srcId="{AA49CB0F-0A38-4EBB-A0DC-829D7886E355}" destId="{3772681B-1FB7-47CD-B928-AE5AF1FD7D6D}" srcOrd="0" destOrd="0" presId="urn:microsoft.com/office/officeart/2005/8/layout/gear1"/>
    <dgm:cxn modelId="{E2A82E44-114B-4FB8-8B59-A4FF0FAE89E4}" type="presOf" srcId="{30B0E27A-E8B0-44EF-80CB-D3B530D1E574}" destId="{F0DADA28-69E8-45AD-8930-A5C58F60F82D}" srcOrd="0" destOrd="0" presId="urn:microsoft.com/office/officeart/2005/8/layout/gear1"/>
    <dgm:cxn modelId="{604A21EF-1C39-4548-9967-126F44F46D7F}" type="presOf" srcId="{F5886D97-27CA-4C41-9EB2-E913D00303F7}" destId="{22F1130B-2C61-45DC-91F8-F4E93B958EAE}" srcOrd="0" destOrd="0" presId="urn:microsoft.com/office/officeart/2005/8/layout/gear1"/>
    <dgm:cxn modelId="{83C9FE92-00C5-41A1-8EF4-EB782FE3FEEB}" type="presOf" srcId="{F7232DCA-38AC-4668-92E3-5ED91BF00EC0}" destId="{C74D1638-BF4C-4391-8F21-2CB5B1B62F1E}" srcOrd="0" destOrd="0" presId="urn:microsoft.com/office/officeart/2005/8/layout/gear1"/>
    <dgm:cxn modelId="{CA24AF41-BE1E-4AFE-B0BD-8FDCE43B2D17}" type="presOf" srcId="{86C45036-CE8B-459B-846E-1B434159614B}" destId="{F99671C2-7423-43F4-9199-F57E128044CC}" srcOrd="0" destOrd="0" presId="urn:microsoft.com/office/officeart/2005/8/layout/gear1"/>
    <dgm:cxn modelId="{AAB65885-1504-4D3B-BDDC-7C65D011ED07}" type="presOf" srcId="{2EDC07BE-6FD2-4B63-9FE0-059ECDE01711}" destId="{17483736-89BE-42B8-91F9-6094C6059522}" srcOrd="0" destOrd="0" presId="urn:microsoft.com/office/officeart/2005/8/layout/gear1"/>
    <dgm:cxn modelId="{BEC0F6E7-66E3-443D-9DFB-4A0E7394D25F}" type="presParOf" srcId="{17483736-89BE-42B8-91F9-6094C6059522}" destId="{F0DADA28-69E8-45AD-8930-A5C58F60F82D}" srcOrd="0" destOrd="0" presId="urn:microsoft.com/office/officeart/2005/8/layout/gear1"/>
    <dgm:cxn modelId="{D8589CA4-9AD8-420B-9BBF-613F05B66241}" type="presParOf" srcId="{17483736-89BE-42B8-91F9-6094C6059522}" destId="{7DDC31FC-7FA9-4C9B-A3CD-1CEDFF8634DD}" srcOrd="1" destOrd="0" presId="urn:microsoft.com/office/officeart/2005/8/layout/gear1"/>
    <dgm:cxn modelId="{816D344F-0FFF-4E10-87F3-81BD5C7EDD31}" type="presParOf" srcId="{17483736-89BE-42B8-91F9-6094C6059522}" destId="{11BFCCE8-49D8-45A9-863B-30630DF5F6B0}" srcOrd="2" destOrd="0" presId="urn:microsoft.com/office/officeart/2005/8/layout/gear1"/>
    <dgm:cxn modelId="{FF73AD76-EF79-4C9E-9869-ACFB27FFE5D1}" type="presParOf" srcId="{17483736-89BE-42B8-91F9-6094C6059522}" destId="{3772681B-1FB7-47CD-B928-AE5AF1FD7D6D}" srcOrd="3" destOrd="0" presId="urn:microsoft.com/office/officeart/2005/8/layout/gear1"/>
    <dgm:cxn modelId="{4078DC3B-9B2A-475E-9287-81A5E7F7E8EC}" type="presParOf" srcId="{17483736-89BE-42B8-91F9-6094C6059522}" destId="{BF75360D-7100-4884-A161-2AFC6F7869D3}" srcOrd="4" destOrd="0" presId="urn:microsoft.com/office/officeart/2005/8/layout/gear1"/>
    <dgm:cxn modelId="{FF586EB8-3D49-4161-BBC8-932CEC991791}" type="presParOf" srcId="{17483736-89BE-42B8-91F9-6094C6059522}" destId="{6B046B42-3D22-43DC-9E4D-F6D335129EA9}" srcOrd="5" destOrd="0" presId="urn:microsoft.com/office/officeart/2005/8/layout/gear1"/>
    <dgm:cxn modelId="{90DA9DEF-8111-40D8-ABD7-EFF581FE27EB}" type="presParOf" srcId="{17483736-89BE-42B8-91F9-6094C6059522}" destId="{14F492F9-EA5A-4BF5-9125-AB427C623CAC}" srcOrd="6" destOrd="0" presId="urn:microsoft.com/office/officeart/2005/8/layout/gear1"/>
    <dgm:cxn modelId="{AAD0424D-0BEF-4C7D-B76F-E79CD6E9A792}" type="presParOf" srcId="{17483736-89BE-42B8-91F9-6094C6059522}" destId="{39412423-837F-4A72-AE52-EDDCDF4ADB6D}" srcOrd="7" destOrd="0" presId="urn:microsoft.com/office/officeart/2005/8/layout/gear1"/>
    <dgm:cxn modelId="{638584CF-2445-4BC3-A797-1BDB865CE600}" type="presParOf" srcId="{17483736-89BE-42B8-91F9-6094C6059522}" destId="{E3CBA641-4DF7-42BC-AA13-A2A9A7B6EBBC}" srcOrd="8" destOrd="0" presId="urn:microsoft.com/office/officeart/2005/8/layout/gear1"/>
    <dgm:cxn modelId="{1D2548CC-9CB5-4C72-96BB-4F50B0EE4FDD}" type="presParOf" srcId="{17483736-89BE-42B8-91F9-6094C6059522}" destId="{7D08CC96-DBBD-41A4-A09C-E7BEB43A5E3D}" srcOrd="9" destOrd="0" presId="urn:microsoft.com/office/officeart/2005/8/layout/gear1"/>
    <dgm:cxn modelId="{6CBE07D6-8E16-4408-BA85-75BD1C3B1B36}" type="presParOf" srcId="{17483736-89BE-42B8-91F9-6094C6059522}" destId="{22F1130B-2C61-45DC-91F8-F4E93B958EAE}" srcOrd="10" destOrd="0" presId="urn:microsoft.com/office/officeart/2005/8/layout/gear1"/>
    <dgm:cxn modelId="{5F199633-ABFC-4A55-BDF3-F36BC0EC16E5}" type="presParOf" srcId="{17483736-89BE-42B8-91F9-6094C6059522}" destId="{C74D1638-BF4C-4391-8F21-2CB5B1B62F1E}" srcOrd="11" destOrd="0" presId="urn:microsoft.com/office/officeart/2005/8/layout/gear1"/>
    <dgm:cxn modelId="{EE83B335-A448-4487-9D58-821BE9731D17}" type="presParOf" srcId="{17483736-89BE-42B8-91F9-6094C6059522}" destId="{F99671C2-7423-43F4-9199-F57E128044CC}" srcOrd="12" destOrd="0" presId="urn:microsoft.com/office/officeart/2005/8/layout/gear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7353-B7A3-4EF9-8656-80B3EB949A9D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C8B0D-98C6-4D9D-9E41-62DCE00B72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C8B0D-98C6-4D9D-9E41-62DCE00B72E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D6035-E8E7-4D9B-9EF7-B18C0CA4E032}" type="datetimeFigureOut">
              <a:rPr lang="ru-RU" smtClean="0"/>
              <a:pPr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A1C9E-466D-4FC0-859E-52F0485DF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703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6" name="AutoShape 2" descr="https://catherineasquithgallery.com/uploads/posts/2021-02/1613449408_15-p-fon-dlya-prezentatsii-pro-vulkan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714876" y="4286256"/>
            <a:ext cx="4000528" cy="1752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Автор: Меске Екатерина Николаевна, воспитатель БДОУ СМО «Детский сад № 27», высшая квалификационная категория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Межрегиональный практический конгресс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«Новое время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дошкольное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образование»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0076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 Вологда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 г.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https://catherineasquithgallery.com/uploads/posts/2021-02/1613449408_54-p-fon-dlya-prezentatsii-pro-vulkan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cdn.profile.ru/wp-content/uploads/2021/07/Izverzhenie-vulkana-neb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1643050"/>
            <a:ext cx="65085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основ пожарной безопасности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природе посредством создания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пластилинового мультфильма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232" t="7031" r="8821" b="10937"/>
          <a:stretch>
            <a:fillRect/>
          </a:stretch>
        </p:blipFill>
        <p:spPr bwMode="auto">
          <a:xfrm>
            <a:off x="928662" y="3143248"/>
            <a:ext cx="3429024" cy="1778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0"/>
            <a:ext cx="88582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создания мультфильма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i.ytimg.com/vi/jXHJrJLIss4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928670"/>
            <a:ext cx="5143504" cy="325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5720" y="1000108"/>
            <a:ext cx="50006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Подготовительный этап: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идея разработки мультфильма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придумывание сценария мультфильма</a:t>
            </a:r>
          </a:p>
          <a:p>
            <a:pPr lvl="0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Основной этап: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режиссерская часть,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изобразительная часть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распределение ролей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покадроввая съемка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звуковое оформление</a:t>
            </a:r>
          </a:p>
          <a:p>
            <a:pPr>
              <a:buFontTx/>
              <a:buChar char="-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5429264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Заключительный этап: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монтаж фильма (верстка)</a:t>
            </a: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совместный просмотр мультфильма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Идея разработки мультфильма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papikpro.com/uploads/posts/2022-11/1669744987_papikpro-com-p-kak-poshagovo-sdelat-detskuyu-applikatsiyu-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4" name="AutoShape 2" descr="https://vsegda-pomnim.com/uploads/posts/2022-04/1648925613_14-vsegda-pomnim-com-p-opasnosti-v-lesu-foto-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s://11.mchs.gov.ru/uploads/resize_cache/news/2021-06-14/preduprezhdenie-o-vysokih-klassah-pozharoopasnosti-v-lesah-respubliki-komi_1623663079865671441__2000x2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4357718" cy="260301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https://sun9-27.userapi.com/impg/LWeOpAWqMV8Wb62yx7YGTfbovSqu5cCvtlo8EA/Cj_ik4Zs69U.jpg?size=1280x720&amp;quality=95&amp;sign=bff70fec1e4f2a94d95d6296a6ef1e67&amp;type=album"/>
          <p:cNvPicPr>
            <a:picLocks noChangeAspect="1" noChangeArrowheads="1"/>
          </p:cNvPicPr>
          <p:nvPr/>
        </p:nvPicPr>
        <p:blipFill>
          <a:blip r:embed="rId4" cstate="print"/>
          <a:srcRect l="8605" r="19945"/>
          <a:stretch>
            <a:fillRect/>
          </a:stretch>
        </p:blipFill>
        <p:spPr bwMode="auto">
          <a:xfrm>
            <a:off x="5357818" y="1214422"/>
            <a:ext cx="3286180" cy="258707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https://sun9-69.userapi.com/impg/b1AdUcuqki_Ezn0SP-rpfFfiZgkUOlRtHk7iFw/qGIzNsUA43I.jpg?size=719x539&amp;quality=95&amp;sign=b024b47f84ad7e0d4fad068762d5d8a6&amp;c_uniq_tag=y1Zj3vzncCkSVRARRp7uLpHUGeDMLsiEvm59JuMd79Y&amp;type=album"/>
          <p:cNvPicPr>
            <a:picLocks noChangeAspect="1" noChangeArrowheads="1"/>
          </p:cNvPicPr>
          <p:nvPr/>
        </p:nvPicPr>
        <p:blipFill>
          <a:blip r:embed="rId5"/>
          <a:srcRect t="5566"/>
          <a:stretch>
            <a:fillRect/>
          </a:stretch>
        </p:blipFill>
        <p:spPr bwMode="auto">
          <a:xfrm>
            <a:off x="642911" y="4030188"/>
            <a:ext cx="3643338" cy="257921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4" name="Picture 6" descr="https://kazpravda.kz/media/news/2023/05/24/34.jpeg"/>
          <p:cNvPicPr>
            <a:picLocks noChangeAspect="1" noChangeArrowheads="1"/>
          </p:cNvPicPr>
          <p:nvPr/>
        </p:nvPicPr>
        <p:blipFill>
          <a:blip r:embed="rId6"/>
          <a:srcRect l="22319" r="4345"/>
          <a:stretch>
            <a:fillRect/>
          </a:stretch>
        </p:blipFill>
        <p:spPr bwMode="auto">
          <a:xfrm>
            <a:off x="4714876" y="4071942"/>
            <a:ext cx="3841923" cy="235745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Придумывание сценария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sun9-8.userapi.com/impg/leIIKrCyzUZa-uiSoK7tGGGSrzpDVK-tb5R1kA/t8oSykCRSbg.jpg?size=1280x720&amp;quality=95&amp;sign=291361e490335e9d1df3ee393a582ef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4579969" cy="257623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6" name="Picture 4" descr="https://sun9-47.userapi.com/impg/hOLHcvdjkxAF_Kd1CKsV9NoZdGMT-wX1aivCrA/qKjtdH9YC-w.jpg?size=1280x720&amp;quality=95&amp;sign=a005a564a5b133bfe4fc02c3a4b0aa8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786190"/>
            <a:ext cx="4643470" cy="261195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500694" y="1285860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Рассуждение дошкольников  о последовательности действий, вариантов того, что может делать персонаж, где он в это время находится, что его окружает.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4429132"/>
            <a:ext cx="2786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Выбор наиболее  интересного варианта решения происходящего.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Придумывание диалогов между персонажами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 «Домик»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sun9-77.userapi.com/impg/BOYEacR8qPBTlDIxlAs1OOC1Rck6Z5Ukv114Ug/9qoNSXwdVdM.jpg?size=1280x720&amp;quality=95&amp;sign=ada7c1d4e5dde4fef8bfa572e27745a4&amp;type=album"/>
          <p:cNvPicPr>
            <a:picLocks noChangeAspect="1" noChangeArrowheads="1"/>
          </p:cNvPicPr>
          <p:nvPr/>
        </p:nvPicPr>
        <p:blipFill>
          <a:blip r:embed="rId3" cstate="print"/>
          <a:srcRect r="21354"/>
          <a:stretch>
            <a:fillRect/>
          </a:stretch>
        </p:blipFill>
        <p:spPr bwMode="auto">
          <a:xfrm>
            <a:off x="4857752" y="642918"/>
            <a:ext cx="3857652" cy="275910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https://sun9-28.userapi.com/impg/snPDpt57GoiRvfZTUz159lG40LYEzQ2UoLKoOg/pAw0U0oLt9A.jpg?size=1280x720&amp;quality=95&amp;sign=35f13c4d20e015d9b9da1f9dbc8159c0&amp;type=album"/>
          <p:cNvPicPr>
            <a:picLocks noChangeAspect="1" noChangeArrowheads="1"/>
          </p:cNvPicPr>
          <p:nvPr/>
        </p:nvPicPr>
        <p:blipFill>
          <a:blip r:embed="rId4" cstate="print"/>
          <a:srcRect l="14285" r="6672"/>
          <a:stretch>
            <a:fillRect/>
          </a:stretch>
        </p:blipFill>
        <p:spPr bwMode="auto">
          <a:xfrm>
            <a:off x="500034" y="642918"/>
            <a:ext cx="3929090" cy="279609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28662" y="5786454"/>
            <a:ext cx="2714644" cy="5715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5143512"/>
            <a:ext cx="1214446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28662" y="4500570"/>
            <a:ext cx="1214446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357422" y="4500570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57422" y="5143512"/>
            <a:ext cx="1285884" cy="5000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857224" y="3786190"/>
            <a:ext cx="2786082" cy="571504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4500562" y="5929330"/>
            <a:ext cx="1357322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500562" y="4929198"/>
            <a:ext cx="1357322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500562" y="3857628"/>
            <a:ext cx="1357322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357950" y="5857892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начало истории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7950" y="4786322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приключения героев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86512" y="3786190"/>
            <a:ext cx="160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конец истории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Раскадровка мультфильма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sun9-2.userapi.com/impg/28ez0G33Eqa2GcsO8kcP_1xO8NhX9cSVR9VjlQ/Wxqa6UZzmxA.jpg?size=607x1080&amp;quality=95&amp;sign=d74ebb708c54bca12f70a4de430e53c1&amp;type=album"/>
          <p:cNvPicPr>
            <a:picLocks noChangeAspect="1" noChangeArrowheads="1"/>
          </p:cNvPicPr>
          <p:nvPr/>
        </p:nvPicPr>
        <p:blipFill>
          <a:blip r:embed="rId3" cstate="print"/>
          <a:srcRect l="2097" t="16129" r="5519" b="10794"/>
          <a:stretch>
            <a:fillRect/>
          </a:stretch>
        </p:blipFill>
        <p:spPr bwMode="auto">
          <a:xfrm rot="16200000">
            <a:off x="5717829" y="711536"/>
            <a:ext cx="1065930" cy="150019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https://sun9-10.userapi.com/impg/4-hSsgbk5rhhGAUzntk3oUK2fPBQ4x3G8olfXA/GnKriI33rWc.jpg?size=607x1080&amp;quality=95&amp;sign=ff07dfdf397239eb1dbd0b5c0524d271&amp;type=album"/>
          <p:cNvPicPr>
            <a:picLocks noChangeAspect="1" noChangeArrowheads="1"/>
          </p:cNvPicPr>
          <p:nvPr/>
        </p:nvPicPr>
        <p:blipFill>
          <a:blip r:embed="rId4" cstate="print"/>
          <a:srcRect l="-2188" t="15059" r="7276" b="11080"/>
          <a:stretch>
            <a:fillRect/>
          </a:stretch>
        </p:blipFill>
        <p:spPr bwMode="auto">
          <a:xfrm rot="16200000">
            <a:off x="504003" y="710387"/>
            <a:ext cx="1135071" cy="157163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6" descr="https://sun9-13.userapi.com/impg/nIsj2a6G8aJr75QUEe9nlBzWQQn0CwylgceRig/aIdU20hJA8c.jpg?size=607x1080&amp;quality=95&amp;sign=1ac48a66d334009c7fa77c9f215622b1&amp;type=album"/>
          <p:cNvPicPr>
            <a:picLocks noChangeAspect="1" noChangeArrowheads="1"/>
          </p:cNvPicPr>
          <p:nvPr/>
        </p:nvPicPr>
        <p:blipFill>
          <a:blip r:embed="rId5" cstate="print"/>
          <a:srcRect l="2826" t="15414" r="11800" b="11963"/>
          <a:stretch>
            <a:fillRect/>
          </a:stretch>
        </p:blipFill>
        <p:spPr bwMode="auto">
          <a:xfrm rot="16200000">
            <a:off x="7418901" y="653537"/>
            <a:ext cx="1071570" cy="162183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6" name="Picture 8" descr="https://sun9-30.userapi.com/impg/coWARpw4uIjoTW1iJI_LJHgQCt9OmVOtwz7MxA/A3uUCnRSmu0.jpg?size=607x1080&amp;quality=95&amp;sign=b60f07ff55a09f9e386612e2ed8f8074&amp;type=album"/>
          <p:cNvPicPr>
            <a:picLocks noChangeAspect="1" noChangeArrowheads="1"/>
          </p:cNvPicPr>
          <p:nvPr/>
        </p:nvPicPr>
        <p:blipFill>
          <a:blip r:embed="rId6" cstate="print"/>
          <a:srcRect l="4878" t="15414" r="7441" b="8072"/>
          <a:stretch>
            <a:fillRect/>
          </a:stretch>
        </p:blipFill>
        <p:spPr bwMode="auto">
          <a:xfrm rot="16200000">
            <a:off x="2296326" y="632578"/>
            <a:ext cx="1071569" cy="166375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8" name="Picture 10" descr="https://sun9-72.userapi.com/impg/P-v20xOQkNVAu7fEmENWnjJPEtWaqqnsNMKgyw/B-t0BdV6XQw.jpg?size=607x1080&amp;quality=95&amp;sign=641f406ae7050b5c16acb02e387317b8&amp;type=album"/>
          <p:cNvPicPr>
            <a:picLocks noChangeAspect="1" noChangeArrowheads="1"/>
          </p:cNvPicPr>
          <p:nvPr/>
        </p:nvPicPr>
        <p:blipFill>
          <a:blip r:embed="rId7" cstate="print"/>
          <a:srcRect l="5415" t="16537" r="6349" b="11085"/>
          <a:stretch>
            <a:fillRect/>
          </a:stretch>
        </p:blipFill>
        <p:spPr bwMode="auto">
          <a:xfrm rot="16200000">
            <a:off x="4022324" y="692528"/>
            <a:ext cx="1027916" cy="150020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900" name="Picture 12" descr="https://sun9-31.userapi.com/impg/pnBP_ltVJrg3hSbaSOwW0EIEVQ0A7ARmwF_xMQ/vjRdbAm-5Fw.jpg?size=1280x720&amp;quality=95&amp;sign=7f7025e9c1dc13182bd7a94cdf531dc0&amp;type=album"/>
          <p:cNvPicPr>
            <a:picLocks noChangeAspect="1" noChangeArrowheads="1"/>
          </p:cNvPicPr>
          <p:nvPr/>
        </p:nvPicPr>
        <p:blipFill>
          <a:blip r:embed="rId8"/>
          <a:srcRect t="3025" r="17474" b="15300"/>
          <a:stretch>
            <a:fillRect/>
          </a:stretch>
        </p:blipFill>
        <p:spPr bwMode="auto">
          <a:xfrm>
            <a:off x="1071538" y="2571744"/>
            <a:ext cx="6929486" cy="385765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Режиссерская часть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 l="1683" t="7899" r="16986" b="10069"/>
          <a:stretch>
            <a:fillRect/>
          </a:stretch>
        </p:blipFill>
        <p:spPr bwMode="auto">
          <a:xfrm>
            <a:off x="4929190" y="1285860"/>
            <a:ext cx="3714744" cy="210653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t="7899" r="17057" b="9093"/>
          <a:stretch>
            <a:fillRect/>
          </a:stretch>
        </p:blipFill>
        <p:spPr bwMode="auto">
          <a:xfrm>
            <a:off x="4857752" y="4143380"/>
            <a:ext cx="3714776" cy="209019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 l="7083" t="5946" r="5563" b="9093"/>
          <a:stretch>
            <a:fillRect/>
          </a:stretch>
        </p:blipFill>
        <p:spPr bwMode="auto">
          <a:xfrm>
            <a:off x="428596" y="1285860"/>
            <a:ext cx="3849353" cy="210491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 l="2232" t="3016" r="12470" b="6163"/>
          <a:stretch>
            <a:fillRect/>
          </a:stretch>
        </p:blipFill>
        <p:spPr bwMode="auto">
          <a:xfrm>
            <a:off x="500034" y="4143380"/>
            <a:ext cx="3571900" cy="213824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Изобразительная  часть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sun9-32.userapi.com/impg/RcIFPiodXdw_bmUuSem04lzmUEWrtXMfyum5uQ/lcWNUcpiIx4.jpg?size=1280x720&amp;quality=95&amp;sign=4d9bd10c4983726872f7340bb652ad3f&amp;type=album"/>
          <p:cNvPicPr>
            <a:picLocks noChangeAspect="1" noChangeArrowheads="1"/>
          </p:cNvPicPr>
          <p:nvPr/>
        </p:nvPicPr>
        <p:blipFill>
          <a:blip r:embed="rId3" cstate="print"/>
          <a:srcRect l="10990" t="6512" r="5978"/>
          <a:stretch>
            <a:fillRect/>
          </a:stretch>
        </p:blipFill>
        <p:spPr bwMode="auto">
          <a:xfrm>
            <a:off x="541394" y="642918"/>
            <a:ext cx="4173513" cy="264320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4" name="Picture 6" descr="https://sun9-66.userapi.com/impg/APYkuKya1uMNDUihK9d00RVHl8pENgxgAMcqdg/PtYh_irGTQY.jpg?size=1280x720&amp;quality=95&amp;sign=c495a5fdf86f1b357c6f914fab0784e3&amp;type=album"/>
          <p:cNvPicPr>
            <a:picLocks noChangeAspect="1" noChangeArrowheads="1"/>
          </p:cNvPicPr>
          <p:nvPr/>
        </p:nvPicPr>
        <p:blipFill>
          <a:blip r:embed="rId4" cstate="print"/>
          <a:srcRect l="4605" r="26276"/>
          <a:stretch>
            <a:fillRect/>
          </a:stretch>
        </p:blipFill>
        <p:spPr bwMode="auto">
          <a:xfrm>
            <a:off x="5286380" y="642918"/>
            <a:ext cx="3258189" cy="265157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6" name="Picture 8" descr="https://sun9-21.userapi.com/impg/PG0uUCexUR9Xrn6aKnHeyru4W5kNZ5KYHAfFPQ/k6_2pzGx0z8.jpg?size=1280x720&amp;quality=95&amp;sign=a9cd87c1e22c16198b83aaf1891a2c94&amp;type=album"/>
          <p:cNvPicPr>
            <a:picLocks noChangeAspect="1" noChangeArrowheads="1"/>
          </p:cNvPicPr>
          <p:nvPr/>
        </p:nvPicPr>
        <p:blipFill>
          <a:blip r:embed="rId5" cstate="print"/>
          <a:srcRect l="7619" r="13338"/>
          <a:stretch>
            <a:fillRect/>
          </a:stretch>
        </p:blipFill>
        <p:spPr bwMode="auto">
          <a:xfrm>
            <a:off x="2514104" y="3571876"/>
            <a:ext cx="4115793" cy="292895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Распределение ролей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77.userapi.com/impg/ovTXQNMZ_nY2g_FBQWldXJFE5v9Gsm7r9HPexA/_-z-0wyYocs.jpg?size=1280x720&amp;quality=95&amp;sign=643415e9a5d5a91ddec1881e4ba6bfa0&amp;type=album"/>
          <p:cNvPicPr>
            <a:picLocks noChangeAspect="1" noChangeArrowheads="1"/>
          </p:cNvPicPr>
          <p:nvPr/>
        </p:nvPicPr>
        <p:blipFill>
          <a:blip r:embed="rId3"/>
          <a:srcRect l="7902" t="18731" r="13078"/>
          <a:stretch>
            <a:fillRect/>
          </a:stretch>
        </p:blipFill>
        <p:spPr bwMode="auto">
          <a:xfrm>
            <a:off x="616375" y="1214422"/>
            <a:ext cx="7911251" cy="457674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Покадровая съемка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sun9-42.userapi.com/impg/r2Nk6hT6eSaUAid6NV0OHwpUFws7_TNOxadpGQ/skbP0g79ao8.jpg?size=607x1080&amp;quality=95&amp;sign=88c5229072b6a43c211c82567869da00&amp;type=album"/>
          <p:cNvPicPr>
            <a:picLocks noChangeAspect="1" noChangeArrowheads="1"/>
          </p:cNvPicPr>
          <p:nvPr/>
        </p:nvPicPr>
        <p:blipFill>
          <a:blip r:embed="rId3"/>
          <a:srcRect t="38271" b="12423"/>
          <a:stretch>
            <a:fillRect/>
          </a:stretch>
        </p:blipFill>
        <p:spPr bwMode="auto">
          <a:xfrm>
            <a:off x="500034" y="857232"/>
            <a:ext cx="3012986" cy="264320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https://sun9-54.userapi.com/impg/gNr8tHTLFiSgUge_NFkUOvaaEbM_SfTWNGpVXw/YUs-IT3HfTo.jpg?size=1280x720&amp;quality=95&amp;sign=c25d7e5da786ab4db1115839adde98e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857232"/>
            <a:ext cx="4707416" cy="264792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https://sun9-10.userapi.com/impg/o122I5jDlqGBtiLqFs7Idx5XQESaE0K5_HSdBQ/rTA-GFtkS_Q.jpg?size=1280x720&amp;quality=95&amp;sign=dea1ccf0a4f519990f3a4c7b7f02a419&amp;type=album"/>
          <p:cNvPicPr>
            <a:picLocks noChangeAspect="1" noChangeArrowheads="1"/>
          </p:cNvPicPr>
          <p:nvPr/>
        </p:nvPicPr>
        <p:blipFill>
          <a:blip r:embed="rId5" cstate="print"/>
          <a:srcRect l="14544" t="6319" r="19830"/>
          <a:stretch>
            <a:fillRect/>
          </a:stretch>
        </p:blipFill>
        <p:spPr bwMode="auto">
          <a:xfrm>
            <a:off x="5286380" y="3786190"/>
            <a:ext cx="3357586" cy="269606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https://sun9-13.userapi.com/impg/NVc02YsRkOD3cHhMGgP4YYYrBTc5_j3Bi55Rig/PO9WYaiT2W8.jpg?size=1280x720&amp;quality=95&amp;sign=7c9dc9f342f59b5a7acd661680a1b6bb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857628"/>
            <a:ext cx="4358196" cy="264320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Звуковое оформление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sun9-69.userapi.com/impg/syhzFfPEkPiCrYF2O5cc-4EyfoiD_dZgM2IcBA/STuN5AbyyT4.jpg?size=1280x720&amp;quality=95&amp;sign=2ad2227b4b25b3fff0cde8d16e4f8330&amp;type=album"/>
          <p:cNvPicPr>
            <a:picLocks noChangeAspect="1" noChangeArrowheads="1"/>
          </p:cNvPicPr>
          <p:nvPr/>
        </p:nvPicPr>
        <p:blipFill>
          <a:blip r:embed="rId3"/>
          <a:srcRect r="17467"/>
          <a:stretch>
            <a:fillRect/>
          </a:stretch>
        </p:blipFill>
        <p:spPr bwMode="auto">
          <a:xfrm>
            <a:off x="2318426" y="785794"/>
            <a:ext cx="4507148" cy="307183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37871" y="3929066"/>
            <a:ext cx="18617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Тихо! Идет запись!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G:\фото для мо ст гр\DSCN0565.JPG"/>
          <p:cNvPicPr>
            <a:picLocks noChangeArrowheads="1"/>
          </p:cNvPicPr>
          <p:nvPr/>
        </p:nvPicPr>
        <p:blipFill>
          <a:blip r:embed="rId4"/>
          <a:srcRect l="20169" t="23888" r="13179" b="15047"/>
          <a:stretch>
            <a:fillRect/>
          </a:stretch>
        </p:blipFill>
        <p:spPr bwMode="auto">
          <a:xfrm>
            <a:off x="500034" y="4429132"/>
            <a:ext cx="2232025" cy="180022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G:\фото для мо ст гр\DSCN0519.JPG"/>
          <p:cNvPicPr>
            <a:picLocks noChangeArrowheads="1"/>
          </p:cNvPicPr>
          <p:nvPr/>
        </p:nvPicPr>
        <p:blipFill>
          <a:blip r:embed="rId5"/>
          <a:srcRect l="12408" t="16469" r="11319" b="15433"/>
          <a:stretch>
            <a:fillRect/>
          </a:stretch>
        </p:blipFill>
        <p:spPr bwMode="auto">
          <a:xfrm>
            <a:off x="6429388" y="4357694"/>
            <a:ext cx="2160588" cy="173037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1472" y="6286520"/>
            <a:ext cx="7858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над выразительностью речи, громкости, тембра, интонации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4" descr="https://sun9-59.userapi.com/impg/ozjX7PL6SHrRDnLtil86P9_I6PUzmUM4twiMzQ/T5FocxC0yqE.jpg?size=1280x720&amp;quality=95&amp;sign=419ac4773c59225f795ee27c387fbf29&amp;type=album"/>
          <p:cNvPicPr>
            <a:picLocks noChangeAspect="1" noChangeArrowheads="1"/>
          </p:cNvPicPr>
          <p:nvPr/>
        </p:nvPicPr>
        <p:blipFill>
          <a:blip r:embed="rId6" cstate="print"/>
          <a:srcRect t="29236" r="32135"/>
          <a:stretch>
            <a:fillRect/>
          </a:stretch>
        </p:blipFill>
        <p:spPr bwMode="auto">
          <a:xfrm>
            <a:off x="3082268" y="4429132"/>
            <a:ext cx="2979464" cy="1747555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970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6" name="AutoShape 4" descr="https://photocentra.ru/images/main78/782379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s://photocentra.ru/images/main78/782379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xn--80adde7arb.xn--p1ai/upload/iblock/837/Belovskie_chte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bshe.net/upload/000/u11/c1/6d/711ceca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kopilkaurokov.ru/up/html/2018/03/28/k_5abbc987288cb/img_user_file_5abbc987c7245_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krassever.ru/statics/images/arcticles/122021/30122021x31ae90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3.404content.com/resize/730x-/1/7E/60/1273272079815018020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3.404content.com/resize/730x-/1/7E/60/1273272079815018020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free-images.com/or/3dfc/books_paper_book_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57554" y="0"/>
            <a:ext cx="2558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16386" name="AutoShape 2" descr="https://static.tildacdn.com/tild3632-6264-4434-a435-376238633866/systematic-observa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s://nizhegorodskiy.uvaogbu.ru/wp-content/uploads/2020/06/an-toan-su-dung-dien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3"/>
          <a:srcRect l="16508" t="25586" r="56588" b="27539"/>
          <a:stretch>
            <a:fillRect/>
          </a:stretch>
        </p:blipFill>
        <p:spPr bwMode="auto">
          <a:xfrm>
            <a:off x="4857752" y="1071546"/>
            <a:ext cx="3647831" cy="292898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5" name="Picture 11" descr="https://sun9-22.userapi.com/impf/c849416/v849416819/1c5b0c/iWad5O5GzQA.jpg?size=1280x960&amp;quality=96&amp;sign=469bd35c4840f13cda5e36978291c7b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42984"/>
            <a:ext cx="3857652" cy="289323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928662" y="4714884"/>
            <a:ext cx="7286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Обучение детей основам пожарной безопасности в природе – одна из актуальных педагогических задач, которая требует большого внимания со стороны педагогов и родителей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Монтаж фильма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9136" t="31315" r="28038" b="31576"/>
          <a:stretch>
            <a:fillRect/>
          </a:stretch>
        </p:blipFill>
        <p:spPr bwMode="auto">
          <a:xfrm>
            <a:off x="4643438" y="3857628"/>
            <a:ext cx="4238249" cy="235745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3234" r="1818" b="6217"/>
          <a:stretch>
            <a:fillRect/>
          </a:stretch>
        </p:blipFill>
        <p:spPr bwMode="auto">
          <a:xfrm>
            <a:off x="308600" y="3929066"/>
            <a:ext cx="3959871" cy="2357454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/>
          <a:srcRect l="3935" t="6999" r="5566" b="9019"/>
          <a:stretch>
            <a:fillRect/>
          </a:stretch>
        </p:blipFill>
        <p:spPr bwMode="auto">
          <a:xfrm>
            <a:off x="357158" y="857232"/>
            <a:ext cx="4244608" cy="228601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/>
          <a:srcRect l="3604" t="8840" r="7868" b="5525"/>
          <a:stretch>
            <a:fillRect/>
          </a:stretch>
        </p:blipFill>
        <p:spPr bwMode="auto">
          <a:xfrm>
            <a:off x="4786314" y="857232"/>
            <a:ext cx="4071966" cy="2286016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60" y="0"/>
            <a:ext cx="88582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Совместный просмотр мультфильма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https://sun9-39.userapi.com/impg/f17ZnL7VhJiaKK7eBX1LL96mX3yP4bjzz-QKkA/wjNn3mbdgSM.jpg?size=1280x720&amp;quality=95&amp;sign=f4aaec49a13c4ce0f3b847b962c6d6fa&amp;type=album"/>
          <p:cNvPicPr>
            <a:picLocks noChangeAspect="1" noChangeArrowheads="1"/>
          </p:cNvPicPr>
          <p:nvPr/>
        </p:nvPicPr>
        <p:blipFill>
          <a:blip r:embed="rId3" cstate="print"/>
          <a:srcRect t="18496"/>
          <a:stretch>
            <a:fillRect/>
          </a:stretch>
        </p:blipFill>
        <p:spPr bwMode="auto">
          <a:xfrm>
            <a:off x="357158" y="3857628"/>
            <a:ext cx="4363001" cy="221457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8" name="Picture 6" descr="https://sun9-64.userapi.com/impg/qN106Bexl86INRGCmFc3w9SbuWxc06WH1jxcPg/yYCYYroyfWU.jpg?size=1280x720&amp;quality=95&amp;sign=6af2f057f45a47eb5fe3347d4832a20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4365655" cy="245568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929190" y="928670"/>
            <a:ext cx="3929090" cy="5078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Какое у вас настроение после просмотра мульфильма?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Почему в лесу начался пожар?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Как вы думаете, почему от маленькой спички случилась большая беда в лесу?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Verdana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Как звери боролись с огнем?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Кто из героев вам больше понравился?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Какие чувства испытывали лисята, когда загорелась сухая трава?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А в жизни такое бывает?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Какой эпизод мультфильма вы бы хотели посмотреть еще раз?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Что бы вы хотели добавить, изменить в мультфильме?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Как можно было избежать большой беды и сохранить лес от огня?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8" y="6143644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Вопросы, придуманные детьми для анализа мультфильма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60" y="0"/>
            <a:ext cx="8858280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Мультпродукт </a:t>
            </a:r>
          </a:p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«Большая беда от маленькой спички»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AutoShape 2" descr="https://media.istockphoto.com/photos/exclamation-mark-exclamation-point-red-3d-advice-sign-warning-symbol-picture-id862455232?k=6&amp;m=862455232&amp;s=612x612&amp;w=0&amp;h=zDGVnZsORgVw0_Dw-z58fusjA0diMCjv339-yQq29M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2232" t="7031" r="8821" b="10937"/>
          <a:stretch>
            <a:fillRect/>
          </a:stretch>
        </p:blipFill>
        <p:spPr bwMode="auto">
          <a:xfrm>
            <a:off x="852121" y="1785926"/>
            <a:ext cx="7439758" cy="385765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885828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AutoShape 2" descr="https://media.istockphoto.com/photos/exclamation-mark-exclamation-point-red-3d-advice-sign-warning-symbol-picture-id862455232?k=6&amp;m=862455232&amp;s=612x612&amp;w=0&amp;h=zDGVnZsORgVw0_Dw-z58fusjA0diMCjv339-yQq29M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28596" y="642918"/>
            <a:ext cx="828680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процесс создания мультфильма  - мощное средство в формировании у детей основ пожарной безопасности в природе. 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Дошкольники, пропуская через себя опасную ситуацию  шалости с огнем, начинают больше рассуждать о его опасности  в природе, контролировать свои поступки и действия.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Использование метода анимации создаёт дополнительную мотивацию в изучении правил пожарной безопасности.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660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2928934"/>
            <a:ext cx="7882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Utsaah" pitchFamily="34" charset="0"/>
              </a:rPr>
              <a:t>Спасибо за внимание!</a:t>
            </a:r>
            <a:endParaRPr lang="ru-RU" sz="5400" b="1" cap="none" spc="300" dirty="0">
              <a:ln w="11430" cmpd="sng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Utsaah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28596" y="0"/>
            <a:ext cx="828680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spc="50" normalizeH="0" baseline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714356"/>
            <a:ext cx="600079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основ пожарной безопасности в природе у дошкольников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2500306"/>
            <a:ext cx="207170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6182" y="2500306"/>
            <a:ext cx="17859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знания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4" descr="http://lbolimp.ru/wp-content/uploads/2014/10/questionsGreen.jpg"/>
          <p:cNvPicPr>
            <a:picLocks noChangeAspect="1" noChangeArrowheads="1"/>
          </p:cNvPicPr>
          <p:nvPr/>
        </p:nvPicPr>
        <p:blipFill>
          <a:blip r:embed="rId3" cstate="print"/>
          <a:srcRect l="14492" t="2494" r="7112" b="750"/>
          <a:stretch>
            <a:fillRect/>
          </a:stretch>
        </p:blipFill>
        <p:spPr bwMode="auto">
          <a:xfrm>
            <a:off x="7771164" y="1"/>
            <a:ext cx="137283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люс 28"/>
          <p:cNvSpPr/>
          <p:nvPr/>
        </p:nvSpPr>
        <p:spPr>
          <a:xfrm>
            <a:off x="2928926" y="2285992"/>
            <a:ext cx="785818" cy="92869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715140" y="2000240"/>
            <a:ext cx="207170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Умение вести себя в различных ситуациях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Равно 31"/>
          <p:cNvSpPr/>
          <p:nvPr/>
        </p:nvSpPr>
        <p:spPr>
          <a:xfrm>
            <a:off x="5715008" y="2428868"/>
            <a:ext cx="714380" cy="57150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362" name="Picture 2" descr="https://sun9-24.userapi.com/impg/YP0B1XgE-FhOLC4VDwuDJpP_5EfJzpTLxlE7OQ/l0sXsKdJgkA.jpg?size=1280x590&amp;quality=96&amp;sign=24a4306b79d03328edf7892a22829f1a&amp;type=album"/>
          <p:cNvPicPr>
            <a:picLocks noChangeAspect="1" noChangeArrowheads="1"/>
          </p:cNvPicPr>
          <p:nvPr/>
        </p:nvPicPr>
        <p:blipFill>
          <a:blip r:embed="rId4"/>
          <a:srcRect r="27616"/>
          <a:stretch>
            <a:fillRect/>
          </a:stretch>
        </p:blipFill>
        <p:spPr bwMode="auto">
          <a:xfrm>
            <a:off x="214282" y="3857628"/>
            <a:ext cx="4071966" cy="2593013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4" name="Picture 4" descr="https://sun9-61.userapi.com/impg/FufzM4mctth5fU3H2D3R4cvcbQiCnEQmJu2MYA/q_UQPYPn40Q.jpg?size=1280x590&amp;quality=96&amp;sign=52d7354a50373ffbaa79dc6064562b3e&amp;type=album"/>
          <p:cNvPicPr>
            <a:picLocks noChangeAspect="1" noChangeArrowheads="1"/>
          </p:cNvPicPr>
          <p:nvPr/>
        </p:nvPicPr>
        <p:blipFill>
          <a:blip r:embed="rId5"/>
          <a:srcRect r="23011"/>
          <a:stretch>
            <a:fillRect/>
          </a:stretch>
        </p:blipFill>
        <p:spPr bwMode="auto">
          <a:xfrm>
            <a:off x="4572000" y="3857628"/>
            <a:ext cx="4295531" cy="257176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 descr="https://photocentra.ru/images/main78/782379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s://photocentra.ru/images/main78/782379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xn--80adde7arb.xn--p1ai/upload/iblock/837/Belovskie_chte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bshe.net/upload/000/u11/c1/6d/711ceca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kopilkaurokov.ru/up/html/2018/03/28/k_5abbc987288cb/img_user_file_5abbc987c7245_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krassever.ru/statics/images/arcticles/122021/30122021x31ae90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3.404content.com/resize/730x-/1/7E/60/1273272079815018020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3.404content.com/resize/730x-/1/7E/60/1273272079815018020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free-images.com/or/3dfc/books_paper_book_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6" name="AutoShape 2" descr="https://static.tildacdn.com/tild3632-6264-4434-a435-376238633866/systematic-observa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s://nizhegorodskiy.uvaogbu.ru/wp-content/uploads/2020/06/an-toan-su-dung-dien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0" name="Picture 6" descr="https://sun9-7.userapi.com/impg/J06Nz3KQo_1ht-uZP7j4ghpmIoPZZrwAXQ3q5w/tNze-Xy2-UM.jpg?size=1280x720&amp;quality=95&amp;sign=51a3181b151f76e946c200bb2aa36274&amp;type=album"/>
          <p:cNvPicPr>
            <a:picLocks noChangeAspect="1" noChangeArrowheads="1"/>
          </p:cNvPicPr>
          <p:nvPr/>
        </p:nvPicPr>
        <p:blipFill>
          <a:blip r:embed="rId3"/>
          <a:srcRect t="15771"/>
          <a:stretch>
            <a:fillRect/>
          </a:stretch>
        </p:blipFill>
        <p:spPr bwMode="auto">
          <a:xfrm>
            <a:off x="2857488" y="428604"/>
            <a:ext cx="5929354" cy="2809251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s://sun9-53.userapi.com/impg/XLG_5JBBSiQGUFjQRPfKh9QsUo8o8jJJKT3DyQ/QysW1eICIyI.jpg?size=1280x720&amp;quality=95&amp;sign=5444592b32b3e91e54b415909b9b5c4c&amp;type=album"/>
          <p:cNvPicPr>
            <a:picLocks noChangeAspect="1" noChangeArrowheads="1"/>
          </p:cNvPicPr>
          <p:nvPr/>
        </p:nvPicPr>
        <p:blipFill>
          <a:blip r:embed="rId4"/>
          <a:srcRect t="24564"/>
          <a:stretch>
            <a:fillRect/>
          </a:stretch>
        </p:blipFill>
        <p:spPr bwMode="auto">
          <a:xfrm>
            <a:off x="285720" y="3714752"/>
            <a:ext cx="6060775" cy="257176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14282" y="571480"/>
            <a:ext cx="25002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Мультипликация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в образовательном процессе – это универсальный способ развития ребенка в современном визуальном и информационно насыщенном мире.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29388" y="4143380"/>
            <a:ext cx="25003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мультфильмов  по безопасности в образовательном процессе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964529" y="0"/>
            <a:ext cx="52149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работы: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000108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пластилинового мультфильма и внедрение его в образовательный процесс для формирования у дошкольников основ пожарной безопасности в природе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86182" y="2428868"/>
            <a:ext cx="1473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28596" y="3429000"/>
            <a:ext cx="807249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Организовать совместную деятельность по созданию пластилинового мультфильма на тему пожарной безопасности в природе.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Формировать умения дошкольников выделять проблему, планировать предстоящую работу, соотносить замысел и результат;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Закреплять знания детей о правилах пожарной безопасности в природе 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Учить детей быть внимательными и осторожными в различных жизненных ситуациях;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Воспитывать уверенность в себе, доводить начатое до конца, делать выводы.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214290"/>
            <a:ext cx="850109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AutoShape 2" descr="https://media.istockphoto.com/photos/exclamation-mark-exclamation-point-red-3d-advice-sign-warning-symbol-picture-id862455232?k=6&amp;m=862455232&amp;s=612x612&amp;w=0&amp;h=zDGVnZsORgVw0_Dw-z58fusjA0diMCjv339-yQq29M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9" name="Picture 3" descr="C:\Users\User\Desktop\istockphoto-862455232-612x6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60" y="0"/>
            <a:ext cx="2143140" cy="21431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0034" y="857232"/>
            <a:ext cx="70009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у дошкольников представлений о пожарной безопасности в лесу,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воздействие на их чувства,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алгоритма действий безопасного поведения в природе.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sun9-35.userapi.com/impg/dHMpKbi8LgeSG7LqMHsTec1VeVddZl6nUzzp6g/3Yn08tHyofs.jpg?size=1280x720&amp;quality=95&amp;sign=536e65b22e7493cf0958b86c5e13e3d4&amp;type=album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31754" t="24194" r="31956" b="30645"/>
          <a:stretch>
            <a:fillRect/>
          </a:stretch>
        </p:blipFill>
        <p:spPr bwMode="auto">
          <a:xfrm>
            <a:off x="1714480" y="2457418"/>
            <a:ext cx="5715040" cy="400052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s://avatars.mds.yandex.net/i?id=0f2069a22b80420f40edfe6299c25285_l-4855099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571480"/>
            <a:ext cx="3810026" cy="2143140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https://pic.rutubelist.ru/video/3b/5b/3b5b71b9fd465d72b9cff5c7461f94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571480"/>
            <a:ext cx="3789933" cy="213183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42" name="AutoShape 6" descr="https://r1.nubex.ru/s10471-1af/f1539_62/maxresdefault%20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https://xn---64-5cdjo6b5abuu1e.xn--p1ai/wp-content/uploads/2023/01/%D0%90%D1%80%D0%BA%D0%B0%D0%B4%D0%B8%D0%B9-%D0%9F%D0%B0%D1%80%D0%BE%D0%B2%D0%BE%D0%B7%D0%BE%D0%B2-%D1%81%D0%BF%D0%B5%D1%88%D0%B8%D1%82-%D0%BD%D0%B0-%D0%BF%D0%BE%D0%BC%D0%BE%D1%89%D1%8C-%D0%9D%D0%B5%D1%82-%D0%BD%D0%B0%D1%80%D1%83%D1%88%D0%B5%D0%BD%D0%B8%D1%8E-%D0%BF%D1%80%D0%B0%D0%B2%D0%B8%D0%BB-%D0%BF%D0%BE%D0%B6%D0%B0%D1%80%D0%BD%D0%BE%D0%B9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 l="2232" t="7031" r="8821" b="10937"/>
          <a:stretch>
            <a:fillRect/>
          </a:stretch>
        </p:blipFill>
        <p:spPr bwMode="auto">
          <a:xfrm>
            <a:off x="1285852" y="3071810"/>
            <a:ext cx="6424317" cy="3331127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4291"/>
            <a:ext cx="9144000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Материалы и оборудование для создания мультфильма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AutoShape 4" descr="https://photocentra.ru/images/main78/782379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https://photocentra.ru/images/main78/782379_m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https://xn--80adde7arb.xn--p1ai/upload/iblock/837/Belovskie_chte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bshe.net/upload/000/u11/c1/6d/711ceca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fsd.kopilkaurokov.ru/up/html/2018/03/28/k_5abbc987288cb/img_user_file_5abbc987c7245_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krassever.ru/statics/images/arcticles/122021/30122021x31ae907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3.404content.com/resize/730x-/1/7E/60/1273272079815018020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3.404content.com/resize/730x-/1/7E/60/1273272079815018020/fullsiz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https://free-images.com/or/3dfc/books_paper_book_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58" name="AutoShape 2" descr="https://skazka-2.ru/wp-content/uploads/vidy-dialektnyh-slov-i-ih-osobennost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17" descr="IMG_01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285860"/>
            <a:ext cx="3286148" cy="2359029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15" descr="IMG_01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1285860"/>
            <a:ext cx="3352824" cy="242889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 cstate="print"/>
          <a:srcRect t="3234" r="1818" b="6217"/>
          <a:stretch>
            <a:fillRect/>
          </a:stretch>
        </p:blipFill>
        <p:spPr bwMode="auto">
          <a:xfrm>
            <a:off x="500034" y="4000504"/>
            <a:ext cx="3719879" cy="221457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/>
          <a:srcRect l="29136" t="31315" r="28038" b="31576"/>
          <a:stretch>
            <a:fillRect/>
          </a:stretch>
        </p:blipFill>
        <p:spPr bwMode="auto">
          <a:xfrm>
            <a:off x="4572000" y="3929066"/>
            <a:ext cx="4105804" cy="2214578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38" name="AutoShape 2" descr="https://phonoteka.org/uploads/posts/2021-05/1620776246_19-phonoteka_org-p-fon-dlya-prezentatsii-nezhnii-delovoi-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 descr="https://avatars.mds.yandex.net/i?id=ee63c7be1f024322a8a02140cd6d8b68-5607836-images-thumbs&amp;n=13&amp;exp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AutoShape 2" descr="https://ugra.ru/pics-xn----7sbkbgtbnydecjr0ixc.xn--p1ai/image/cache/catalog/books/leather-bound/ogegov-1200x900-1200x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60" y="0"/>
            <a:ext cx="885828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Искусство мультипликации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sun9-61.userapi.com/impg/HtJsCqzafCIs14Fjsk90IfUNTVzNhG-BbPpmPQ/lW_4pAOdLlM.jpg?size=1280x720&amp;quality=95&amp;sign=db3e0bf4dea8e6775296d25881719966&amp;type=album"/>
          <p:cNvPicPr>
            <a:picLocks noChangeAspect="1" noChangeArrowheads="1"/>
          </p:cNvPicPr>
          <p:nvPr/>
        </p:nvPicPr>
        <p:blipFill>
          <a:blip r:embed="rId3"/>
          <a:srcRect l="10374" t="27665" r="7498"/>
          <a:stretch>
            <a:fillRect/>
          </a:stretch>
        </p:blipFill>
        <p:spPr bwMode="auto">
          <a:xfrm>
            <a:off x="714348" y="785794"/>
            <a:ext cx="7786445" cy="3857652"/>
          </a:xfrm>
          <a:prstGeom prst="round2DiagRect">
            <a:avLst>
              <a:gd name="adj1" fmla="val 16667"/>
              <a:gd name="adj2" fmla="val 0"/>
            </a:avLst>
          </a:prstGeom>
          <a:ln w="9525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8596" y="5000636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Знакомство детей с  профессиями продюсера, сценариста, режиссера- мультипликатора,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художника, оператора, актера, композитора.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Знакомство с видами мультфильмов (рисованные, пластилиновые, песочные и кукольные),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аппаратурой, основными правилами пользования компьютером, с  правилами по технике безопасности при работе на нем.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13923</TotalTime>
  <Words>583</Words>
  <Application>Microsoft Office PowerPoint</Application>
  <PresentationFormat>Экран (4:3)</PresentationFormat>
  <Paragraphs>94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431</cp:revision>
  <dcterms:created xsi:type="dcterms:W3CDTF">2021-11-25T13:01:06Z</dcterms:created>
  <dcterms:modified xsi:type="dcterms:W3CDTF">2023-10-12T09:40:47Z</dcterms:modified>
</cp:coreProperties>
</file>