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1" r:id="rId3"/>
    <p:sldId id="280" r:id="rId4"/>
    <p:sldId id="286" r:id="rId5"/>
    <p:sldId id="282" r:id="rId6"/>
    <p:sldId id="283" r:id="rId7"/>
    <p:sldId id="284" r:id="rId8"/>
    <p:sldId id="285" r:id="rId9"/>
    <p:sldId id="287" r:id="rId10"/>
    <p:sldId id="291" r:id="rId11"/>
    <p:sldId id="289" r:id="rId12"/>
    <p:sldId id="290" r:id="rId13"/>
    <p:sldId id="295" r:id="rId14"/>
    <p:sldId id="292" r:id="rId15"/>
    <p:sldId id="297" r:id="rId16"/>
    <p:sldId id="296" r:id="rId17"/>
    <p:sldId id="293" r:id="rId18"/>
    <p:sldId id="288" r:id="rId19"/>
    <p:sldId id="298" r:id="rId20"/>
    <p:sldId id="294" r:id="rId21"/>
  </p:sldIdLst>
  <p:sldSz cx="13439775" cy="7559675"/>
  <p:notesSz cx="6858000" cy="9144000"/>
  <p:embeddedFontLst>
    <p:embeddedFont>
      <p:font typeface="Akrobat Black" charset="-52"/>
      <p:bold r:id="rId22"/>
    </p:embeddedFont>
    <p:embeddedFont>
      <p:font typeface="Akrobat" charset="-52"/>
      <p:regular r:id="rId23"/>
      <p:bold r:id="rId24"/>
    </p:embeddedFont>
    <p:embeddedFont>
      <p:font typeface="Calibri Light" pitchFamily="34" charset="0"/>
      <p:regular r:id="rId25"/>
      <p: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11C"/>
    <a:srgbClr val="7C464A"/>
    <a:srgbClr val="DCCFB8"/>
    <a:srgbClr val="EAE2D3"/>
    <a:srgbClr val="5B9B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 showGuides="1">
      <p:cViewPr>
        <p:scale>
          <a:sx n="62" d="100"/>
          <a:sy n="62" d="100"/>
        </p:scale>
        <p:origin x="-1842" y="-900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Нарушения ППБ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Нарушения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Неостородное обращение с огнем 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Нарушения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Шалость детей 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Нарушения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25</c:v>
                </c:pt>
              </c:numCache>
            </c:numRef>
          </c:val>
        </c:ser>
        <c:shape val="cylinder"/>
        <c:axId val="66114688"/>
        <c:axId val="66116224"/>
        <c:axId val="0"/>
      </c:bar3DChart>
      <c:catAx>
        <c:axId val="66114688"/>
        <c:scaling>
          <c:orientation val="minMax"/>
        </c:scaling>
        <c:axPos val="b"/>
        <c:tickLblPos val="nextTo"/>
        <c:crossAx val="66116224"/>
        <c:crosses val="autoZero"/>
        <c:auto val="1"/>
        <c:lblAlgn val="ctr"/>
        <c:lblOffset val="100"/>
      </c:catAx>
      <c:valAx>
        <c:axId val="66116224"/>
        <c:scaling>
          <c:orientation val="minMax"/>
        </c:scaling>
        <c:axPos val="l"/>
        <c:majorGridlines/>
        <c:numFmt formatCode="General" sourceLinked="1"/>
        <c:tickLblPos val="nextTo"/>
        <c:crossAx val="6611468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Условия проживания</c:v>
                </c:pt>
                <c:pt idx="1">
                  <c:v>Проживают в частных домах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Условия проживания</c:v>
                </c:pt>
                <c:pt idx="1">
                  <c:v>Проживают в частных домах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Условия проживания</c:v>
                </c:pt>
                <c:pt idx="1">
                  <c:v>Проживают в частных домах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one"/>
        <c:axId val="129007616"/>
        <c:axId val="129009152"/>
        <c:axId val="0"/>
      </c:bar3DChart>
      <c:catAx>
        <c:axId val="129007616"/>
        <c:scaling>
          <c:orientation val="minMax"/>
        </c:scaling>
        <c:axPos val="b"/>
        <c:tickLblPos val="nextTo"/>
        <c:crossAx val="129009152"/>
        <c:crosses val="autoZero"/>
        <c:auto val="1"/>
        <c:lblAlgn val="ctr"/>
        <c:lblOffset val="100"/>
      </c:catAx>
      <c:valAx>
        <c:axId val="129009152"/>
        <c:scaling>
          <c:orientation val="minMax"/>
        </c:scaling>
        <c:axPos val="l"/>
        <c:majorGridlines/>
        <c:numFmt formatCode="General" sourceLinked="1"/>
        <c:tickLblPos val="nextTo"/>
        <c:crossAx val="1290076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3.jpeg"/><Relationship Id="rId7" Type="http://schemas.openxmlformats.org/officeDocument/2006/relationships/image" Target="../media/image8.png"/><Relationship Id="rId12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36.jpeg"/><Relationship Id="rId5" Type="http://schemas.openxmlformats.org/officeDocument/2006/relationships/image" Target="../media/image6.tiff"/><Relationship Id="rId10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9.jpeg"/><Relationship Id="rId7" Type="http://schemas.openxmlformats.org/officeDocument/2006/relationships/image" Target="../media/image9.jpeg"/><Relationship Id="rId12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jpeg"/><Relationship Id="rId5" Type="http://schemas.openxmlformats.org/officeDocument/2006/relationships/image" Target="../media/image7.tiff"/><Relationship Id="rId10" Type="http://schemas.openxmlformats.org/officeDocument/2006/relationships/image" Target="../media/image41.jpeg"/><Relationship Id="rId4" Type="http://schemas.openxmlformats.org/officeDocument/2006/relationships/image" Target="../media/image6.tiff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tiff"/><Relationship Id="rId7" Type="http://schemas.openxmlformats.org/officeDocument/2006/relationships/image" Target="../media/image2.tiff"/><Relationship Id="rId12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48.png"/><Relationship Id="rId5" Type="http://schemas.openxmlformats.org/officeDocument/2006/relationships/image" Target="../media/image8.png"/><Relationship Id="rId10" Type="http://schemas.openxmlformats.org/officeDocument/2006/relationships/image" Target="../media/image47.jpeg"/><Relationship Id="rId4" Type="http://schemas.openxmlformats.org/officeDocument/2006/relationships/image" Target="../media/image7.tiff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51.jpeg"/><Relationship Id="rId7" Type="http://schemas.openxmlformats.org/officeDocument/2006/relationships/image" Target="../media/image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6.tiff"/><Relationship Id="rId7" Type="http://schemas.openxmlformats.org/officeDocument/2006/relationships/image" Target="../media/image2.tiff"/><Relationship Id="rId12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56.jpeg"/><Relationship Id="rId5" Type="http://schemas.openxmlformats.org/officeDocument/2006/relationships/image" Target="../media/image8.png"/><Relationship Id="rId10" Type="http://schemas.openxmlformats.org/officeDocument/2006/relationships/image" Target="../media/image55.png"/><Relationship Id="rId4" Type="http://schemas.openxmlformats.org/officeDocument/2006/relationships/image" Target="../media/image7.tiff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7.tiff"/><Relationship Id="rId7" Type="http://schemas.openxmlformats.org/officeDocument/2006/relationships/image" Target="../media/image58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62.jpeg"/><Relationship Id="rId5" Type="http://schemas.openxmlformats.org/officeDocument/2006/relationships/image" Target="../media/image9.jpeg"/><Relationship Id="rId10" Type="http://schemas.openxmlformats.org/officeDocument/2006/relationships/image" Target="../media/image61.jpeg"/><Relationship Id="rId4" Type="http://schemas.openxmlformats.org/officeDocument/2006/relationships/image" Target="../media/image8.pn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64.jpeg"/><Relationship Id="rId7" Type="http://schemas.openxmlformats.org/officeDocument/2006/relationships/image" Target="../media/image9.jpeg"/><Relationship Id="rId12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7.jpeg"/><Relationship Id="rId5" Type="http://schemas.openxmlformats.org/officeDocument/2006/relationships/image" Target="../media/image7.tiff"/><Relationship Id="rId10" Type="http://schemas.openxmlformats.org/officeDocument/2006/relationships/image" Target="../media/image66.jpeg"/><Relationship Id="rId4" Type="http://schemas.openxmlformats.org/officeDocument/2006/relationships/image" Target="../media/image6.tiff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.tiff"/><Relationship Id="rId7" Type="http://schemas.openxmlformats.org/officeDocument/2006/relationships/image" Target="../media/image6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73.jpeg"/><Relationship Id="rId5" Type="http://schemas.openxmlformats.org/officeDocument/2006/relationships/image" Target="../media/image9.jpeg"/><Relationship Id="rId10" Type="http://schemas.openxmlformats.org/officeDocument/2006/relationships/image" Target="../media/image72.jpeg"/><Relationship Id="rId4" Type="http://schemas.openxmlformats.org/officeDocument/2006/relationships/image" Target="../media/image8.pn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75.jpeg"/><Relationship Id="rId7" Type="http://schemas.openxmlformats.org/officeDocument/2006/relationships/image" Target="../media/image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78.jpeg"/><Relationship Id="rId5" Type="http://schemas.openxmlformats.org/officeDocument/2006/relationships/image" Target="../media/image7.tiff"/><Relationship Id="rId10" Type="http://schemas.openxmlformats.org/officeDocument/2006/relationships/image" Target="../media/image77.jpeg"/><Relationship Id="rId4" Type="http://schemas.openxmlformats.org/officeDocument/2006/relationships/image" Target="../media/image6.tiff"/><Relationship Id="rId9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6.tiff"/><Relationship Id="rId7" Type="http://schemas.openxmlformats.org/officeDocument/2006/relationships/image" Target="../media/image2.tif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83.jpeg"/><Relationship Id="rId5" Type="http://schemas.openxmlformats.org/officeDocument/2006/relationships/image" Target="../media/image8.png"/><Relationship Id="rId10" Type="http://schemas.openxmlformats.org/officeDocument/2006/relationships/image" Target="../media/image82.jpeg"/><Relationship Id="rId4" Type="http://schemas.openxmlformats.org/officeDocument/2006/relationships/image" Target="../media/image7.tiff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2.tif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7.tiff"/><Relationship Id="rId7" Type="http://schemas.openxmlformats.org/officeDocument/2006/relationships/chart" Target="../charts/chart1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1.jpe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1" Type="http://schemas.openxmlformats.org/officeDocument/2006/relationships/image" Target="../media/image14.png"/><Relationship Id="rId5" Type="http://schemas.openxmlformats.org/officeDocument/2006/relationships/image" Target="../media/image6.tiff"/><Relationship Id="rId10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16.jpeg"/><Relationship Id="rId7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tiff"/><Relationship Id="rId7" Type="http://schemas.openxmlformats.org/officeDocument/2006/relationships/image" Target="../media/image2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0.jpeg"/><Relationship Id="rId7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21.jpeg"/><Relationship Id="rId9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7.tiff"/><Relationship Id="rId10" Type="http://schemas.openxmlformats.org/officeDocument/2006/relationships/image" Target="../media/image25.jpeg"/><Relationship Id="rId4" Type="http://schemas.openxmlformats.org/officeDocument/2006/relationships/image" Target="../media/image6.tiff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29.jpeg"/><Relationship Id="rId7" Type="http://schemas.openxmlformats.org/officeDocument/2006/relationships/image" Target="../media/image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10" Type="http://schemas.openxmlformats.org/officeDocument/2006/relationships/image" Target="../media/image31.jpeg"/><Relationship Id="rId4" Type="http://schemas.openxmlformats.org/officeDocument/2006/relationships/image" Target="../media/image6.tiff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0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64080" y="944880"/>
            <a:ext cx="105460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«Сетевое взаимодействие ДОО </a:t>
            </a: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с социальными партнерами </a:t>
            </a: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в рамках воспитательного сопровождения детей дошкольного возраста </a:t>
            </a: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через ознакомление </a:t>
            </a:r>
          </a:p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с основами пожарной безопасности»</a:t>
            </a:r>
            <a:endParaRPr lang="ru-RU" sz="4000" b="1" dirty="0">
              <a:solidFill>
                <a:srgbClr val="57111C"/>
              </a:solidFill>
              <a:latin typeface="Akrobat Black" charset="-52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77648" y="4889440"/>
            <a:ext cx="4119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Выступающий: </a:t>
            </a:r>
          </a:p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Мозолина Маргарита Леонидовна старший воспитатель </a:t>
            </a:r>
          </a:p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БДОУ СМО «Детский сад №21»</a:t>
            </a: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MiwUNpJgx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98608" y="4251960"/>
            <a:ext cx="3942080" cy="2956560"/>
          </a:xfrm>
          <a:prstGeom prst="rect">
            <a:avLst/>
          </a:prstGeom>
        </p:spPr>
      </p:pic>
      <p:pic>
        <p:nvPicPr>
          <p:cNvPr id="22" name="Рисунок 21" descr="0ykW6w1XYSE.jpg"/>
          <p:cNvPicPr>
            <a:picLocks noChangeAspect="1"/>
          </p:cNvPicPr>
          <p:nvPr/>
        </p:nvPicPr>
        <p:blipFill>
          <a:blip r:embed="rId3" cstate="print"/>
          <a:srcRect l="18776" t="27788" b="11079"/>
          <a:stretch>
            <a:fillRect/>
          </a:stretch>
        </p:blipFill>
        <p:spPr>
          <a:xfrm>
            <a:off x="4604135" y="4782937"/>
            <a:ext cx="4509385" cy="2548137"/>
          </a:xfrm>
          <a:prstGeom prst="rect">
            <a:avLst/>
          </a:prstGeom>
        </p:spPr>
      </p:pic>
      <p:pic>
        <p:nvPicPr>
          <p:cNvPr id="20" name="Рисунок 19" descr="cY4ak6oa9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202" y="4267199"/>
            <a:ext cx="4020019" cy="30181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ЭКСКУРСИИ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 descr="3sLEZKAhtr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7196" y="1093472"/>
            <a:ext cx="3861854" cy="2899408"/>
          </a:xfrm>
          <a:prstGeom prst="rect">
            <a:avLst/>
          </a:prstGeom>
        </p:spPr>
      </p:pic>
      <p:pic>
        <p:nvPicPr>
          <p:cNvPr id="19" name="Рисунок 18" descr="JublPAdZGI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1976" y="1357297"/>
            <a:ext cx="4465344" cy="3349007"/>
          </a:xfrm>
          <a:prstGeom prst="rect">
            <a:avLst/>
          </a:prstGeom>
        </p:spPr>
      </p:pic>
      <p:pic>
        <p:nvPicPr>
          <p:cNvPr id="5121" name="Picture 1" descr="D:\Мозолина М.Л\ПОЖАРНАЯ БЕЗОПАСНОСТЬ\tUCTf4eaO_s 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17368" y="1310640"/>
            <a:ext cx="3536104" cy="2652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 descr="https://sun9-52.userapi.com/impg/U5tMvMgw2zHzH8iMYZZjExbJChejSrfyWmHuxA/4bx8yX0xIy8.jpg?size=1280x961&amp;quality=95&amp;sign=fbf040323a6bf6ad1530d80bb0935119&amp;type=album"/>
          <p:cNvPicPr>
            <a:picLocks noChangeAspect="1" noChangeArrowheads="1"/>
          </p:cNvPicPr>
          <p:nvPr/>
        </p:nvPicPr>
        <p:blipFill>
          <a:blip r:embed="rId2"/>
          <a:srcRect l="6184" t="32052" r="5701" b="11324"/>
          <a:stretch>
            <a:fillRect/>
          </a:stretch>
        </p:blipFill>
        <p:spPr bwMode="auto">
          <a:xfrm>
            <a:off x="7620000" y="4527434"/>
            <a:ext cx="5621655" cy="2712201"/>
          </a:xfrm>
          <a:prstGeom prst="rect">
            <a:avLst/>
          </a:prstGeom>
          <a:noFill/>
        </p:spPr>
      </p:pic>
      <p:pic>
        <p:nvPicPr>
          <p:cNvPr id="19" name="Picture 8" descr="https://sun9-66.userapi.com/impg/9DZmbbwZXQb_2rOYVTgTVW-LEPhWpRTvtJP0Hg/GZxLPS47kN4.jpg?size=1156x868&amp;quality=95&amp;sign=bd82f1506a3ddc7a95fe667a8d884d3a&amp;type=album"/>
          <p:cNvPicPr>
            <a:picLocks noChangeAspect="1" noChangeArrowheads="1"/>
          </p:cNvPicPr>
          <p:nvPr/>
        </p:nvPicPr>
        <p:blipFill>
          <a:blip r:embed="rId3"/>
          <a:srcRect t="29781" b="14055"/>
          <a:stretch>
            <a:fillRect/>
          </a:stretch>
        </p:blipFill>
        <p:spPr bwMode="auto">
          <a:xfrm>
            <a:off x="198121" y="4913847"/>
            <a:ext cx="4358640" cy="1838108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13661" y="69056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РЕАЛИЗАЦИЯ ПРОЕКТА ДОШКОЛЬНЫЙ ОТРЯД ПОЖАРНЫХ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Picture 2" descr="https://sun9-62.userapi.com/impg/cTNoMRoko84Glp5AyNNXilMuz4mCoOX8gsCUsA/jwcTak-tF4I.jpg?size=1280x853&amp;quality=95&amp;sign=bebb17d9569cb1f9b1c8e17c1f00dead&amp;type=album"/>
          <p:cNvPicPr>
            <a:picLocks noChangeAspect="1" noChangeArrowheads="1"/>
          </p:cNvPicPr>
          <p:nvPr/>
        </p:nvPicPr>
        <p:blipFill>
          <a:blip r:embed="rId9"/>
          <a:srcRect l="21609" t="9875" r="21609" b="19592"/>
          <a:stretch>
            <a:fillRect/>
          </a:stretch>
        </p:blipFill>
        <p:spPr bwMode="auto">
          <a:xfrm>
            <a:off x="242847" y="1266812"/>
            <a:ext cx="4336368" cy="3335668"/>
          </a:xfrm>
          <a:prstGeom prst="rect">
            <a:avLst/>
          </a:prstGeom>
          <a:noFill/>
        </p:spPr>
      </p:pic>
      <p:pic>
        <p:nvPicPr>
          <p:cNvPr id="18" name="Picture 4" descr="https://sun9-14.userapi.com/impg/Ru0lHGfhd0J5lijKCieZ69m7UeYdx-U3By6jeg/vcptv_Q3xgE.jpg?size=1280x853&amp;quality=95&amp;sign=df6a995cc24f2f5652ec2984a0ea2b20&amp;type=album"/>
          <p:cNvPicPr>
            <a:picLocks noChangeAspect="1" noChangeArrowheads="1"/>
          </p:cNvPicPr>
          <p:nvPr/>
        </p:nvPicPr>
        <p:blipFill>
          <a:blip r:embed="rId10"/>
          <a:srcRect t="24128"/>
          <a:stretch>
            <a:fillRect/>
          </a:stretch>
        </p:blipFill>
        <p:spPr bwMode="auto">
          <a:xfrm>
            <a:off x="7503775" y="1281114"/>
            <a:ext cx="5725009" cy="2894646"/>
          </a:xfrm>
          <a:prstGeom prst="rect">
            <a:avLst/>
          </a:prstGeom>
          <a:noFill/>
        </p:spPr>
      </p:pic>
      <p:pic>
        <p:nvPicPr>
          <p:cNvPr id="22" name="Picture 4" descr="https://sun9-29.userapi.com/impg/0NEWFFBgTrBYK9XOgIum6UplhbGoV8AZ21EIoQ/dtBJe_ZJy9Q.jpg?size=1156x868&amp;quality=95&amp;sign=908209ae20f2931d910941ee2c3e285b&amp;type=album"/>
          <p:cNvPicPr>
            <a:picLocks noChangeAspect="1" noChangeArrowheads="1"/>
          </p:cNvPicPr>
          <p:nvPr/>
        </p:nvPicPr>
        <p:blipFill>
          <a:blip r:embed="rId11" cstate="print"/>
          <a:srcRect l="13905" r="5446"/>
          <a:stretch>
            <a:fillRect/>
          </a:stretch>
        </p:blipFill>
        <p:spPr bwMode="auto">
          <a:xfrm>
            <a:off x="4727262" y="1493520"/>
            <a:ext cx="2688060" cy="2502661"/>
          </a:xfrm>
          <a:prstGeom prst="rect">
            <a:avLst/>
          </a:prstGeom>
          <a:noFill/>
        </p:spPr>
      </p:pic>
      <p:pic>
        <p:nvPicPr>
          <p:cNvPr id="23" name="Picture 6" descr="https://sun9-10.userapi.com/impg/y8OcjqOA4lLeRK6RNOL-DlrsXFYvdQmG44Psog/pQANB7_3p8s.jpg?size=1280x960&amp;quality=95&amp;sign=f380180cc607e056869df4c64f3236b5&amp;type=album"/>
          <p:cNvPicPr>
            <a:picLocks noChangeAspect="1" noChangeArrowheads="1"/>
          </p:cNvPicPr>
          <p:nvPr/>
        </p:nvPicPr>
        <p:blipFill>
          <a:blip r:embed="rId12" cstate="print"/>
          <a:srcRect l="21217"/>
          <a:stretch>
            <a:fillRect/>
          </a:stretch>
        </p:blipFill>
        <p:spPr bwMode="auto">
          <a:xfrm>
            <a:off x="4602479" y="4275778"/>
            <a:ext cx="3000609" cy="2856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https://sun9-9.userapi.com/impg/LpulvIhMR2w3kRRa4zFREWNxDkVnhion7qdRKQ/TWPL1rhcdkU.jpg?size=1280x960&amp;quality=95&amp;sign=ceddadec3d579b5ca2651a4d8a8bf1e2&amp;type=album"/>
          <p:cNvPicPr>
            <a:picLocks noChangeAspect="1" noChangeArrowheads="1"/>
          </p:cNvPicPr>
          <p:nvPr/>
        </p:nvPicPr>
        <p:blipFill>
          <a:blip r:embed="rId2"/>
          <a:srcRect t="43226"/>
          <a:stretch>
            <a:fillRect/>
          </a:stretch>
        </p:blipFill>
        <p:spPr bwMode="auto">
          <a:xfrm>
            <a:off x="3339443" y="4320544"/>
            <a:ext cx="6997143" cy="2979416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2709509" y="4859530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КЛАСС - МУЗЕЙ ПО ПОЖАРНОЙ БЕЗОПАСНОСТИ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Picture 2" descr="https://sun9-67.userapi.com/impg/EjK_N6oe57e1H2R1dX0e-tpVZBK0f-brKlD1NA/dFiTjOmIRgo.jpg?size=1280x853&amp;quality=95&amp;sign=766a1eae52cc719e92045240806f3317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1447784"/>
            <a:ext cx="4073558" cy="2714644"/>
          </a:xfrm>
          <a:prstGeom prst="rect">
            <a:avLst/>
          </a:prstGeom>
          <a:noFill/>
        </p:spPr>
      </p:pic>
      <p:pic>
        <p:nvPicPr>
          <p:cNvPr id="18" name="Picture 4" descr="https://sun9-10.userapi.com/impg/EnuRvmpmFT2DjXfkI4sgl-4YWz5BZUfv7dwIMg/j0h605fKrqM.jpg?size=1280x960&amp;quality=95&amp;sign=537d77b80f31a1db4b3a3f693838160d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1134" y="1402064"/>
            <a:ext cx="3571900" cy="2678925"/>
          </a:xfrm>
          <a:prstGeom prst="rect">
            <a:avLst/>
          </a:prstGeom>
          <a:noFill/>
        </p:spPr>
      </p:pic>
      <p:pic>
        <p:nvPicPr>
          <p:cNvPr id="20" name="Рисунок 19" descr="IMG_1800.jpg"/>
          <p:cNvPicPr>
            <a:picLocks noChangeAspect="1"/>
          </p:cNvPicPr>
          <p:nvPr/>
        </p:nvPicPr>
        <p:blipFill>
          <a:blip r:embed="rId10" cstate="print">
            <a:lum bright="6000"/>
          </a:blip>
          <a:stretch>
            <a:fillRect/>
          </a:stretch>
        </p:blipFill>
        <p:spPr>
          <a:xfrm>
            <a:off x="9138672" y="1484936"/>
            <a:ext cx="3556248" cy="2716579"/>
          </a:xfrm>
          <a:prstGeom prst="rect">
            <a:avLst/>
          </a:prstGeom>
        </p:spPr>
      </p:pic>
      <p:pic>
        <p:nvPicPr>
          <p:cNvPr id="1026" name="Picture 2" descr="C:\Users\User\Downloads\IMG_359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4320" y="4565332"/>
            <a:ext cx="3016250" cy="2262188"/>
          </a:xfrm>
          <a:prstGeom prst="rect">
            <a:avLst/>
          </a:prstGeom>
          <a:noFill/>
        </p:spPr>
      </p:pic>
      <p:pic>
        <p:nvPicPr>
          <p:cNvPr id="1027" name="Picture 3" descr="C:\Users\User\Downloads\IMG_3598.PNG"/>
          <p:cNvPicPr>
            <a:picLocks noChangeAspect="1" noChangeArrowheads="1"/>
          </p:cNvPicPr>
          <p:nvPr/>
        </p:nvPicPr>
        <p:blipFill>
          <a:blip r:embed="rId12" cstate="print"/>
          <a:srcRect l="7428" t="4635"/>
          <a:stretch>
            <a:fillRect/>
          </a:stretch>
        </p:blipFill>
        <p:spPr bwMode="auto">
          <a:xfrm>
            <a:off x="10378440" y="4709160"/>
            <a:ext cx="2832735" cy="2194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un9-36.userapi.com/impg/qpSG-LRADN_aMOqkf2LpZxbc3IFN18AEPga6UQ/JPiIX0U5vAE.jpg?size=810x1080&amp;quality=95&amp;sign=f6a340b2fd8fc0107ace64279d500c1f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6338" y="1824022"/>
            <a:ext cx="4071966" cy="5429289"/>
          </a:xfrm>
          <a:prstGeom prst="rect">
            <a:avLst/>
          </a:prstGeom>
          <a:noFill/>
        </p:spPr>
      </p:pic>
      <p:pic>
        <p:nvPicPr>
          <p:cNvPr id="18" name="Picture 4" descr="https://sun9-48.userapi.com/impg/gtrVNBq6YvQVEu5ojZYbrdKr_qYlYic1bF7ZkQ/92pbC1ylQMA.jpg?size=810x1080&amp;quality=95&amp;sign=8ef2b6fcc4ecb1caad9c657e73797cb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4754" y="1854502"/>
            <a:ext cx="4018370" cy="5357826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44141" y="812482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ОТЗЫВЫ ПОСЕТИТЕЛЕЙ КЛАССА – МУЗЕЯ 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«Пожарная безопасность»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TWPL1rhcdkU.jpg"/>
          <p:cNvPicPr>
            <a:picLocks noChangeAspect="1"/>
          </p:cNvPicPr>
          <p:nvPr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8412480" y="1124635"/>
            <a:ext cx="4768215" cy="34445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41421" y="614362"/>
            <a:ext cx="5615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КОНКУРСНАЯ ДЕЯТЕЛЬНОСТЬ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8" name="Рисунок 17" descr="CqamKxihDQw.jpg"/>
          <p:cNvPicPr>
            <a:picLocks noChangeAspect="1"/>
          </p:cNvPicPr>
          <p:nvPr/>
        </p:nvPicPr>
        <p:blipFill>
          <a:blip r:embed="rId8" cstate="print">
            <a:lum bright="6000"/>
          </a:blip>
          <a:stretch>
            <a:fillRect/>
          </a:stretch>
        </p:blipFill>
        <p:spPr>
          <a:xfrm>
            <a:off x="182880" y="1165880"/>
            <a:ext cx="4480534" cy="3360400"/>
          </a:xfrm>
          <a:prstGeom prst="rect">
            <a:avLst/>
          </a:prstGeom>
        </p:spPr>
      </p:pic>
      <p:pic>
        <p:nvPicPr>
          <p:cNvPr id="19" name="Рисунок 18" descr="IMG_1752 (1).PNG"/>
          <p:cNvPicPr>
            <a:picLocks noChangeAspect="1"/>
          </p:cNvPicPr>
          <p:nvPr/>
        </p:nvPicPr>
        <p:blipFill>
          <a:blip r:embed="rId9" cstate="print">
            <a:lum bright="6000"/>
          </a:blip>
          <a:stretch>
            <a:fillRect/>
          </a:stretch>
        </p:blipFill>
        <p:spPr>
          <a:xfrm>
            <a:off x="4883053" y="1310640"/>
            <a:ext cx="3285826" cy="2464370"/>
          </a:xfrm>
          <a:prstGeom prst="rect">
            <a:avLst/>
          </a:prstGeom>
        </p:spPr>
      </p:pic>
      <p:pic>
        <p:nvPicPr>
          <p:cNvPr id="20" name="Рисунок 19" descr="IMG_1754.PNG"/>
          <p:cNvPicPr>
            <a:picLocks noChangeAspect="1"/>
          </p:cNvPicPr>
          <p:nvPr/>
        </p:nvPicPr>
        <p:blipFill>
          <a:blip r:embed="rId10" cstate="print">
            <a:lum bright="6000"/>
          </a:blip>
          <a:stretch>
            <a:fillRect/>
          </a:stretch>
        </p:blipFill>
        <p:spPr>
          <a:xfrm>
            <a:off x="4839444" y="4053840"/>
            <a:ext cx="3441030" cy="2514600"/>
          </a:xfrm>
          <a:prstGeom prst="rect">
            <a:avLst/>
          </a:prstGeom>
        </p:spPr>
      </p:pic>
      <p:pic>
        <p:nvPicPr>
          <p:cNvPr id="22" name="Picture 4" descr="https://pp.userapi.com/c837439/v837439422/5021e/CG-f7CjOl7w.jpg"/>
          <p:cNvPicPr>
            <a:picLocks noChangeAspect="1" noChangeArrowheads="1"/>
          </p:cNvPicPr>
          <p:nvPr/>
        </p:nvPicPr>
        <p:blipFill>
          <a:blip r:embed="rId11"/>
          <a:srcRect t="17850" r="-11" b="9702"/>
          <a:stretch>
            <a:fillRect/>
          </a:stretch>
        </p:blipFill>
        <p:spPr bwMode="auto">
          <a:xfrm>
            <a:off x="9022079" y="4739641"/>
            <a:ext cx="3777615" cy="205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PRfki-pi5jQ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9080" y="4754880"/>
            <a:ext cx="4063999" cy="2073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30781" y="87344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НАШИ НАГРАДЫ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4" name="Рисунок 23" descr="IMG_17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64188" y="1706880"/>
            <a:ext cx="2989122" cy="4112117"/>
          </a:xfrm>
          <a:prstGeom prst="rect">
            <a:avLst/>
          </a:prstGeom>
        </p:spPr>
      </p:pic>
      <p:pic>
        <p:nvPicPr>
          <p:cNvPr id="25" name="Рисунок 24" descr="IMG_17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0120" y="1292005"/>
            <a:ext cx="2939291" cy="2350355"/>
          </a:xfrm>
          <a:prstGeom prst="rect">
            <a:avLst/>
          </a:prstGeom>
        </p:spPr>
      </p:pic>
      <p:pic>
        <p:nvPicPr>
          <p:cNvPr id="26" name="Рисунок 25" descr="IMG_178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48800" y="1203960"/>
            <a:ext cx="3292917" cy="2403263"/>
          </a:xfrm>
          <a:prstGeom prst="rect">
            <a:avLst/>
          </a:prstGeom>
        </p:spPr>
      </p:pic>
      <p:pic>
        <p:nvPicPr>
          <p:cNvPr id="27" name="Рисунок 26" descr="Документ 2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62200" y="3777638"/>
            <a:ext cx="2452675" cy="35686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2048" y="3810000"/>
            <a:ext cx="2612039" cy="35667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 descr="https://sun9-2.userapi.com/impg/uT07NoLQV3yaoC_bwahk43Fjrb-QJ1XkhBtIGw/E5NV4-gkejI.jpg?size=1280x960&amp;quality=95&amp;sign=37f2aa4dcdae03cfe98f3184bfafcbd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1677" y="3916680"/>
            <a:ext cx="4348480" cy="3261360"/>
          </a:xfrm>
          <a:prstGeom prst="rect">
            <a:avLst/>
          </a:prstGeom>
          <a:noFill/>
        </p:spPr>
      </p:pic>
      <p:pic>
        <p:nvPicPr>
          <p:cNvPr id="30728" name="Picture 8" descr="https://sun9-72.userapi.com/impg/TNPupFMqRsLNtuexGhV4anF71pk0ateIGV3jvQ/yRmNs7VAJSQ.jpg?size=1123x987&amp;quality=95&amp;sign=15a1b1925bdace9cd7ab54d2270e907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1" y="3847900"/>
            <a:ext cx="3718560" cy="3268227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29101" y="690562"/>
            <a:ext cx="4625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СОВМЕСТНЫЕ ПРАЗДНИКИ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0722" name="Picture 2" descr="https://sun9-61.userapi.com/impg/dPyF479jZZ1hpKg--srR_ZWH1ALlQXYM1UzoHg/ZHhFC3_4xyQ.jpg?size=1280x853&amp;quality=95&amp;sign=362f86446c90b1f53b7494744e87edc3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" y="1036324"/>
            <a:ext cx="3672840" cy="2447604"/>
          </a:xfrm>
          <a:prstGeom prst="rect">
            <a:avLst/>
          </a:prstGeom>
          <a:noFill/>
        </p:spPr>
      </p:pic>
      <p:pic>
        <p:nvPicPr>
          <p:cNvPr id="30724" name="Picture 4" descr="https://sun9-30.userapi.com/impg/WteY6_7Je5WRcqTEGvc7xUjsD0eciU6IVUEq7A/Dt9JPAzEyJk.jpg?size=1280x960&amp;quality=95&amp;sign=0f29346fb179d7f4f727733cc42d4df9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50680" y="1076485"/>
            <a:ext cx="3520440" cy="2640330"/>
          </a:xfrm>
          <a:prstGeom prst="rect">
            <a:avLst/>
          </a:prstGeom>
          <a:noFill/>
        </p:spPr>
      </p:pic>
      <p:pic>
        <p:nvPicPr>
          <p:cNvPr id="30726" name="Picture 6" descr="https://sun9-49.userapi.com/impg/HrMc7IbFgO1x5IHQkQ8QLwqG1vQ2hNSkJN5Ehw/-I51fT-jUxo.jpg?size=1280x960&amp;quality=95&amp;sign=68075934561a4e1877657991c59e2a09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4415" y="1298416"/>
            <a:ext cx="3735705" cy="2801779"/>
          </a:xfrm>
          <a:prstGeom prst="rect">
            <a:avLst/>
          </a:prstGeom>
          <a:noFill/>
        </p:spPr>
      </p:pic>
      <p:pic>
        <p:nvPicPr>
          <p:cNvPr id="30732" name="Picture 12" descr="https://sun9-80.userapi.com/impg/IKy8K1Hty018spIu7QAeVn5eOgkp0XyB5EcN-Q/KjSzbHnTSzM.jpg?size=1280x960&amp;quality=95&amp;sign=eb6bb7c11ff35d03da4e425af1769e16&amp;type=albu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54575" y="4312920"/>
            <a:ext cx="3738457" cy="2803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69821" y="82772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ПОЖАРНО – СПАСАТЕЛЬНЫЙ СПОРТ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Picture 2" descr="https://sun9-14.userapi.com/impg/IckKepHR_0RzQBtaYgYT68CGQsTN2B98iPmdZw/4WjpFCX3zfA.jpg?size=810x1080&amp;quality=95&amp;sign=0f9b0e952dfc5bd72e12cd90e024a955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52250" y="1530654"/>
            <a:ext cx="4006940" cy="5342586"/>
          </a:xfrm>
          <a:prstGeom prst="rect">
            <a:avLst/>
          </a:prstGeom>
          <a:noFill/>
        </p:spPr>
      </p:pic>
      <p:pic>
        <p:nvPicPr>
          <p:cNvPr id="3074" name="Picture 2" descr="https://sun9-63.userapi.com/impg/wHjZ3HVkEODUHFXvfDjfoKnhPDdqzEtG5YZnFQ/DD_8OfM-nHI.jpg?size=1280x960&amp;quality=95&amp;sign=2b147067d177d0c20ffe6eced04fb99d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455" y="1143000"/>
            <a:ext cx="3806825" cy="2855119"/>
          </a:xfrm>
          <a:prstGeom prst="rect">
            <a:avLst/>
          </a:prstGeom>
          <a:noFill/>
        </p:spPr>
      </p:pic>
      <p:pic>
        <p:nvPicPr>
          <p:cNvPr id="3076" name="Picture 4" descr="https://sun9-69.userapi.com/impg/onYxbNUSb-oLqHGrQwmm3COV9X_ccjIvuCSyPw/Q2F4YG0hJiY.jpg?size=1280x960&amp;quality=95&amp;sign=8c8247120c35ef3e3ad3fcb0d8060d1c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70720" y="1203960"/>
            <a:ext cx="3594735" cy="2696051"/>
          </a:xfrm>
          <a:prstGeom prst="rect">
            <a:avLst/>
          </a:prstGeom>
          <a:noFill/>
        </p:spPr>
      </p:pic>
      <p:pic>
        <p:nvPicPr>
          <p:cNvPr id="3078" name="Picture 6" descr="https://sun9-50.userapi.com/impg/tIK4_X2I28bwTHHdX4MvP_0r1APo5AVCVvumhA/KaSPpB9-WM0.jpg?size=1280x960&amp;quality=95&amp;sign=668723c9d21e5761639723b90e5258c3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216" y="4312920"/>
            <a:ext cx="3881966" cy="2911475"/>
          </a:xfrm>
          <a:prstGeom prst="rect">
            <a:avLst/>
          </a:prstGeom>
          <a:noFill/>
        </p:spPr>
      </p:pic>
      <p:pic>
        <p:nvPicPr>
          <p:cNvPr id="3080" name="Picture 8" descr="https://sun9-26.userapi.com/impg/CpQdXg_BFwyHF2yjyhGWlJ97BcVztQfufdWcBA/x0XK_m14o40.jpg?size=1280x960&amp;quality=95&amp;sign=730cd8862579a87bdf62d2a993e1f669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84478" y="4236719"/>
            <a:ext cx="3555576" cy="2666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https://sun9-67.userapi.com/impg/9vgFa6roupNiJRet4b2-JM2tColtqE8Ux_RaWQ/Unwc8OtzSdM.jpg?size=1280x960&amp;quality=95&amp;sign=d6bbfa31dfe9dc4bc13e979360672728&amp;type=album"/>
          <p:cNvPicPr>
            <a:picLocks noChangeAspect="1" noChangeArrowheads="1"/>
          </p:cNvPicPr>
          <p:nvPr/>
        </p:nvPicPr>
        <p:blipFill>
          <a:blip r:embed="rId2" cstate="print"/>
          <a:srcRect l="43333" t="10000" b="27778"/>
          <a:stretch>
            <a:fillRect/>
          </a:stretch>
        </p:blipFill>
        <p:spPr bwMode="auto">
          <a:xfrm>
            <a:off x="9405958" y="4791084"/>
            <a:ext cx="3075602" cy="2532850"/>
          </a:xfrm>
          <a:prstGeom prst="rect">
            <a:avLst/>
          </a:prstGeom>
          <a:noFill/>
        </p:spPr>
      </p:pic>
      <p:pic>
        <p:nvPicPr>
          <p:cNvPr id="18" name="Picture 10" descr="https://sun9-25.userapi.com/impg/C_LZCE-bZSK2NvJ32_LgpVupR4Rdmtc0_7ZnDg/agWtLNiYcHQ.jpg?size=1280x960&amp;quality=95&amp;sign=572174d974241feab5b62d83d6fa90d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24" y="4583439"/>
            <a:ext cx="3665256" cy="2748943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6941" y="1925002"/>
            <a:ext cx="8897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ПРАКТИЧЕСКАЯ ОТРАБОТКА 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ДЕЙСТВИЙ ПРИ ЭВАКУАЦИИ </a:t>
            </a:r>
          </a:p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ЛЮДЕЙ ИЗ ЗДАНИЯ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8194" name="Picture 2" descr="https://sun9-28.userapi.com/impg/uu7icw0wgOqa0dHjy_d5eqV79gTWAlHXWl2S1Q/bV2hR3RzMnc.jpg?size=1280x960&amp;quality=95&amp;sign=809ee0e8bcb45c5a945cfeba0700ca18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6055" y="1331754"/>
            <a:ext cx="4248785" cy="3186589"/>
          </a:xfrm>
          <a:prstGeom prst="rect">
            <a:avLst/>
          </a:prstGeom>
          <a:noFill/>
        </p:spPr>
      </p:pic>
      <p:pic>
        <p:nvPicPr>
          <p:cNvPr id="8196" name="Picture 4" descr="https://sun9-63.userapi.com/impg/2N6EtXa1yAyI4DrZXnSSEQsQyddwerL1179TXg/cpXFtKFsrlc.jpg?size=1280x960&amp;quality=95&amp;sign=9e75f698583982cb8356a8ff6a34a00c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32520" y="1334611"/>
            <a:ext cx="4493894" cy="3370421"/>
          </a:xfrm>
          <a:prstGeom prst="rect">
            <a:avLst/>
          </a:prstGeom>
          <a:noFill/>
        </p:spPr>
      </p:pic>
      <p:pic>
        <p:nvPicPr>
          <p:cNvPr id="8198" name="Picture 6" descr="https://sun9-9.userapi.com/impg/r-uy9Z4IHtuRe-OQktzLwoK832A1_Q64jWpvVA/3qyl-r_QRfs.jpg?size=1280x960&amp;quality=95&amp;sign=5f2207f4c496aca188e5d94cfe5d7716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60357" y="4008120"/>
            <a:ext cx="4043257" cy="3032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8" name="Picture 10" descr="https://sun9-6.userapi.com/impg/l4lY8pRVCBad-xOlFO6xotarjDG-bpW9mPHPSg/VWYe12PeO-U.jpg?size=810x1080&amp;quality=95&amp;sign=8a47eb28155ea91f54dff259c7b5fdc4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" y="1260474"/>
            <a:ext cx="4038600" cy="5384800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32770" name="Picture 2" descr="https://sun9-68.userapi.com/impg/ATcBlsIWcD2VxlWos4Lm93IA0VSqZt7721VOrA/uJsHcqy4PQ4.jpg?size=1280x853&amp;quality=95&amp;sign=19b7455c56acdfbc96d8e5c2838a0825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4000" y="1051560"/>
            <a:ext cx="4679079" cy="3118168"/>
          </a:xfrm>
          <a:prstGeom prst="rect">
            <a:avLst/>
          </a:prstGeom>
          <a:noFill/>
        </p:spPr>
      </p:pic>
      <p:pic>
        <p:nvPicPr>
          <p:cNvPr id="32772" name="Picture 4" descr="https://sun9-49.userapi.com/impg/Oldyc2Tm4OGM84oYVF-LM9JtHCsI4EsM5NX3Eg/Px4vJ94LEuk.jpg?size=1280x853&amp;quality=95&amp;sign=dd4a4051e3c6b77b717b1ce18ea8aa02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50471" y="4358640"/>
            <a:ext cx="4130223" cy="2752407"/>
          </a:xfrm>
          <a:prstGeom prst="rect">
            <a:avLst/>
          </a:prstGeom>
          <a:noFill/>
        </p:spPr>
      </p:pic>
      <p:pic>
        <p:nvPicPr>
          <p:cNvPr id="32774" name="Picture 6" descr="https://sun9-24.userapi.com/impg/rBKtlsbcVWGked3Jrqdkby9z7lM7oTP2dtNuIA/NUYK36Lqf_E.jpg?size=1280x853&amp;quality=95&amp;sign=49afcfec42a1d5b981fa56899c06226f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20797" y="779658"/>
            <a:ext cx="3815483" cy="2542662"/>
          </a:xfrm>
          <a:prstGeom prst="rect">
            <a:avLst/>
          </a:prstGeom>
          <a:noFill/>
        </p:spPr>
      </p:pic>
      <p:pic>
        <p:nvPicPr>
          <p:cNvPr id="32776" name="Picture 8" descr="https://sun9-35.userapi.com/impg/CqLGHDrNgdjrlld_JtPHrUr798weYNW7MyUWIQ/LpxGwC-KtgI.jpg?size=1280x853&amp;quality=95&amp;sign=45e328d9323910de64a1782880218751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68959" y="3423879"/>
            <a:ext cx="4970242" cy="3312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_21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0480" y="701653"/>
            <a:ext cx="4188774" cy="2793388"/>
          </a:xfrm>
          <a:prstGeom prst="rect">
            <a:avLst/>
          </a:prstGeom>
        </p:spPr>
      </p:pic>
      <p:pic>
        <p:nvPicPr>
          <p:cNvPr id="13" name="Рисунок 12" descr="2023_02_28_00_new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197" y="605774"/>
            <a:ext cx="6795323" cy="63335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9" name="Заголовок 4">
            <a:extLst>
              <a:ext uri="{FF2B5EF4-FFF2-40B4-BE49-F238E27FC236}">
                <a16:creationId xmlns:a16="http://schemas.microsoft.com/office/drawing/2014/main" xmlns="" id="{67EBAB29-0671-42F3-92CD-CE08D17679D6}"/>
              </a:ext>
            </a:extLst>
          </p:cNvPr>
          <p:cNvSpPr txBox="1">
            <a:spLocks/>
          </p:cNvSpPr>
          <p:nvPr/>
        </p:nvSpPr>
        <p:spPr>
          <a:xfrm>
            <a:off x="944881" y="3412953"/>
            <a:ext cx="3870959" cy="5189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7559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7111C"/>
                </a:solidFill>
                <a:effectLst/>
                <a:uLnTx/>
                <a:uFillTx/>
                <a:latin typeface="Akrobat Black" charset="-52"/>
                <a:ea typeface="+mj-ea"/>
                <a:cs typeface="Times New Roman" pitchFamily="18" charset="0"/>
              </a:rPr>
              <a:t>Условия: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7111C"/>
              </a:solidFill>
              <a:effectLst/>
              <a:uLnTx/>
              <a:uFillTx/>
              <a:latin typeface="Akrobat Black" charset="-52"/>
              <a:ea typeface="+mj-ea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8300" y="3968418"/>
            <a:ext cx="5000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1.  Готовность администрации к диалогу с участниками образовательного процесса и представителя общественности.</a:t>
            </a:r>
            <a:endParaRPr lang="ru-RU" b="1" dirty="0">
              <a:solidFill>
                <a:srgbClr val="57111C"/>
              </a:solidFill>
              <a:latin typeface="Akrobat Black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86848" y="4898384"/>
            <a:ext cx="478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2.  Наличие у ДОО опыта эффективного сотрудничества с социальными партнерами по разным направлениям деятельности.</a:t>
            </a:r>
            <a:endParaRPr lang="ru-RU" b="1" dirty="0">
              <a:solidFill>
                <a:srgbClr val="57111C"/>
              </a:solidFill>
              <a:latin typeface="Akrobat Black" charset="-52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754635B-5C8B-4B52-B0CA-94FAFBFF577A}"/>
              </a:ext>
            </a:extLst>
          </p:cNvPr>
          <p:cNvSpPr/>
          <p:nvPr/>
        </p:nvSpPr>
        <p:spPr>
          <a:xfrm>
            <a:off x="2189806" y="6011548"/>
            <a:ext cx="4571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3. Внедрение инновационных процессов в образовательный процесс, направленных на развитие современного детского </a:t>
            </a:r>
            <a:r>
              <a:rPr lang="ru-RU" b="1" dirty="0" smtClean="0">
                <a:solidFill>
                  <a:srgbClr val="57111C"/>
                </a:solidFill>
                <a:latin typeface="Akrobat Black" charset="-52"/>
                <a:cs typeface="Times New Roman" pitchFamily="18" charset="0"/>
              </a:rPr>
              <a:t>сада.</a:t>
            </a:r>
            <a:endParaRPr lang="ru-RU" b="1" dirty="0" smtClean="0">
              <a:solidFill>
                <a:srgbClr val="57111C"/>
              </a:solidFill>
              <a:latin typeface="Akrobat Black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s1g_BGunmQM.jpg"/>
          <p:cNvPicPr>
            <a:picLocks noChangeAspect="1"/>
          </p:cNvPicPr>
          <p:nvPr/>
        </p:nvPicPr>
        <p:blipFill>
          <a:blip r:embed="rId2"/>
          <a:srcRect l="18855" t="5883" r="26701"/>
          <a:stretch>
            <a:fillRect/>
          </a:stretch>
        </p:blipFill>
        <p:spPr>
          <a:xfrm>
            <a:off x="8058997" y="1234440"/>
            <a:ext cx="5106457" cy="58826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6701" y="721042"/>
            <a:ext cx="7597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Точки роста: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281" y="1356360"/>
            <a:ext cx="76352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Выстроить 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взаимовыгодное сотрудничество с организаторами  отряда «ДОЗОР -01».</a:t>
            </a:r>
          </a:p>
          <a:p>
            <a:endParaRPr lang="ru-RU" sz="2000" dirty="0" smtClean="0">
              <a:solidFill>
                <a:srgbClr val="57111C"/>
              </a:solidFill>
              <a:latin typeface="Akrobat Black" charset="-52"/>
            </a:endParaRPr>
          </a:p>
          <a:p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-Разработка 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долгосрочного проекта по профориентации детей дошкольного возраста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.</a:t>
            </a:r>
          </a:p>
          <a:p>
            <a:endParaRPr lang="ru-RU" sz="2000" dirty="0" smtClean="0">
              <a:solidFill>
                <a:srgbClr val="57111C"/>
              </a:solidFill>
              <a:latin typeface="Akrobat Black" charset="-52"/>
            </a:endParaRP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П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роведение 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нашими добровольцами практических занятий по основам пожарной безопасности для детей города Сокол. </a:t>
            </a:r>
          </a:p>
          <a:p>
            <a:endParaRPr lang="ru-RU" sz="2000" dirty="0" smtClean="0">
              <a:solidFill>
                <a:srgbClr val="57111C"/>
              </a:solidFill>
              <a:latin typeface="Akrobat Black" charset="-52"/>
            </a:endParaRP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Р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асширение 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и пополнение музея по пожарной безопасности.    </a:t>
            </a:r>
          </a:p>
          <a:p>
            <a:endParaRPr lang="ru-RU" sz="2000" dirty="0" smtClean="0">
              <a:solidFill>
                <a:srgbClr val="57111C"/>
              </a:solidFill>
              <a:latin typeface="Akrobat Black" charset="-52"/>
            </a:endParaRPr>
          </a:p>
          <a:p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-  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Перевод 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дополнительных общеобразовательных </a:t>
            </a:r>
            <a:r>
              <a:rPr lang="ru-RU" sz="2000" dirty="0" err="1" smtClean="0">
                <a:solidFill>
                  <a:srgbClr val="57111C"/>
                </a:solidFill>
                <a:latin typeface="Akrobat Black" charset="-52"/>
              </a:rPr>
              <a:t>общеразвивающих</a:t>
            </a:r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  программ по основам пожарной безопасности из апробации в реализацию на платной основе.</a:t>
            </a:r>
            <a:endParaRPr lang="ru-RU" sz="2000" dirty="0">
              <a:solidFill>
                <a:srgbClr val="57111C"/>
              </a:solidFill>
              <a:latin typeface="Akrobat Black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36320" y="812482"/>
            <a:ext cx="1085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charset="-52"/>
              </a:rPr>
              <a:t>«Воспитательное сопровождение формирования навыков безопасной жизнедеятельности и образа жизни детей дошкольного возраста через ознакомление с основами пожарной безопасности»</a:t>
            </a:r>
            <a:endParaRPr lang="ru-RU" sz="2800" b="1" i="0" dirty="0">
              <a:solidFill>
                <a:srgbClr val="57111C"/>
              </a:solidFill>
              <a:effectLst/>
              <a:latin typeface="Akrobat Black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4157" y="2459390"/>
            <a:ext cx="10403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57111C"/>
                </a:solidFill>
                <a:latin typeface="Akrobat Black" charset="-52"/>
              </a:rPr>
              <a:t>Статистика</a:t>
            </a:r>
            <a:r>
              <a:rPr lang="ru-RU" sz="1600" dirty="0" smtClean="0">
                <a:solidFill>
                  <a:srgbClr val="57111C"/>
                </a:solidFill>
                <a:latin typeface="Akrobat" panose="00000600000000000000" pitchFamily="2" charset="-52"/>
              </a:rPr>
              <a:t> </a:t>
            </a:r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268922" y="2722880"/>
          <a:ext cx="5298758" cy="395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7238682" y="2682240"/>
          <a:ext cx="5857558" cy="412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6166" y="4194732"/>
            <a:ext cx="3998064" cy="2998548"/>
          </a:xfrm>
          <a:prstGeom prst="rect">
            <a:avLst/>
          </a:prstGeom>
        </p:spPr>
      </p:pic>
      <p:pic>
        <p:nvPicPr>
          <p:cNvPr id="20" name="Рисунок 19" descr="0O5bl9Heyr8.jpg"/>
          <p:cNvPicPr>
            <a:picLocks noChangeAspect="1"/>
          </p:cNvPicPr>
          <p:nvPr/>
        </p:nvPicPr>
        <p:blipFill>
          <a:blip r:embed="rId3" cstate="print">
            <a:lum bright="6000"/>
          </a:blip>
          <a:stretch>
            <a:fillRect/>
          </a:stretch>
        </p:blipFill>
        <p:spPr>
          <a:xfrm>
            <a:off x="240884" y="4348480"/>
            <a:ext cx="4209195" cy="2806679"/>
          </a:xfrm>
          <a:prstGeom prst="rect">
            <a:avLst/>
          </a:prstGeom>
        </p:spPr>
      </p:pic>
      <p:pic>
        <p:nvPicPr>
          <p:cNvPr id="19" name="Рисунок 18" descr="MVNgDPItIt4.jpg"/>
          <p:cNvPicPr>
            <a:picLocks noChangeAspect="1"/>
          </p:cNvPicPr>
          <p:nvPr/>
        </p:nvPicPr>
        <p:blipFill>
          <a:blip r:embed="rId4" cstate="print">
            <a:lum bright="6000" contrast="8000"/>
          </a:blip>
          <a:stretch>
            <a:fillRect/>
          </a:stretch>
        </p:blipFill>
        <p:spPr>
          <a:xfrm>
            <a:off x="4566280" y="1442720"/>
            <a:ext cx="4389595" cy="58527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87120" y="873442"/>
            <a:ext cx="1085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charset="-52"/>
              </a:rPr>
              <a:t>Наши социальные партнёры</a:t>
            </a:r>
            <a:endParaRPr lang="ru-RU" sz="2800" b="1" i="0" dirty="0">
              <a:solidFill>
                <a:srgbClr val="57111C"/>
              </a:solidFill>
              <a:effectLst/>
              <a:latin typeface="Akrobat Black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 descr="inRlLDPgF_Y.jpg"/>
          <p:cNvPicPr>
            <a:picLocks noChangeAspect="1"/>
          </p:cNvPicPr>
          <p:nvPr/>
        </p:nvPicPr>
        <p:blipFill>
          <a:blip r:embed="rId10" cstate="print">
            <a:lum bright="10000"/>
          </a:blip>
          <a:stretch>
            <a:fillRect/>
          </a:stretch>
        </p:blipFill>
        <p:spPr>
          <a:xfrm>
            <a:off x="277500" y="1458278"/>
            <a:ext cx="4101460" cy="273484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2" name="Рисунок 21" descr="IMG_1784.PNG"/>
          <p:cNvPicPr>
            <a:picLocks noChangeAspect="1"/>
          </p:cNvPicPr>
          <p:nvPr/>
        </p:nvPicPr>
        <p:blipFill>
          <a:blip r:embed="rId11" cstate="print">
            <a:lum bright="6000"/>
          </a:blip>
          <a:stretch>
            <a:fillRect/>
          </a:stretch>
        </p:blipFill>
        <p:spPr>
          <a:xfrm>
            <a:off x="9204960" y="1363872"/>
            <a:ext cx="3973760" cy="26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IMG_1735.PN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7173" r="7173"/>
          <a:stretch>
            <a:fillRect/>
          </a:stretch>
        </p:blipFill>
        <p:spPr>
          <a:xfrm>
            <a:off x="680720" y="1508806"/>
            <a:ext cx="5567680" cy="55830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lum bright="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51" r="11451"/>
          <a:stretch>
            <a:fillRect/>
          </a:stretch>
        </p:blipFill>
        <p:spPr>
          <a:xfrm>
            <a:off x="7117720" y="1478497"/>
            <a:ext cx="5206360" cy="54555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87120" y="873442"/>
            <a:ext cx="1085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charset="-52"/>
              </a:rPr>
              <a:t>Заседания по определению путей совместной деятельности, рефлексия.</a:t>
            </a:r>
            <a:endParaRPr lang="ru-RU" sz="2800" b="1" i="0" dirty="0">
              <a:solidFill>
                <a:srgbClr val="57111C"/>
              </a:solidFill>
              <a:effectLst/>
              <a:latin typeface="Akrobat Black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1692706893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85" y="1808481"/>
            <a:ext cx="6837695" cy="478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6160" y="1076642"/>
            <a:ext cx="1085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charset="-52"/>
              </a:rPr>
              <a:t>Заседания по определению путей совместной деятельности, рефлексия</a:t>
            </a:r>
            <a:endParaRPr lang="ru-RU" sz="2800" b="1" i="0" dirty="0">
              <a:solidFill>
                <a:srgbClr val="57111C"/>
              </a:solidFill>
              <a:effectLst/>
              <a:latin typeface="Akrobat Black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4" name="Рисунок 23" descr="IMG_1736.PNG"/>
          <p:cNvPicPr>
            <a:picLocks noChangeAspect="1"/>
          </p:cNvPicPr>
          <p:nvPr/>
        </p:nvPicPr>
        <p:blipFill>
          <a:blip r:embed="rId8" cstate="print">
            <a:lum bright="10000"/>
          </a:blip>
          <a:stretch>
            <a:fillRect/>
          </a:stretch>
        </p:blipFill>
        <p:spPr>
          <a:xfrm>
            <a:off x="7201180" y="1798932"/>
            <a:ext cx="6075868" cy="47847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PvMFLnHD4Do.jpg"/>
          <p:cNvPicPr>
            <a:picLocks noChangeAspect="1"/>
          </p:cNvPicPr>
          <p:nvPr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4581520" y="4670433"/>
            <a:ext cx="4370905" cy="2889242"/>
          </a:xfrm>
          <a:prstGeom prst="rect">
            <a:avLst/>
          </a:prstGeom>
        </p:spPr>
      </p:pic>
      <p:pic>
        <p:nvPicPr>
          <p:cNvPr id="37" name="Рисунок 36" descr="7vECgFY2tXo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9431655" y="4614933"/>
            <a:ext cx="4008120" cy="2944742"/>
          </a:xfrm>
          <a:prstGeom prst="rect">
            <a:avLst/>
          </a:prstGeom>
        </p:spPr>
      </p:pic>
      <p:pic>
        <p:nvPicPr>
          <p:cNvPr id="36" name="Рисунок 35" descr="Ala5uGsfYp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63524"/>
            <a:ext cx="4115548" cy="28961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864042"/>
            <a:ext cx="3718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rgbClr val="57111C"/>
                </a:solidFill>
                <a:latin typeface="Akrobat" charset="-52"/>
              </a:rPr>
              <a:t>для детей</a:t>
            </a:r>
            <a:endParaRPr lang="ru-RU" sz="2800" i="0" u="sng" dirty="0">
              <a:solidFill>
                <a:srgbClr val="57111C"/>
              </a:solidFill>
              <a:effectLst/>
              <a:latin typeface="Akrobat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3721" y="2545750"/>
            <a:ext cx="3017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-игровая,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 познавательная,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-творческая,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-самореализация.</a:t>
            </a:r>
            <a:endParaRPr lang="ru-RU" sz="2000" dirty="0">
              <a:solidFill>
                <a:srgbClr val="57111C"/>
              </a:solidFill>
              <a:latin typeface="Akrobat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725275" y="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39261" y="1894522"/>
            <a:ext cx="3487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rgbClr val="57111C"/>
                </a:solidFill>
                <a:latin typeface="Akrobat" charset="-52"/>
              </a:rPr>
              <a:t>для педагогов</a:t>
            </a:r>
            <a:endParaRPr lang="ru-RU" sz="2800" i="0" u="sng" dirty="0">
              <a:solidFill>
                <a:srgbClr val="57111C"/>
              </a:solidFill>
              <a:effectLst/>
              <a:latin typeface="Akrobat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67421" y="1869122"/>
            <a:ext cx="4452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rgbClr val="57111C"/>
                </a:solidFill>
                <a:latin typeface="Akrobat" charset="-52"/>
              </a:rPr>
              <a:t>для социальных партнеров</a:t>
            </a:r>
            <a:endParaRPr lang="ru-RU" sz="2800" i="0" u="sng" dirty="0">
              <a:solidFill>
                <a:srgbClr val="57111C"/>
              </a:solidFill>
              <a:effectLst/>
              <a:latin typeface="Akrobat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8301" y="695642"/>
            <a:ext cx="4452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Мотивация для детей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11880" y="2393350"/>
            <a:ext cx="4907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-достижение результатов воспитанников в области  основ пожарной безопасности,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 повышение педагогической компетентности в вопросах безопасности жизнедеятельности детей,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-повышение имиджа педагога и детского сада,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-повышение  квалификации.</a:t>
            </a:r>
            <a:endParaRPr lang="ru-RU" sz="2000" dirty="0">
              <a:solidFill>
                <a:srgbClr val="57111C"/>
              </a:solidFill>
              <a:latin typeface="Akrobat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66480" y="2474630"/>
            <a:ext cx="4460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-получение нового опыта сотрудничества,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-демонстрация своей деятельности,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-творческая самореализация,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 ранняя профориентация дошкольников,</a:t>
            </a:r>
          </a:p>
          <a:p>
            <a:r>
              <a:rPr lang="ru-RU" sz="2000" dirty="0" smtClean="0">
                <a:solidFill>
                  <a:srgbClr val="57111C"/>
                </a:solidFill>
                <a:latin typeface="Akrobat" charset="-52"/>
              </a:rPr>
              <a:t>-повышение статуса профессии «Пожарный».</a:t>
            </a:r>
            <a:endParaRPr lang="ru-RU" sz="2000" dirty="0">
              <a:solidFill>
                <a:srgbClr val="57111C"/>
              </a:solidFill>
              <a:latin typeface="Akrobat" charset="-52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3901440" y="1158240"/>
            <a:ext cx="777240" cy="350520"/>
          </a:xfrm>
          <a:prstGeom prst="straightConnector1">
            <a:avLst/>
          </a:prstGeom>
          <a:ln w="76200">
            <a:solidFill>
              <a:srgbClr val="5711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909560" y="1173480"/>
            <a:ext cx="746760" cy="335280"/>
          </a:xfrm>
          <a:prstGeom prst="straightConnector1">
            <a:avLst/>
          </a:prstGeom>
          <a:ln w="76200">
            <a:solidFill>
              <a:srgbClr val="5711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6027420" y="1531620"/>
            <a:ext cx="716280" cy="1588"/>
          </a:xfrm>
          <a:prstGeom prst="straightConnector1">
            <a:avLst/>
          </a:prstGeom>
          <a:ln w="76200">
            <a:solidFill>
              <a:srgbClr val="5711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sun9-73.userapi.com/impg/C4q_JNIdlpiv-FOwQ8E8_QMjNxjHExO-FT2NKA/iwa95ioEAWk.jpg?size=1280x720&amp;quality=95&amp;sign=2820b0e82588f53ffc1d6116054ae2ce&amp;type=album"/>
          <p:cNvPicPr>
            <a:picLocks noChangeAspect="1" noChangeArrowheads="1"/>
          </p:cNvPicPr>
          <p:nvPr/>
        </p:nvPicPr>
        <p:blipFill>
          <a:blip r:embed="rId2" cstate="print"/>
          <a:srcRect r="23221"/>
          <a:stretch>
            <a:fillRect/>
          </a:stretch>
        </p:blipFill>
        <p:spPr bwMode="auto">
          <a:xfrm>
            <a:off x="4951095" y="4444983"/>
            <a:ext cx="3918585" cy="2870852"/>
          </a:xfrm>
          <a:prstGeom prst="rect">
            <a:avLst/>
          </a:prstGeom>
          <a:noFill/>
        </p:spPr>
      </p:pic>
      <p:pic>
        <p:nvPicPr>
          <p:cNvPr id="1027" name="Picture 3" descr="D:\Мозолина М.Л\ПОЖАРНАЯ БЕЗОПАСНОСТЬ\fXJPsVOgm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14" y="4303903"/>
            <a:ext cx="4206346" cy="3164618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13661" y="62960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ОБРАЗОВАТЕЛЬНАЯ </a:t>
            </a:r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ДЕЯТЕЛЬНОСТЬ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8" name="Рисунок 17" descr="NCeWOgzaigM (1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1255380"/>
            <a:ext cx="3951556" cy="2966754"/>
          </a:xfrm>
          <a:prstGeom prst="rect">
            <a:avLst/>
          </a:prstGeom>
        </p:spPr>
      </p:pic>
      <p:pic>
        <p:nvPicPr>
          <p:cNvPr id="1029" name="Picture 5" descr="https://sun9-23.userapi.com/impg/8PHfh8q1LZCT2F5mKb60yxkJs4q1vnk3srnwIQ/tfnPfihmmuE.jpg?size=1280x720&amp;quality=95&amp;sign=7325ae8e419633e74208989ac0097999&amp;type=album"/>
          <p:cNvPicPr>
            <a:picLocks noChangeAspect="1" noChangeArrowheads="1"/>
          </p:cNvPicPr>
          <p:nvPr/>
        </p:nvPicPr>
        <p:blipFill>
          <a:blip r:embed="rId10" cstate="print"/>
          <a:srcRect l="3181" r="15595"/>
          <a:stretch>
            <a:fillRect/>
          </a:stretch>
        </p:blipFill>
        <p:spPr bwMode="auto">
          <a:xfrm>
            <a:off x="182880" y="1305877"/>
            <a:ext cx="4232072" cy="2930843"/>
          </a:xfrm>
          <a:prstGeom prst="rect">
            <a:avLst/>
          </a:prstGeom>
          <a:noFill/>
        </p:spPr>
      </p:pic>
      <p:pic>
        <p:nvPicPr>
          <p:cNvPr id="1033" name="Picture 9" descr="https://sun9-58.userapi.com/impg/DdC4LYmk8JPiBvOdIV_WBAfdOsYfLD5eUo6djQ/MoPSCGmIO_o.jpg?size=1280x720&amp;quality=95&amp;sign=c81b2252ddb4394b40b4343caa392896&amp;type=album"/>
          <p:cNvPicPr>
            <a:picLocks noChangeAspect="1" noChangeArrowheads="1"/>
          </p:cNvPicPr>
          <p:nvPr/>
        </p:nvPicPr>
        <p:blipFill>
          <a:blip r:embed="rId11" cstate="print"/>
          <a:srcRect l="24718"/>
          <a:stretch>
            <a:fillRect/>
          </a:stretch>
        </p:blipFill>
        <p:spPr bwMode="auto">
          <a:xfrm>
            <a:off x="9250679" y="1264921"/>
            <a:ext cx="3945255" cy="2947841"/>
          </a:xfrm>
          <a:prstGeom prst="rect">
            <a:avLst/>
          </a:prstGeom>
          <a:noFill/>
        </p:spPr>
      </p:pic>
      <p:pic>
        <p:nvPicPr>
          <p:cNvPr id="1034" name="Picture 10" descr="D:\Мозолина М.Л\ПОЖАРНАЯ БЕЗОПАСНОСТЬ\Gae-TW-OQW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37475" y="4399412"/>
            <a:ext cx="3875605" cy="2915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ttps://sun9-71.userapi.com/impg/c2eM2xU3ZmckejoRxlEwHQKzrHzdGUGMWnmmXQ/7-i8A6LbAG4.jpg?size=937x1080&amp;quality=95&amp;sign=62458c1a01a47f76157875fa997a762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1" y="4699726"/>
            <a:ext cx="2031168" cy="2341154"/>
          </a:xfrm>
          <a:prstGeom prst="rect">
            <a:avLst/>
          </a:prstGeom>
          <a:noFill/>
        </p:spPr>
      </p:pic>
      <p:pic>
        <p:nvPicPr>
          <p:cNvPr id="9224" name="Picture 8" descr="https://sun9-39.userapi.com/impg/BFpARNk-sdeX02rQ24a-XeEgpUidtYMrTpm41Q/9y3TQ6ucxnc.jpg?size=1280x960&amp;quality=95&amp;sign=157143bd59767e54d74134226f9e2922&amp;type=album"/>
          <p:cNvPicPr>
            <a:picLocks noChangeAspect="1" noChangeArrowheads="1"/>
          </p:cNvPicPr>
          <p:nvPr/>
        </p:nvPicPr>
        <p:blipFill>
          <a:blip r:embed="rId3" cstate="print"/>
          <a:srcRect t="20422"/>
          <a:stretch>
            <a:fillRect/>
          </a:stretch>
        </p:blipFill>
        <p:spPr bwMode="auto">
          <a:xfrm>
            <a:off x="399415" y="1336964"/>
            <a:ext cx="5285105" cy="3154351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03221" y="75152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ВСТРЕЧИ С ИНТЕРЕСНЫМИ ЛЮДЬМИ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9217" name="Picture 1" descr="D:\Мозолина М.Л\ПОЖАРНАЯ БЕЗОПАСНОСТЬ\UgMnFWZmEO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" y="4709160"/>
            <a:ext cx="3265488" cy="2449116"/>
          </a:xfrm>
          <a:prstGeom prst="rect">
            <a:avLst/>
          </a:prstGeom>
          <a:noFill/>
        </p:spPr>
      </p:pic>
      <p:pic>
        <p:nvPicPr>
          <p:cNvPr id="9222" name="Picture 6" descr="https://sun9-41.userapi.com/impg/P8es6il1frepiwHDpbcS7uj_z_3urdyX6UUDsQ/aCoM9jantYU.jpg?size=1280x853&amp;quality=95&amp;sign=cecda125eef1addf12290c1dfb7ef13d&amp;type=albu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5980" y="1524000"/>
            <a:ext cx="7363795" cy="4907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1169</TotalTime>
  <Words>600</Words>
  <Application>Microsoft Office PowerPoint</Application>
  <PresentationFormat>Произвольный</PresentationFormat>
  <Paragraphs>79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Akrobat Black</vt:lpstr>
      <vt:lpstr>Times New Roman</vt:lpstr>
      <vt:lpstr>Akrobat</vt:lpstr>
      <vt:lpstr>Calibri Light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User</cp:lastModifiedBy>
  <cp:revision>103</cp:revision>
  <dcterms:created xsi:type="dcterms:W3CDTF">2023-04-07T08:06:44Z</dcterms:created>
  <dcterms:modified xsi:type="dcterms:W3CDTF">2023-11-09T13:59:58Z</dcterms:modified>
</cp:coreProperties>
</file>