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78" r:id="rId2"/>
    <p:sldId id="280" r:id="rId3"/>
    <p:sldId id="289" r:id="rId4"/>
    <p:sldId id="288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</p:sldIdLst>
  <p:sldSz cx="13439775" cy="7559675"/>
  <p:notesSz cx="6858000" cy="9144000"/>
  <p:embeddedFontLst>
    <p:embeddedFont>
      <p:font typeface="Comic Sans MS" panose="030F0702030302020204" pitchFamily="66" charset="0"/>
      <p:regular r:id="rId14"/>
      <p:bold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Akrobat Black" panose="020B0604020202020204" charset="-52"/>
      <p:bold r:id="rId18"/>
    </p:embeddedFont>
    <p:embeddedFont>
      <p:font typeface="IrisUPC" panose="020B0604020202020204" pitchFamily="34" charset="-34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krobat" panose="020B0604020202020204" charset="-52"/>
      <p:regular r:id="rId27"/>
      <p:bold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42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57111C"/>
    <a:srgbClr val="7C464A"/>
    <a:srgbClr val="DCCFB8"/>
    <a:srgbClr val="EAE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74" d="100"/>
          <a:sy n="74" d="100"/>
        </p:scale>
        <p:origin x="-246" y="258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1"/>
            <a:ext cx="10079831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47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4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41" y="402484"/>
            <a:ext cx="289795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6" y="402484"/>
            <a:ext cx="8525858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33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6" y="1884671"/>
            <a:ext cx="11591806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6" y="5059035"/>
            <a:ext cx="11591806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5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8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3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4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5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7" y="1088456"/>
            <a:ext cx="68038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9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7" y="1088456"/>
            <a:ext cx="68038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8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4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7.tiff"/><Relationship Id="rId7" Type="http://schemas.openxmlformats.org/officeDocument/2006/relationships/image" Target="../media/image51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7.tiff"/><Relationship Id="rId7" Type="http://schemas.openxmlformats.org/officeDocument/2006/relationships/image" Target="../media/image54.png"/><Relationship Id="rId12" Type="http://schemas.openxmlformats.org/officeDocument/2006/relationships/image" Target="../media/image59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11" Type="http://schemas.openxmlformats.org/officeDocument/2006/relationships/image" Target="../media/image58.jpeg"/><Relationship Id="rId5" Type="http://schemas.openxmlformats.org/officeDocument/2006/relationships/image" Target="../media/image9.jpeg"/><Relationship Id="rId10" Type="http://schemas.openxmlformats.org/officeDocument/2006/relationships/image" Target="../media/image57.jpeg"/><Relationship Id="rId4" Type="http://schemas.openxmlformats.org/officeDocument/2006/relationships/image" Target="../media/image8.png"/><Relationship Id="rId9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7.tiff"/><Relationship Id="rId7" Type="http://schemas.openxmlformats.org/officeDocument/2006/relationships/image" Target="../media/image60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11" Type="http://schemas.openxmlformats.org/officeDocument/2006/relationships/image" Target="../media/image64.jpeg"/><Relationship Id="rId5" Type="http://schemas.openxmlformats.org/officeDocument/2006/relationships/image" Target="../media/image9.jpeg"/><Relationship Id="rId10" Type="http://schemas.openxmlformats.org/officeDocument/2006/relationships/image" Target="../media/image63.jpeg"/><Relationship Id="rId4" Type="http://schemas.openxmlformats.org/officeDocument/2006/relationships/image" Target="../media/image8.png"/><Relationship Id="rId9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tiff"/><Relationship Id="rId7" Type="http://schemas.openxmlformats.org/officeDocument/2006/relationships/image" Target="../media/image10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7.tiff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11" Type="http://schemas.openxmlformats.org/officeDocument/2006/relationships/image" Target="../media/image17.jpeg"/><Relationship Id="rId5" Type="http://schemas.openxmlformats.org/officeDocument/2006/relationships/image" Target="../media/image9.jpeg"/><Relationship Id="rId10" Type="http://schemas.openxmlformats.org/officeDocument/2006/relationships/image" Target="../media/image16.jpeg"/><Relationship Id="rId4" Type="http://schemas.openxmlformats.org/officeDocument/2006/relationships/image" Target="../media/image8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21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7.tiff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11" Type="http://schemas.openxmlformats.org/officeDocument/2006/relationships/image" Target="../media/image26.jpeg"/><Relationship Id="rId5" Type="http://schemas.openxmlformats.org/officeDocument/2006/relationships/image" Target="../media/image9.jpeg"/><Relationship Id="rId10" Type="http://schemas.openxmlformats.org/officeDocument/2006/relationships/image" Target="../media/image25.jpeg"/><Relationship Id="rId4" Type="http://schemas.openxmlformats.org/officeDocument/2006/relationships/image" Target="../media/image8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7.tiff"/><Relationship Id="rId7" Type="http://schemas.openxmlformats.org/officeDocument/2006/relationships/image" Target="../media/image28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9.jpeg"/><Relationship Id="rId10" Type="http://schemas.openxmlformats.org/officeDocument/2006/relationships/image" Target="../media/image31.jpeg"/><Relationship Id="rId4" Type="http://schemas.openxmlformats.org/officeDocument/2006/relationships/image" Target="../media/image8.pn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7.tiff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11" Type="http://schemas.openxmlformats.org/officeDocument/2006/relationships/image" Target="../media/image36.png"/><Relationship Id="rId5" Type="http://schemas.openxmlformats.org/officeDocument/2006/relationships/image" Target="../media/image9.jpeg"/><Relationship Id="rId10" Type="http://schemas.openxmlformats.org/officeDocument/2006/relationships/image" Target="../media/image35.jpeg"/><Relationship Id="rId4" Type="http://schemas.openxmlformats.org/officeDocument/2006/relationships/image" Target="../media/image8.pn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7.tiff"/><Relationship Id="rId7" Type="http://schemas.openxmlformats.org/officeDocument/2006/relationships/image" Target="../media/image40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11" Type="http://schemas.openxmlformats.org/officeDocument/2006/relationships/image" Target="../media/image44.jpeg"/><Relationship Id="rId5" Type="http://schemas.openxmlformats.org/officeDocument/2006/relationships/image" Target="../media/image9.jpeg"/><Relationship Id="rId10" Type="http://schemas.openxmlformats.org/officeDocument/2006/relationships/image" Target="../media/image43.jpeg"/><Relationship Id="rId4" Type="http://schemas.openxmlformats.org/officeDocument/2006/relationships/image" Target="../media/image8.png"/><Relationship Id="rId9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7.tiff"/><Relationship Id="rId7" Type="http://schemas.openxmlformats.org/officeDocument/2006/relationships/image" Target="../media/image45.png"/><Relationship Id="rId12" Type="http://schemas.openxmlformats.org/officeDocument/2006/relationships/image" Target="../media/image50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11" Type="http://schemas.openxmlformats.org/officeDocument/2006/relationships/image" Target="../media/image49.jpeg"/><Relationship Id="rId5" Type="http://schemas.openxmlformats.org/officeDocument/2006/relationships/image" Target="../media/image9.jpeg"/><Relationship Id="rId10" Type="http://schemas.openxmlformats.org/officeDocument/2006/relationships/image" Target="../media/image48.jpeg"/><Relationship Id="rId4" Type="http://schemas.openxmlformats.org/officeDocument/2006/relationships/image" Target="../media/image8.png"/><Relationship Id="rId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4369"/>
            <a:ext cx="13439775" cy="755530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14650" y="225655"/>
            <a:ext cx="94646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25" y="199830"/>
            <a:ext cx="900002" cy="783545"/>
          </a:xfrm>
          <a:prstGeom prst="rect">
            <a:avLst/>
          </a:prstGeom>
        </p:spPr>
      </p:pic>
      <p:pic>
        <p:nvPicPr>
          <p:cNvPr id="15" name="Picture 7" descr="https://avatars.mds.yandex.net/i?id=675f92f851ec8044e690df10b2f3905cf4924263-4090774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862" y="1923723"/>
            <a:ext cx="1858298" cy="18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214937" y="3782021"/>
            <a:ext cx="69865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7111C"/>
                </a:solidFill>
                <a:latin typeface="Akrobat" panose="020B0604020202020204" charset="-52"/>
              </a:rPr>
              <a:t>Выступающие: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krobat" panose="020B0604020202020204" charset="-52"/>
              </a:rPr>
              <a:t>Некрасова </a:t>
            </a:r>
            <a:r>
              <a:rPr lang="ru-RU" sz="2000" b="1" dirty="0">
                <a:solidFill>
                  <a:srgbClr val="002060"/>
                </a:solidFill>
                <a:latin typeface="Akrobat" panose="020B0604020202020204" charset="-52"/>
              </a:rPr>
              <a:t>Татьяна </a:t>
            </a:r>
            <a:r>
              <a:rPr lang="ru-RU" sz="2000" b="1" dirty="0" smtClean="0">
                <a:solidFill>
                  <a:srgbClr val="002060"/>
                </a:solidFill>
                <a:latin typeface="Akrobat" panose="020B0604020202020204" charset="-52"/>
              </a:rPr>
              <a:t>Витальевна</a:t>
            </a:r>
            <a:r>
              <a:rPr lang="ru-RU" sz="2000" b="1" dirty="0">
                <a:solidFill>
                  <a:srgbClr val="002060"/>
                </a:solidFill>
                <a:latin typeface="Akrobat" panose="020B0604020202020204" charset="-52"/>
              </a:rPr>
              <a:t>,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krobat" panose="020B0604020202020204" charset="-52"/>
              </a:rPr>
              <a:t> </a:t>
            </a:r>
            <a:r>
              <a:rPr lang="ru-RU" sz="2000" b="1" dirty="0">
                <a:solidFill>
                  <a:srgbClr val="7C464A"/>
                </a:solidFill>
                <a:latin typeface="Akrobat" panose="020B0604020202020204" charset="-52"/>
              </a:rPr>
              <a:t>старший </a:t>
            </a:r>
            <a:r>
              <a:rPr lang="ru-RU" sz="2000" b="1" dirty="0" smtClean="0">
                <a:solidFill>
                  <a:srgbClr val="7C464A"/>
                </a:solidFill>
                <a:latin typeface="Akrobat" panose="020B0604020202020204" charset="-52"/>
              </a:rPr>
              <a:t>воспитатель МБДОУ «Детский сад № 6 «Лесная сказка»</a:t>
            </a:r>
          </a:p>
          <a:p>
            <a:pPr algn="ctr"/>
            <a:r>
              <a:rPr lang="ru-RU" sz="2000" b="1" dirty="0" err="1" smtClean="0">
                <a:solidFill>
                  <a:srgbClr val="7C464A"/>
                </a:solidFill>
                <a:latin typeface="Akrobat" panose="020B0604020202020204" charset="-52"/>
              </a:rPr>
              <a:t>Верховажский</a:t>
            </a:r>
            <a:r>
              <a:rPr lang="ru-RU" sz="2000" b="1" dirty="0" smtClean="0">
                <a:solidFill>
                  <a:srgbClr val="7C464A"/>
                </a:solidFill>
                <a:latin typeface="Akrobat" panose="020B0604020202020204" charset="-52"/>
              </a:rPr>
              <a:t> муниципальный округ </a:t>
            </a:r>
            <a:endParaRPr lang="ru-RU" sz="2000" dirty="0">
              <a:solidFill>
                <a:srgbClr val="7C464A"/>
              </a:solidFill>
              <a:latin typeface="Akrobat" panose="020B0604020202020204" charset="-52"/>
            </a:endParaRPr>
          </a:p>
          <a:p>
            <a:pPr algn="ctr"/>
            <a:r>
              <a:rPr lang="ru-RU" sz="2000" b="1" dirty="0" err="1">
                <a:solidFill>
                  <a:srgbClr val="002060"/>
                </a:solidFill>
                <a:latin typeface="Akrobat" panose="020B0604020202020204" charset="-52"/>
              </a:rPr>
              <a:t>Старцева</a:t>
            </a:r>
            <a:r>
              <a:rPr lang="ru-RU" sz="2000" b="1" dirty="0">
                <a:solidFill>
                  <a:srgbClr val="002060"/>
                </a:solidFill>
                <a:latin typeface="Akrobat" panose="020B0604020202020204" charset="-52"/>
              </a:rPr>
              <a:t> Наталья Юрьевна, </a:t>
            </a:r>
            <a:endParaRPr lang="ru-RU" sz="2000" b="1" dirty="0" smtClean="0">
              <a:solidFill>
                <a:srgbClr val="002060"/>
              </a:solidFill>
              <a:latin typeface="Akrobat" panose="020B0604020202020204" charset="-52"/>
            </a:endParaRPr>
          </a:p>
          <a:p>
            <a:pPr algn="ctr"/>
            <a:r>
              <a:rPr lang="ru-RU" sz="2000" b="1" dirty="0" smtClean="0">
                <a:solidFill>
                  <a:srgbClr val="7C464A"/>
                </a:solidFill>
                <a:latin typeface="Akrobat" panose="020B0604020202020204" charset="-52"/>
              </a:rPr>
              <a:t>воспитатель МБДОУ «Детский сад № 6 Лесная сказка»</a:t>
            </a:r>
          </a:p>
          <a:p>
            <a:pPr algn="ctr"/>
            <a:r>
              <a:rPr lang="ru-RU" sz="2000" b="1" dirty="0" err="1" smtClean="0">
                <a:solidFill>
                  <a:srgbClr val="7C464A"/>
                </a:solidFill>
                <a:latin typeface="Akrobat" panose="020B0604020202020204" charset="-52"/>
              </a:rPr>
              <a:t>Верховажский</a:t>
            </a:r>
            <a:r>
              <a:rPr lang="ru-RU" sz="2000" b="1" dirty="0" smtClean="0">
                <a:solidFill>
                  <a:srgbClr val="7C464A"/>
                </a:solidFill>
                <a:latin typeface="Akrobat" panose="020B0604020202020204" charset="-52"/>
              </a:rPr>
              <a:t> муниципальный округ</a:t>
            </a:r>
            <a:endParaRPr lang="ru-RU" sz="2000" dirty="0">
              <a:solidFill>
                <a:srgbClr val="7C464A"/>
              </a:solidFill>
              <a:latin typeface="Akrobat" panose="020B0604020202020204" charset="-52"/>
            </a:endParaRPr>
          </a:p>
          <a:p>
            <a:endParaRPr lang="ru-RU" sz="2000" b="1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endParaRPr lang="ru-RU" sz="2000" b="1" i="0" dirty="0">
              <a:solidFill>
                <a:srgbClr val="57111C"/>
              </a:solidFill>
              <a:effectLst/>
              <a:latin typeface="Akrobat" panose="00000600000000000000" pitchFamily="2" charset="-52"/>
            </a:endParaRPr>
          </a:p>
          <a:p>
            <a:endParaRPr lang="ru-RU" sz="2000" b="1" i="0" dirty="0">
              <a:solidFill>
                <a:srgbClr val="57111C"/>
              </a:solidFill>
              <a:effectLst/>
              <a:latin typeface="Akrobat" panose="000006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59117" y="968384"/>
            <a:ext cx="108424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57111C"/>
                </a:solidFill>
                <a:latin typeface="Akrobat Black" panose="020B0604020202020204" charset="-52"/>
                <a:cs typeface="IrisUPC" panose="020B0604020202020204" pitchFamily="34" charset="-34"/>
              </a:rPr>
              <a:t>«ФОРМИРОВАНИЕ ПРЕДПОСЫЛОК ФУНКЦИОНАЛЬНОЙ ГРАМОТНОСТИ У ДЕТЕЙ ДОШКОЛЬНОГО ВОЗРАСТА СРЕДСТВАМИ ТЕХНОЛОГИИ «ТИКО-МОДЕЛИРОВАНИЯ»</a:t>
            </a:r>
            <a:endParaRPr lang="ru-RU" sz="4000" b="1" dirty="0">
              <a:solidFill>
                <a:srgbClr val="57111C"/>
              </a:solidFill>
              <a:latin typeface="Akrobat Black" panose="020B0604020202020204" charset="-52"/>
              <a:cs typeface="IrisUPC" panose="020B0604020202020204" pitchFamily="34" charset="-34"/>
            </a:endParaRPr>
          </a:p>
          <a:p>
            <a:pPr algn="ctr"/>
            <a:endParaRPr lang="ru-RU" sz="40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14650" y="681037"/>
            <a:ext cx="9074150" cy="0"/>
          </a:xfrm>
          <a:prstGeom prst="line">
            <a:avLst/>
          </a:prstGeom>
          <a:ln w="3810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462392" y="6791205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15–16 </a:t>
            </a:r>
            <a:r>
              <a:rPr lang="ru-RU" b="1" dirty="0">
                <a:solidFill>
                  <a:srgbClr val="57111C"/>
                </a:solidFill>
                <a:latin typeface="Akrobat Black" panose="00000A00000000000000" pitchFamily="2" charset="-52"/>
              </a:rPr>
              <a:t>ноября 2023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8" y="90372"/>
            <a:ext cx="1575659" cy="1480528"/>
          </a:xfrm>
          <a:prstGeom prst="rect">
            <a:avLst/>
          </a:prstGeom>
        </p:spPr>
      </p:pic>
      <p:pic>
        <p:nvPicPr>
          <p:cNvPr id="9218" name="Picture 2" descr="https://avatars.mds.yandex.net/i?id=f61534e84af32de07ef86aad718da2ad-4080658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86" y="3443028"/>
            <a:ext cx="4960551" cy="371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9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13277" y="1778670"/>
            <a:ext cx="10403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572" y="762679"/>
            <a:ext cx="13026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20B0604020202020204" charset="-52"/>
              </a:rPr>
              <a:t>ПРАКТИЧЕСКИЕ РЕКОМЕНДАЦИИ:</a:t>
            </a:r>
            <a:endParaRPr lang="ru-RU" sz="2800" b="1" dirty="0">
              <a:solidFill>
                <a:srgbClr val="57111C"/>
              </a:solidFill>
              <a:latin typeface="Akrobat Black" panose="020B060402020202020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3961" y="1556792"/>
            <a:ext cx="467523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solidFill>
                  <a:srgbClr val="7C464A"/>
                </a:solidFill>
                <a:latin typeface="Akrobat" panose="020B0604020202020204" charset="-52"/>
              </a:rPr>
              <a:t>Знакомить с конструктором ТИКО необходимо последовательно. От простого к сложному. </a:t>
            </a:r>
            <a:endParaRPr lang="ru-RU" sz="2000" b="1" dirty="0" smtClean="0">
              <a:solidFill>
                <a:srgbClr val="7C464A"/>
              </a:solidFill>
              <a:latin typeface="Akrobat" panose="020B0604020202020204" charset="-5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7C464A"/>
                </a:solidFill>
                <a:latin typeface="Akrobat" panose="020B0604020202020204" charset="-52"/>
              </a:rPr>
              <a:t>Занимаясь </a:t>
            </a:r>
            <a:r>
              <a:rPr lang="ru-RU" sz="2000" b="1" dirty="0">
                <a:solidFill>
                  <a:srgbClr val="7C464A"/>
                </a:solidFill>
                <a:latin typeface="Akrobat" panose="020B0604020202020204" charset="-52"/>
              </a:rPr>
              <a:t>с ребенком, внимательно следите за его состоянием, незаметно переключая его внимание с игры на обучение и с обучения на </a:t>
            </a:r>
            <a:r>
              <a:rPr lang="ru-RU" sz="2000" b="1" dirty="0" smtClean="0">
                <a:solidFill>
                  <a:srgbClr val="7C464A"/>
                </a:solidFill>
                <a:latin typeface="Akrobat" panose="020B0604020202020204" charset="-52"/>
              </a:rPr>
              <a:t>игру.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7C464A"/>
                </a:solidFill>
                <a:latin typeface="Akrobat" panose="020B0604020202020204" charset="-52"/>
              </a:rPr>
              <a:t>В </a:t>
            </a:r>
            <a:r>
              <a:rPr lang="ru-RU" sz="2000" b="1" dirty="0">
                <a:solidFill>
                  <a:srgbClr val="7C464A"/>
                </a:solidFill>
                <a:latin typeface="Akrobat" panose="020B0604020202020204" charset="-52"/>
              </a:rPr>
              <a:t>процессе игры обязательно называйте ребенку все </a:t>
            </a:r>
            <a:r>
              <a:rPr lang="ru-RU" sz="2000" b="1" dirty="0" smtClean="0">
                <a:solidFill>
                  <a:srgbClr val="7C464A"/>
                </a:solidFill>
                <a:latin typeface="Akrobat" panose="020B0604020202020204" charset="-52"/>
              </a:rPr>
              <a:t>фигуры.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7C464A"/>
                </a:solidFill>
                <a:latin typeface="Akrobat" panose="020B0604020202020204" charset="-52"/>
              </a:rPr>
              <a:t>Очень </a:t>
            </a:r>
            <a:r>
              <a:rPr lang="ru-RU" sz="2000" b="1" dirty="0">
                <a:solidFill>
                  <a:srgbClr val="7C464A"/>
                </a:solidFill>
                <a:latin typeface="Akrobat" panose="020B0604020202020204" charset="-52"/>
              </a:rPr>
              <a:t>важно каждый раз обыгрывать конструкцию, создавать на ее основе игру или включать в уже существующий игровой </a:t>
            </a:r>
            <a:r>
              <a:rPr lang="ru-RU" sz="2000" b="1" dirty="0" smtClean="0">
                <a:solidFill>
                  <a:srgbClr val="7C464A"/>
                </a:solidFill>
                <a:latin typeface="Akrobat" panose="020B0604020202020204" charset="-52"/>
              </a:rPr>
              <a:t>сюжет.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7C464A"/>
                </a:solidFill>
                <a:latin typeface="Akrobat" panose="020B0604020202020204" charset="-52"/>
              </a:rPr>
              <a:t>Результат деятельности ребенка должен быть </a:t>
            </a:r>
            <a:r>
              <a:rPr lang="ru-RU" sz="2000" b="1" dirty="0">
                <a:solidFill>
                  <a:srgbClr val="7C464A"/>
                </a:solidFill>
                <a:latin typeface="Akrobat" panose="020B0604020202020204" charset="-52"/>
              </a:rPr>
              <a:t>наглядно </a:t>
            </a:r>
            <a:r>
              <a:rPr lang="ru-RU" sz="2000" b="1" dirty="0" smtClean="0">
                <a:solidFill>
                  <a:srgbClr val="7C464A"/>
                </a:solidFill>
                <a:latin typeface="Akrobat" panose="020B0604020202020204" charset="-52"/>
              </a:rPr>
              <a:t>продемонстрирован.</a:t>
            </a:r>
            <a:endParaRPr lang="ru-RU" sz="2000" b="1" dirty="0">
              <a:solidFill>
                <a:srgbClr val="7C464A"/>
              </a:solidFill>
              <a:latin typeface="Akrobat" panose="020B0604020202020204" charset="-52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9"/>
          <a:stretch/>
        </p:blipFill>
        <p:spPr bwMode="auto">
          <a:xfrm>
            <a:off x="5322927" y="3550438"/>
            <a:ext cx="2809665" cy="2753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http://klubmama.ru/uploads/posts/2022-08/1661646190_34-klubmama-ru-p-podelki-iz-tiko-konstruktora-foto-3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3"/>
          <a:stretch/>
        </p:blipFill>
        <p:spPr bwMode="auto">
          <a:xfrm>
            <a:off x="5349488" y="1361081"/>
            <a:ext cx="2831402" cy="2030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un9-27.userapi.com/impg/MQ1cfZE21TJoNaXqrYhL5XkgmJ3_LhOd7JYU5w/-d6x_TFqsck.jpg?size=1280x1280&amp;quality=95&amp;sign=91d038d0c8d5aadc69dcc356fe5b9883&amp;type=album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5" r="10309"/>
          <a:stretch/>
        </p:blipFill>
        <p:spPr bwMode="auto">
          <a:xfrm>
            <a:off x="8360631" y="1361081"/>
            <a:ext cx="4880318" cy="5174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6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69844" y="1326285"/>
            <a:ext cx="104036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20B0604020202020204" charset="-52"/>
              </a:rPr>
              <a:t>творчество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0" y="805851"/>
            <a:ext cx="1869934" cy="506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01014" y="2534785"/>
            <a:ext cx="1499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20B0604020202020204" charset="-52"/>
              </a:rPr>
              <a:t>- интерес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01014" y="351561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20B0604020202020204" charset="-52"/>
              </a:rPr>
              <a:t>креативность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33749" y="4478375"/>
            <a:ext cx="3390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20B0604020202020204" charset="-52"/>
              </a:rPr>
              <a:t>- организованность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 Black" panose="020B0604020202020204" charset="-52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37" y="754218"/>
            <a:ext cx="4211112" cy="3887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https://fsd.multiurok.ru/html/2020/02/04/s_5e3966bd2c996/img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989" y="3340400"/>
            <a:ext cx="4969352" cy="3326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avatars.mds.yandex.net/i?id=cd65317ae86e059a7f01980fc7ceb2cfafeeae93-9872761-images-thumbs&amp;n=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34" y="1033097"/>
            <a:ext cx="3657581" cy="205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avatars.mds.yandex.net/i?id=c008b63dc3d66861abbe51c175cd32c7fc4fbf3c-8316779-images-thumbs&amp;n=1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25" b="33750"/>
          <a:stretch/>
        </p:blipFill>
        <p:spPr bwMode="auto">
          <a:xfrm>
            <a:off x="884903" y="5228919"/>
            <a:ext cx="3900593" cy="12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s://avatars.mds.yandex.net/i?id=cdb83cd4e97867ced9f317b6d73e9e8e671e73a5-7904189-images-thumbs&amp;n=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89" y="4739143"/>
            <a:ext cx="2727259" cy="2192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3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13277" y="1778670"/>
            <a:ext cx="10403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1" name="Picture 11" descr="https://fsd.multiurok.ru/html/2019/12/03/s_5de5e96f3279d/1276505_1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46" y="852803"/>
            <a:ext cx="2017721" cy="54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69167" y="852805"/>
            <a:ext cx="30919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57111C"/>
                </a:solidFill>
                <a:latin typeface="Akrobat" panose="020B0604020202020204" charset="-52"/>
                <a:cs typeface="Arial" pitchFamily="34" charset="0"/>
              </a:rPr>
              <a:t>- это мир фантазий!</a:t>
            </a:r>
            <a:endParaRPr lang="ru-RU" altLang="ru-RU" sz="2000" b="1" dirty="0">
              <a:solidFill>
                <a:srgbClr val="57111C"/>
              </a:solidFill>
              <a:latin typeface="Akrobat" panose="020B0604020202020204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57111C"/>
                </a:solidFill>
                <a:latin typeface="Akrobat" panose="020B0604020202020204" charset="-52"/>
                <a:cs typeface="Arial" pitchFamily="34" charset="0"/>
              </a:rPr>
              <a:t>Мир идей, разнообразий.</a:t>
            </a:r>
            <a:endParaRPr lang="ru-RU" altLang="ru-RU" sz="2000" b="1" dirty="0">
              <a:solidFill>
                <a:srgbClr val="57111C"/>
              </a:solidFill>
              <a:latin typeface="Akrobat" panose="020B0604020202020204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57111C"/>
                </a:solidFill>
                <a:latin typeface="Akrobat" panose="020B0604020202020204" charset="-52"/>
                <a:cs typeface="Arial" pitchFamily="34" charset="0"/>
              </a:rPr>
              <a:t>Изучая схемы в нём,</a:t>
            </a:r>
            <a:endParaRPr lang="ru-RU" altLang="ru-RU" sz="2000" b="1" dirty="0">
              <a:solidFill>
                <a:srgbClr val="57111C"/>
              </a:solidFill>
              <a:latin typeface="Akrobat" panose="020B0604020202020204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57111C"/>
                </a:solidFill>
                <a:latin typeface="Akrobat" panose="020B0604020202020204" charset="-52"/>
                <a:cs typeface="Arial" pitchFamily="34" charset="0"/>
              </a:rPr>
              <a:t>Может получиться дом.</a:t>
            </a:r>
            <a:endParaRPr lang="ru-RU" altLang="ru-RU" sz="2000" b="1" dirty="0">
              <a:solidFill>
                <a:srgbClr val="57111C"/>
              </a:solidFill>
              <a:latin typeface="Akrobat" panose="020B0604020202020204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57111C"/>
                </a:solidFill>
                <a:latin typeface="Akrobat" panose="020B0604020202020204" charset="-52"/>
                <a:cs typeface="Arial" pitchFamily="34" charset="0"/>
              </a:rPr>
              <a:t>Или мы построим замок,</a:t>
            </a:r>
            <a:endParaRPr lang="ru-RU" altLang="ru-RU" sz="2000" b="1" dirty="0">
              <a:solidFill>
                <a:srgbClr val="57111C"/>
              </a:solidFill>
              <a:latin typeface="Akrobat" panose="020B0604020202020204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57111C"/>
                </a:solidFill>
                <a:latin typeface="Akrobat" panose="020B0604020202020204" charset="-52"/>
                <a:cs typeface="Arial" pitchFamily="34" charset="0"/>
              </a:rPr>
              <a:t>Где живёт большой дракон.</a:t>
            </a:r>
            <a:endParaRPr lang="ru-RU" altLang="ru-RU" sz="2000" b="1" dirty="0">
              <a:solidFill>
                <a:srgbClr val="57111C"/>
              </a:solidFill>
              <a:latin typeface="Akrobat" panose="020B0604020202020204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57111C"/>
                </a:solidFill>
                <a:latin typeface="Akrobat" panose="020B0604020202020204" charset="-52"/>
                <a:cs typeface="Arial" pitchFamily="34" charset="0"/>
              </a:rPr>
              <a:t>Он принцессу сторожит</a:t>
            </a:r>
            <a:endParaRPr lang="ru-RU" altLang="ru-RU" sz="2000" b="1" dirty="0">
              <a:solidFill>
                <a:srgbClr val="57111C"/>
              </a:solidFill>
              <a:latin typeface="Akrobat" panose="020B0604020202020204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57111C"/>
                </a:solidFill>
                <a:latin typeface="Akrobat" panose="020B0604020202020204" charset="-52"/>
                <a:cs typeface="Arial" pitchFamily="34" charset="0"/>
              </a:rPr>
              <a:t>И огнём на всех рычит.</a:t>
            </a:r>
            <a:endParaRPr lang="ru-RU" altLang="ru-RU" sz="2000" b="1" dirty="0">
              <a:solidFill>
                <a:srgbClr val="57111C"/>
              </a:solidFill>
              <a:latin typeface="Akrobat" panose="020B0604020202020204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57111C"/>
                </a:solidFill>
                <a:latin typeface="Akrobat" panose="020B0604020202020204" charset="-52"/>
                <a:cs typeface="Arial" pitchFamily="34" charset="0"/>
              </a:rPr>
              <a:t>   </a:t>
            </a:r>
            <a:r>
              <a:rPr lang="ru-RU" altLang="ru-RU" sz="2000" b="1" i="1" dirty="0">
                <a:solidFill>
                  <a:srgbClr val="57111C"/>
                </a:solidFill>
                <a:latin typeface="Akrobat" panose="020B0604020202020204" charset="-52"/>
                <a:cs typeface="Arial" pitchFamily="34" charset="0"/>
              </a:rPr>
              <a:t>, руки развивает</a:t>
            </a:r>
            <a:endParaRPr lang="ru-RU" altLang="ru-RU" sz="2000" b="1" dirty="0">
              <a:solidFill>
                <a:srgbClr val="57111C"/>
              </a:solidFill>
              <a:latin typeface="Akrobat" panose="020B0604020202020204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57111C"/>
                </a:solidFill>
                <a:latin typeface="Akrobat" panose="020B0604020202020204" charset="-52"/>
                <a:cs typeface="Arial" pitchFamily="34" charset="0"/>
              </a:rPr>
              <a:t>И мечтать нам не мешает.</a:t>
            </a:r>
            <a:endParaRPr lang="ru-RU" altLang="ru-RU" sz="2000" b="1" dirty="0">
              <a:solidFill>
                <a:srgbClr val="57111C"/>
              </a:solidFill>
              <a:latin typeface="Akrobat" panose="020B0604020202020204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57111C"/>
                </a:solidFill>
                <a:latin typeface="Akrobat" panose="020B0604020202020204" charset="-52"/>
                <a:cs typeface="Arial" pitchFamily="34" charset="0"/>
              </a:rPr>
              <a:t>И скажу про                </a:t>
            </a:r>
            <a:r>
              <a:rPr lang="ru-RU" altLang="ru-RU" sz="2000" b="1" i="1" dirty="0" smtClean="0">
                <a:solidFill>
                  <a:srgbClr val="57111C"/>
                </a:solidFill>
                <a:latin typeface="Akrobat" panose="020B0604020202020204" charset="-52"/>
                <a:cs typeface="Arial" pitchFamily="34" charset="0"/>
              </a:rPr>
              <a:t>        я</a:t>
            </a:r>
            <a:endParaRPr lang="ru-RU" altLang="ru-RU" sz="2000" b="1" dirty="0">
              <a:solidFill>
                <a:srgbClr val="57111C"/>
              </a:solidFill>
              <a:latin typeface="Akrobat" panose="020B0604020202020204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57111C"/>
                </a:solidFill>
                <a:latin typeface="Akrobat" panose="020B0604020202020204" charset="-52"/>
                <a:cs typeface="Arial" pitchFamily="34" charset="0"/>
              </a:rPr>
              <a:t>Это лучшая игра!</a:t>
            </a:r>
            <a:endParaRPr lang="ru-RU" altLang="ru-RU" sz="2000" b="1" dirty="0">
              <a:solidFill>
                <a:srgbClr val="57111C"/>
              </a:solidFill>
              <a:latin typeface="Akrobat" panose="020B0604020202020204" charset="-52"/>
              <a:cs typeface="Arial" pitchFamily="34" charset="0"/>
            </a:endParaRPr>
          </a:p>
        </p:txBody>
      </p:sp>
      <p:pic>
        <p:nvPicPr>
          <p:cNvPr id="13" name="Picture 12" descr="https://fsd.multiurok.ru/html/2019/12/03/s_5de5e96f3279d/1276505_1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46" y="3196551"/>
            <a:ext cx="2161737" cy="57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avatars.mds.yandex.net/i?id=17121cd3628c392f5cb964bc8447ee2b0a0c298f-9711399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333" y="3758529"/>
            <a:ext cx="3200274" cy="274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63669" y="5700695"/>
            <a:ext cx="10434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57111C"/>
                </a:solidFill>
                <a:latin typeface="Akrobat Black" panose="020B0604020202020204" charset="-52"/>
                <a:cs typeface="Times New Roman" pitchFamily="18" charset="0"/>
              </a:rPr>
              <a:t>СПАСИБО ЗА ВНИМАНИЕ!!!</a:t>
            </a:r>
            <a:endParaRPr lang="ru-RU" sz="4800" dirty="0">
              <a:solidFill>
                <a:srgbClr val="57111C"/>
              </a:solidFill>
              <a:latin typeface="Akrobat Black" panose="020B0604020202020204" charset="-52"/>
            </a:endParaRPr>
          </a:p>
        </p:txBody>
      </p:sp>
      <p:pic>
        <p:nvPicPr>
          <p:cNvPr id="18" name="Picture 12" descr="https://fsd.multiurok.ru/html/2019/12/03/s_5de5e96f3279d/1276505_1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95" y="3941690"/>
            <a:ext cx="1071123" cy="28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avatars.mds.yandex.net/i?id=e744e9a35c85150c48299dbc24d6f321d0d18699-9065816-images-thumbs&amp;n=1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64"/>
          <a:stretch/>
        </p:blipFill>
        <p:spPr bwMode="auto">
          <a:xfrm>
            <a:off x="298744" y="1183726"/>
            <a:ext cx="2429066" cy="230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avatars.mds.yandex.net/i?id=8af553dbf93aa621fc4b2e7da7086c09e9d79bc6-10522468-images-thumbs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21" y="1156155"/>
            <a:ext cx="3592355" cy="235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avatars.mds.yandex.net/i?id=6858ffad9fcccd5eab42bd576fcc0fbf6a619e98-2918686-images-thumbs&amp;n=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3" y="3941690"/>
            <a:ext cx="2780345" cy="227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36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8901" y="812482"/>
            <a:ext cx="8897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АКТУАЛЬНОСТЬ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3277" y="1778670"/>
            <a:ext cx="10403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0155" y="1455504"/>
            <a:ext cx="117397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57111C"/>
                </a:solidFill>
                <a:latin typeface="Akrobat" panose="020B0604020202020204" charset="-52"/>
              </a:rPr>
              <a:t>Одна из важнейших задач современного образования – формирование функционально грамотной личности.  Это определило направление нашей работы – создание психолого-педагогических условий в ДОО, обеспечивающих формирование предпосылок функциональной грамотности у </a:t>
            </a:r>
            <a:r>
              <a:rPr lang="ru-RU" sz="2000" dirty="0" smtClean="0">
                <a:solidFill>
                  <a:srgbClr val="57111C"/>
                </a:solidFill>
                <a:latin typeface="Akrobat" panose="020B0604020202020204" charset="-52"/>
              </a:rPr>
              <a:t>дошкольников. Современным </a:t>
            </a:r>
            <a:r>
              <a:rPr lang="ru-RU" sz="2000" dirty="0">
                <a:solidFill>
                  <a:srgbClr val="57111C"/>
                </a:solidFill>
                <a:latin typeface="Akrobat" panose="020B0604020202020204" charset="-52"/>
              </a:rPr>
              <a:t>инструментом в данном вопросе является конструктор ТИКО. В процессе конструирования развиваются психические процессы (восприятие, мышление, воображение, внимание). Данный вид детской деятельности предоставляет широкие возможности для организации и проведения развивающей работы с детьми дошкольного возраста,  формирования у них необходимых знаний, умений и навыков.</a:t>
            </a:r>
          </a:p>
        </p:txBody>
      </p:sp>
      <p:pic>
        <p:nvPicPr>
          <p:cNvPr id="13" name="Picture 2" descr="https://avatars.mds.yandex.net/get-mpic/1808939/img_id1108243461914975691/600x8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704" y="3673229"/>
            <a:ext cx="3293919" cy="305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https://cdn2.static1-sima-land.com/items/1374418/1/700-nw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" t="20740" r="3432" b="23463"/>
          <a:stretch/>
        </p:blipFill>
        <p:spPr bwMode="auto">
          <a:xfrm>
            <a:off x="622543" y="3913563"/>
            <a:ext cx="4269276" cy="25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avatars.mds.yandex.net/i?id=c5c62a01981b30851fbac0bb934b446309f51bc3-9263520-images-thumbs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63" y="3741721"/>
            <a:ext cx="4245419" cy="283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01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13277" y="1778670"/>
            <a:ext cx="10403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1" name="Picture 5" descr="https://avatars.mds.yandex.net/i?id=cc4e23410c437ef2d9956f768a9724846c40d259-10115068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04" y="1571609"/>
            <a:ext cx="3492016" cy="96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4252" y="906612"/>
            <a:ext cx="2775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КОНСТРУКТОР</a:t>
            </a:r>
            <a:endParaRPr lang="ru-RU" sz="36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7151" y="981590"/>
            <a:ext cx="4601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5B9BD5"/>
                </a:solidFill>
                <a:latin typeface="Akrobat" panose="020B0604020202020204" charset="-52"/>
              </a:rPr>
              <a:t> </a:t>
            </a:r>
            <a:r>
              <a:rPr lang="ru-RU" sz="2400" b="1" dirty="0" smtClean="0">
                <a:solidFill>
                  <a:srgbClr val="7C464A"/>
                </a:solidFill>
                <a:latin typeface="Akrobat" panose="020B0604020202020204" charset="-52"/>
              </a:rPr>
              <a:t>-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20B0604020202020204" charset="-52"/>
              </a:rPr>
              <a:t>это полифункциональный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20B0604020202020204" charset="-52"/>
              </a:rPr>
              <a:t>трансформируемый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20B0604020202020204" charset="-52"/>
              </a:rPr>
              <a:t>конструктор 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20B0604020202020204" charset="-52"/>
              </a:rPr>
              <a:t>для обучения детей от 3-х лет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54766" y="5290591"/>
            <a:ext cx="4015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20B0604020202020204" charset="-52"/>
              </a:rPr>
              <a:t>Д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20B0604020202020204" charset="-52"/>
              </a:rPr>
              <a:t>е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20B0604020202020204" charset="-52"/>
              </a:rPr>
              <a:t>в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20B0604020202020204" charset="-52"/>
              </a:rPr>
              <a:t>и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20B0604020202020204" charset="-52"/>
              </a:rPr>
              <a:t>з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20B0604020202020204" charset="-52"/>
              </a:rPr>
              <a:t> 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20B0604020202020204" charset="-52"/>
              </a:rPr>
              <a:t>Т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20B0604020202020204" charset="-52"/>
              </a:rPr>
              <a:t>И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20B0604020202020204" charset="-52"/>
              </a:rPr>
              <a:t>К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20B0604020202020204" charset="-52"/>
              </a:rPr>
              <a:t>О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20B0604020202020204" charset="-52"/>
              </a:rPr>
              <a:t>:  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20B0604020202020204" charset="-52"/>
              </a:rPr>
              <a:t>«Обучаемся играя»</a:t>
            </a:r>
          </a:p>
        </p:txBody>
      </p:sp>
      <p:pic>
        <p:nvPicPr>
          <p:cNvPr id="11266" name="Picture 2" descr="https://avatars.mds.yandex.net/i?id=061c4edbb8537a39703e9a3905d6b7ba6236708a-6371080-images-thumbs&amp;n=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3" b="20873"/>
          <a:stretch/>
        </p:blipFill>
        <p:spPr bwMode="auto">
          <a:xfrm>
            <a:off x="445804" y="5110279"/>
            <a:ext cx="2303983" cy="138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572" y="2713891"/>
            <a:ext cx="456390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57111C"/>
                </a:solidFill>
                <a:latin typeface="Akrobat" panose="020B0604020202020204" charset="-52"/>
              </a:rPr>
              <a:t>Краткий экскурс в </a:t>
            </a:r>
            <a:r>
              <a:rPr lang="ru-RU" sz="2400" b="1" dirty="0" smtClean="0">
                <a:solidFill>
                  <a:srgbClr val="57111C"/>
                </a:solidFill>
                <a:latin typeface="Akrobat" panose="020B0604020202020204" charset="-52"/>
              </a:rPr>
              <a:t>историю</a:t>
            </a:r>
          </a:p>
          <a:p>
            <a:pPr algn="just"/>
            <a:r>
              <a:rPr lang="ru-RU" dirty="0" smtClean="0">
                <a:solidFill>
                  <a:srgbClr val="7C464A"/>
                </a:solidFill>
                <a:latin typeface="Akrobat" panose="020B0604020202020204" charset="-52"/>
              </a:rPr>
              <a:t> </a:t>
            </a:r>
            <a:r>
              <a:rPr lang="ru-RU" sz="2000" dirty="0">
                <a:solidFill>
                  <a:srgbClr val="7C464A"/>
                </a:solidFill>
                <a:latin typeface="Akrobat" panose="020B0604020202020204" charset="-52"/>
              </a:rPr>
              <a:t>По инициативе Фонда содействия развитию малых форм предприятий в научно-технической сфере с 2002 года научно-производственное объединение «РАНТИС» изготовило Конструктор для объемного моделирования «ТИКО</a:t>
            </a:r>
            <a:r>
              <a:rPr lang="ru-RU" sz="2000" dirty="0" smtClean="0">
                <a:solidFill>
                  <a:srgbClr val="7C464A"/>
                </a:solidFill>
                <a:latin typeface="Akrobat" panose="020B0604020202020204" charset="-52"/>
              </a:rPr>
              <a:t>».</a:t>
            </a:r>
          </a:p>
          <a:p>
            <a:pPr algn="just"/>
            <a:endParaRPr lang="ru-RU" sz="2000" dirty="0">
              <a:solidFill>
                <a:srgbClr val="7C464A"/>
              </a:solidFill>
              <a:latin typeface="Akrobat" panose="020B0604020202020204" charset="-52"/>
            </a:endParaRPr>
          </a:p>
          <a:p>
            <a:pPr algn="just"/>
            <a:r>
              <a:rPr lang="ru-RU" sz="2000" dirty="0" smtClean="0">
                <a:solidFill>
                  <a:srgbClr val="7C464A"/>
                </a:solidFill>
                <a:latin typeface="Akrobat" panose="020B0604020202020204" charset="-52"/>
              </a:rPr>
              <a:t> </a:t>
            </a:r>
            <a:endParaRPr lang="ru-RU" sz="2000" dirty="0">
              <a:solidFill>
                <a:srgbClr val="7C464A"/>
              </a:solidFill>
              <a:latin typeface="Akrobat" panose="020B060402020202020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9372" y="5659923"/>
            <a:ext cx="5029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5711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20B0604020202020204" charset="-52"/>
              </a:rPr>
              <a:t>Автор технологии ТИКО-моделирования </a:t>
            </a:r>
            <a:endParaRPr lang="ru-RU" sz="2400" b="1" dirty="0" smtClean="0">
              <a:solidFill>
                <a:srgbClr val="5711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" panose="020B0604020202020204" charset="-52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20B0604020202020204" charset="-52"/>
              </a:rPr>
              <a:t>Логинова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20B0604020202020204" charset="-52"/>
              </a:rPr>
              <a:t>Ирина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20B0604020202020204" charset="-52"/>
              </a:rPr>
              <a:t>Викторовна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" panose="020B0604020202020204" charset="-52"/>
            </a:endParaRPr>
          </a:p>
        </p:txBody>
      </p:sp>
      <p:pic>
        <p:nvPicPr>
          <p:cNvPr id="11268" name="Picture 4" descr="https://sun9-41.userapi.com/impf/c850232/v850232680/1af526/gWBwZZk83CE.jpg?size=604x359&amp;quality=96&amp;sign=d20a6048e9b8b08ab07eca2ad070db4b&amp;type=album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98" b="42163"/>
          <a:stretch/>
        </p:blipFill>
        <p:spPr bwMode="auto">
          <a:xfrm>
            <a:off x="4778478" y="2394945"/>
            <a:ext cx="2992255" cy="317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sun9-72.userapi.com/impf/c853520/v853520467/528ac/njnMyZRr0NY.jpg?size=446x604&amp;quality=96&amp;sign=83693c141c7769cf00338fb090a3efa4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86" y="2940925"/>
            <a:ext cx="1537871" cy="208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https://cdn2.static1-sima-land.com/items/2072641/3/700-nw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3318" r="16508" b="2894"/>
          <a:stretch/>
        </p:blipFill>
        <p:spPr bwMode="auto">
          <a:xfrm>
            <a:off x="9011030" y="1105256"/>
            <a:ext cx="1362308" cy="20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avatars.mds.yandex.net/i?id=0a333f4442ac87f9c400ffe842bb9398f51d69a9-10917150-images-thumbs&amp;n=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415" y="2941078"/>
            <a:ext cx="1763768" cy="208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https://protosfera.ru/images/watermarked/1/detailed/2/8ab790b9074fed051af256aa504a66b7_X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123" y="1162422"/>
            <a:ext cx="1557804" cy="20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s://avatars.mds.yandex.net/i?id=8d68c73d37b9948f931bba6ac22cdf619056e9f8-9122788-images-thumbs&amp;n=1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r="14483"/>
          <a:stretch/>
        </p:blipFill>
        <p:spPr bwMode="auto">
          <a:xfrm>
            <a:off x="11948879" y="2957976"/>
            <a:ext cx="1414096" cy="20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65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13277" y="1778670"/>
            <a:ext cx="10403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5123" y="824309"/>
            <a:ext cx="111598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57111C"/>
                </a:solidFill>
                <a:latin typeface="Akrobat Black" panose="020B0604020202020204" charset="-52"/>
              </a:rPr>
              <a:t>ЦЕЛЬ:</a:t>
            </a:r>
            <a:r>
              <a:rPr lang="ru-RU" sz="2400" b="1" dirty="0" smtClean="0">
                <a:solidFill>
                  <a:srgbClr val="57111C"/>
                </a:solidFill>
                <a:latin typeface="Akrobat" panose="020B0604020202020204" charset="-52"/>
              </a:rPr>
              <a:t> </a:t>
            </a:r>
            <a:r>
              <a:rPr lang="ru-RU" sz="2400" b="1" dirty="0">
                <a:solidFill>
                  <a:srgbClr val="5B9BD5"/>
                </a:solidFill>
                <a:latin typeface="Akrobat" panose="020B0604020202020204" charset="-52"/>
              </a:rPr>
              <a:t>создание условий, способствующих формированию предпосылок функциональной грамотности  у воспитанников через использование ТИКО – конструкторов различной направленности.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0044" y="2117224"/>
            <a:ext cx="847222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57111C"/>
                </a:solidFill>
                <a:latin typeface="Akrobat Black" panose="020B0604020202020204" charset="-52"/>
              </a:rPr>
              <a:t>ЗАДАЧИ:</a:t>
            </a:r>
            <a:endParaRPr lang="ru-RU" b="1" dirty="0">
              <a:solidFill>
                <a:srgbClr val="57111C"/>
              </a:solidFill>
              <a:latin typeface="Akrobat Black" panose="020B0604020202020204" charset="-52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>
                <a:solidFill>
                  <a:srgbClr val="7C464A"/>
                </a:solidFill>
                <a:latin typeface="Akrobat" panose="020B0604020202020204" charset="-52"/>
              </a:rPr>
              <a:t>Совершенствовать представления о плоскостных и объёмных геометрических фигурах, телах и их свойствах, навыки конструирования по образцу, по схеме и по собственному замыслу.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>
                <a:solidFill>
                  <a:srgbClr val="7C464A"/>
                </a:solidFill>
                <a:latin typeface="Akrobat" panose="020B0604020202020204" charset="-52"/>
              </a:rPr>
              <a:t>Расширять представления об окружающем мире - развивать психические процессы, формировать умственные операции (анализ, синтез, сравнение, классификация и обобщение).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>
                <a:solidFill>
                  <a:srgbClr val="7C464A"/>
                </a:solidFill>
                <a:latin typeface="Akrobat" panose="020B0604020202020204" charset="-52"/>
              </a:rPr>
              <a:t>Развивать сенсомоторные процессы (глазомер, точность руки) через </a:t>
            </a:r>
            <a:r>
              <a:rPr lang="ru-RU" sz="2000" b="1" dirty="0" err="1">
                <a:solidFill>
                  <a:srgbClr val="7C464A"/>
                </a:solidFill>
                <a:latin typeface="Akrobat" panose="020B0604020202020204" charset="-52"/>
              </a:rPr>
              <a:t>деятельностный</a:t>
            </a:r>
            <a:r>
              <a:rPr lang="ru-RU" sz="2000" b="1" dirty="0">
                <a:solidFill>
                  <a:srgbClr val="7C464A"/>
                </a:solidFill>
                <a:latin typeface="Akrobat" panose="020B0604020202020204" charset="-52"/>
              </a:rPr>
              <a:t> подход.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>
                <a:solidFill>
                  <a:srgbClr val="7C464A"/>
                </a:solidFill>
                <a:latin typeface="Akrobat" panose="020B0604020202020204" charset="-52"/>
              </a:rPr>
              <a:t>Создать условия для творческой самореализации, мотивации на успех и достижения на основе предметно-преобразующей деятельности.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>
                <a:solidFill>
                  <a:srgbClr val="7C464A"/>
                </a:solidFill>
                <a:latin typeface="Akrobat" panose="020B0604020202020204" charset="-52"/>
              </a:rPr>
              <a:t>Поддерживать интерес детей к совместной интеллектуальной деятельности, проявляя настойчивость, целеустремлённость и взаимопомощь.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>
                <a:solidFill>
                  <a:srgbClr val="7C464A"/>
                </a:solidFill>
                <a:latin typeface="Akrobat" panose="020B0604020202020204" charset="-52"/>
              </a:rPr>
              <a:t>Способствовать развитию у детей самоконтроля и самооценки.</a:t>
            </a:r>
          </a:p>
        </p:txBody>
      </p:sp>
      <p:pic>
        <p:nvPicPr>
          <p:cNvPr id="8194" name="Picture 2" descr="https://sun9-25.userapi.com/impg/W_k83lWZe_XMkfFTgiUI0qdYlc8RMxuNNUoZfw/1PdFFsUR0e8.jpg?size=1280x1280&amp;quality=95&amp;sign=0e5d4a6712f45f9bc770ac4aa6eba530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8" t="-10374" r="7843" b="17303"/>
          <a:stretch/>
        </p:blipFill>
        <p:spPr bwMode="auto">
          <a:xfrm>
            <a:off x="9122163" y="1424473"/>
            <a:ext cx="4118786" cy="4934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82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13277" y="1778670"/>
            <a:ext cx="10403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9973" y="762679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711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20B0604020202020204" charset="-52"/>
                <a:cs typeface="Times New Roman" pitchFamily="18" charset="0"/>
              </a:rPr>
              <a:t>ЧИТАТЕЛЬСКАЯ ГРАМОТНОСТЬ</a:t>
            </a:r>
            <a:endParaRPr lang="ru-RU" sz="2800" dirty="0">
              <a:solidFill>
                <a:srgbClr val="57111C"/>
              </a:solidFill>
              <a:latin typeface="Akrobat Black" panose="020B0604020202020204" charset="-5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5" y="1268632"/>
            <a:ext cx="2928777" cy="2928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327" y="1422257"/>
            <a:ext cx="2829472" cy="2774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https://ravta.ru/upload/iblock/zzz/84500f3bcfa71c6018a3d70252359a8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464" y="1947945"/>
            <a:ext cx="3154995" cy="315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https://new.dop.mosreg.ru/images/events/cover/221ed07deab5cb5f74b656c8e4dfa129_bi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14" y="4651583"/>
            <a:ext cx="3425349" cy="2280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http://klubmama.ru/uploads/posts/2022-08/1661646177_15-klubmama-ru-p-podelki-iz-tiko-konstruktora-foto-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894" y="4483057"/>
            <a:ext cx="3357736" cy="2383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https://protosfera.ru/images/watermarked/1/detailed/9/%D0%90%D0%B7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19" y="5887370"/>
            <a:ext cx="2728452" cy="84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451852" y="5211735"/>
            <a:ext cx="249299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57111C"/>
                </a:solidFill>
                <a:latin typeface="Akrobat" panose="020B0604020202020204" charset="-52"/>
              </a:rPr>
              <a:t>Набор </a:t>
            </a:r>
            <a:r>
              <a:rPr lang="ru-RU" sz="2000" b="1" dirty="0" smtClean="0">
                <a:solidFill>
                  <a:srgbClr val="57111C"/>
                </a:solidFill>
                <a:latin typeface="Akrobat" panose="020B0604020202020204" charset="-52"/>
              </a:rPr>
              <a:t>«</a:t>
            </a:r>
            <a:r>
              <a:rPr lang="ru-RU" sz="2000" b="1" dirty="0" smtClean="0">
                <a:solidFill>
                  <a:srgbClr val="57111C"/>
                </a:solidFill>
                <a:latin typeface="Akrobat" panose="020B0604020202020204" charset="-52"/>
              </a:rPr>
              <a:t>Учимся читать</a:t>
            </a:r>
            <a:r>
              <a:rPr lang="ru-RU" sz="2000" b="1" dirty="0" smtClean="0">
                <a:solidFill>
                  <a:srgbClr val="57111C"/>
                </a:solidFill>
                <a:latin typeface="Akrobat" panose="020B0604020202020204" charset="-52"/>
              </a:rPr>
              <a:t>»</a:t>
            </a:r>
            <a:endParaRPr lang="ru-RU" sz="2000" b="1" dirty="0">
              <a:solidFill>
                <a:srgbClr val="57111C"/>
              </a:solidFill>
              <a:latin typeface="Akrobat" panose="020B060402020202020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23086" y="1422257"/>
            <a:ext cx="239360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57111C"/>
                </a:solidFill>
                <a:latin typeface="Akrobat" panose="020B0604020202020204" charset="-52"/>
              </a:rPr>
              <a:t>ТИКО-</a:t>
            </a:r>
            <a:r>
              <a:rPr lang="ru-RU" sz="2000" b="1" dirty="0" err="1">
                <a:solidFill>
                  <a:srgbClr val="57111C"/>
                </a:solidFill>
                <a:latin typeface="Akrobat" panose="020B0604020202020204" charset="-52"/>
              </a:rPr>
              <a:t>пазлы</a:t>
            </a:r>
            <a:r>
              <a:rPr lang="ru-RU" sz="2000" b="1" dirty="0">
                <a:solidFill>
                  <a:srgbClr val="57111C"/>
                </a:solidFill>
                <a:latin typeface="Akrobat" panose="020B0604020202020204" charset="-52"/>
              </a:rPr>
              <a:t> «Сказки»</a:t>
            </a:r>
          </a:p>
        </p:txBody>
      </p:sp>
    </p:spTree>
    <p:extLst>
      <p:ext uri="{BB962C8B-B14F-4D97-AF65-F5344CB8AC3E}">
        <p14:creationId xmlns:p14="http://schemas.microsoft.com/office/powerpoint/2010/main" val="396963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13277" y="1778670"/>
            <a:ext cx="10403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0" b="48067"/>
          <a:stretch/>
        </p:blipFill>
        <p:spPr bwMode="auto">
          <a:xfrm>
            <a:off x="4949067" y="4333885"/>
            <a:ext cx="3436374" cy="1535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2955" y="685735"/>
            <a:ext cx="12624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20B0604020202020204" charset="-52"/>
                <a:cs typeface="Times New Roman" pitchFamily="18" charset="0"/>
              </a:rPr>
              <a:t>СОЦИАЛЬНО-КОММУНИКАТИВНАЯ </a:t>
            </a:r>
            <a:r>
              <a:rPr lang="ru-RU" sz="2800" b="1" dirty="0">
                <a:solidFill>
                  <a:srgbClr val="5711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20B0604020202020204" charset="-52"/>
                <a:cs typeface="Times New Roman" pitchFamily="18" charset="0"/>
              </a:rPr>
              <a:t>ГРАМОТНОСТЬ</a:t>
            </a:r>
            <a:endParaRPr lang="ru-RU" sz="2800" dirty="0">
              <a:solidFill>
                <a:srgbClr val="57111C"/>
              </a:solidFill>
              <a:latin typeface="Akrobat Black" panose="020B0604020202020204" charset="-5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7"/>
          <a:stretch/>
        </p:blipFill>
        <p:spPr bwMode="auto">
          <a:xfrm>
            <a:off x="5126159" y="1485760"/>
            <a:ext cx="3177932" cy="2475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"/>
          <a:stretch/>
        </p:blipFill>
        <p:spPr bwMode="auto">
          <a:xfrm>
            <a:off x="214572" y="1485760"/>
            <a:ext cx="4611933" cy="4384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sun9-33.userapi.com/impg/zanSEIGS4DONbvT7AQ5Qepey7KRfYOzeR-JReQ/oLafv_ObFmA.jpg?size=1280x1280&amp;quality=95&amp;sign=6b1505a58e930275fe6d1300f890b8d1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787" y="1539248"/>
            <a:ext cx="4117242" cy="4330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68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13277" y="1778670"/>
            <a:ext cx="10403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239" y="762679"/>
            <a:ext cx="13137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20B0604020202020204" charset="-52"/>
                <a:cs typeface="Times New Roman" pitchFamily="18" charset="0"/>
              </a:rPr>
              <a:t>МАТЕМАТИЧЕСКАЯ </a:t>
            </a:r>
            <a:r>
              <a:rPr lang="ru-RU" sz="2800" b="1" dirty="0">
                <a:solidFill>
                  <a:srgbClr val="5711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20B0604020202020204" charset="-52"/>
                <a:cs typeface="Times New Roman" pitchFamily="18" charset="0"/>
              </a:rPr>
              <a:t>ГРАМОТНОСТЬ</a:t>
            </a:r>
            <a:endParaRPr lang="ru-RU" sz="2800" dirty="0">
              <a:solidFill>
                <a:srgbClr val="57111C"/>
              </a:solidFill>
              <a:latin typeface="Akrobat Black" panose="020B0604020202020204" charset="-5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1" y="1385654"/>
            <a:ext cx="3073220" cy="2836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20"/>
          <a:stretch/>
        </p:blipFill>
        <p:spPr bwMode="auto">
          <a:xfrm>
            <a:off x="6719887" y="4399490"/>
            <a:ext cx="3195893" cy="2442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79640" y="6620282"/>
            <a:ext cx="248936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57111C"/>
                </a:solidFill>
                <a:latin typeface="Akrobat" panose="020B0604020202020204" charset="-52"/>
              </a:rPr>
              <a:t>Набор «Арифметика»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1760" r="15220" b="17944"/>
          <a:stretch/>
        </p:blipFill>
        <p:spPr bwMode="auto">
          <a:xfrm>
            <a:off x="3668534" y="1411124"/>
            <a:ext cx="2784119" cy="2899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 descr="https://msk.globural.ru/uploadedFiles/eshopimages/big/713d2ef3ce4229922544464bb9c8b1e3_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634" y="4392325"/>
            <a:ext cx="2550735" cy="2227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0191135" y="6810873"/>
            <a:ext cx="272723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57111C"/>
                </a:solidFill>
                <a:latin typeface="Akrobat" panose="020B0604020202020204" charset="-52"/>
              </a:rPr>
              <a:t>Набор </a:t>
            </a:r>
            <a:r>
              <a:rPr lang="ru-RU" sz="2000" b="1" dirty="0" smtClean="0">
                <a:solidFill>
                  <a:srgbClr val="57111C"/>
                </a:solidFill>
                <a:latin typeface="Akrobat" panose="020B0604020202020204" charset="-52"/>
              </a:rPr>
              <a:t>«Геометрия»</a:t>
            </a:r>
            <a:endParaRPr lang="ru-RU" sz="2000" b="1" dirty="0">
              <a:solidFill>
                <a:srgbClr val="57111C"/>
              </a:solidFill>
              <a:latin typeface="Akrobat" panose="020B0604020202020204" charset="-52"/>
            </a:endParaRPr>
          </a:p>
        </p:txBody>
      </p:sp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2" y="4222472"/>
            <a:ext cx="3332081" cy="222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s://sun9-53.userapi.com/impg/Nq5n-pUjTNi_yK0X3K36VFznGJC5Q7BagmTG9Q/byzAWVIaxiw.jpg?size=1280x1280&amp;quality=95&amp;sign=0aa1d32244ecafd0d03f279f284a1815&amp;type=albu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9"/>
          <a:stretch/>
        </p:blipFill>
        <p:spPr bwMode="auto">
          <a:xfrm>
            <a:off x="9605152" y="1438672"/>
            <a:ext cx="3313217" cy="278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46.userapi.com/impg/VY4scGjsSFmDU17mYI3Kw-TF6PQhFtWG0wvYEg/FcgVHxXmLBI.jpg?size=1280x1280&amp;quality=95&amp;sign=de650358873816e3a6060722e69a9d2b&amp;type=album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92"/>
          <a:stretch/>
        </p:blipFill>
        <p:spPr bwMode="auto">
          <a:xfrm>
            <a:off x="3790363" y="4399490"/>
            <a:ext cx="2769594" cy="2420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24.userapi.com/impg/-r28BuTT2dxUCgXe_H2qyEbL4PIFCbvAxsTDJw/L_TNzpAZz8Q.jpg?size=1280x1280&amp;quality=95&amp;sign=31668777dd1ce7c3ae3ce276aafa8734&amp;type=albu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404" y="1385654"/>
            <a:ext cx="2799217" cy="2799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8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13277" y="1778670"/>
            <a:ext cx="10403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7853" y="668139"/>
            <a:ext cx="828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20B0604020202020204" charset="-52"/>
                <a:cs typeface="Times New Roman" pitchFamily="18" charset="0"/>
              </a:rPr>
              <a:t>ЕСТЕСТВЕННОНАУЧНАЯ (ЭКОЛОГИЧЕСКАЯ) </a:t>
            </a:r>
            <a:r>
              <a:rPr lang="ru-RU" sz="2800" b="1" dirty="0">
                <a:solidFill>
                  <a:srgbClr val="5711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20B0604020202020204" charset="-52"/>
                <a:cs typeface="Times New Roman" pitchFamily="18" charset="0"/>
              </a:rPr>
              <a:t>ГРАМОТНОСТЬ</a:t>
            </a:r>
            <a:endParaRPr lang="ru-RU" sz="2800" dirty="0">
              <a:solidFill>
                <a:srgbClr val="57111C"/>
              </a:solidFill>
              <a:latin typeface="Akrobat Black" panose="020B0604020202020204" charset="-5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2" y="1240663"/>
            <a:ext cx="3944473" cy="3641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13" y="1327550"/>
            <a:ext cx="3557711" cy="3467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572" y="4881715"/>
            <a:ext cx="38117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7111C"/>
                </a:solidFill>
                <a:latin typeface="Akrobat" panose="020B0604020202020204" charset="-52"/>
              </a:rPr>
              <a:t>«Собери животное»</a:t>
            </a:r>
          </a:p>
          <a:p>
            <a:pPr algn="ctr"/>
            <a:r>
              <a:rPr lang="ru-RU" sz="2000" b="1" dirty="0" smtClean="0">
                <a:solidFill>
                  <a:srgbClr val="57111C"/>
                </a:solidFill>
                <a:latin typeface="Akrobat" panose="020B0604020202020204" charset="-52"/>
              </a:rPr>
              <a:t>Цель</a:t>
            </a:r>
            <a:r>
              <a:rPr lang="ru-RU" sz="2000" b="1" dirty="0">
                <a:solidFill>
                  <a:srgbClr val="57111C"/>
                </a:solidFill>
                <a:latin typeface="Akrobat" panose="020B0604020202020204" charset="-52"/>
              </a:rPr>
              <a:t>:</a:t>
            </a:r>
            <a:r>
              <a:rPr lang="ru-RU" sz="2000" b="1" dirty="0">
                <a:solidFill>
                  <a:srgbClr val="7C464A"/>
                </a:solidFill>
                <a:latin typeface="Akrobat" panose="020B0604020202020204" charset="-52"/>
              </a:rPr>
              <a:t> научить конструировать модель </a:t>
            </a:r>
            <a:r>
              <a:rPr lang="ru-RU" sz="2000" b="1" dirty="0" smtClean="0">
                <a:solidFill>
                  <a:srgbClr val="7C464A"/>
                </a:solidFill>
                <a:latin typeface="Akrobat" panose="020B0604020202020204" charset="-52"/>
              </a:rPr>
              <a:t>животного по </a:t>
            </a:r>
            <a:r>
              <a:rPr lang="ru-RU" sz="2000" b="1" dirty="0">
                <a:solidFill>
                  <a:srgbClr val="7C464A"/>
                </a:solidFill>
                <a:latin typeface="Akrobat" panose="020B0604020202020204" charset="-52"/>
              </a:rPr>
              <a:t>изображению натурального </a:t>
            </a:r>
            <a:r>
              <a:rPr lang="ru-RU" sz="2000" b="1" dirty="0" smtClean="0">
                <a:solidFill>
                  <a:srgbClr val="7C464A"/>
                </a:solidFill>
                <a:latin typeface="Akrobat" panose="020B0604020202020204" charset="-52"/>
              </a:rPr>
              <a:t>объекта, закреплять знания детей о животных </a:t>
            </a:r>
            <a:endParaRPr lang="ru-RU" sz="2000" b="1" dirty="0">
              <a:solidFill>
                <a:srgbClr val="7C464A"/>
              </a:solidFill>
              <a:latin typeface="Akrobat" panose="020B060402020202020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55510" y="4809322"/>
            <a:ext cx="41854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57111C"/>
                </a:solidFill>
                <a:latin typeface="Akrobat" panose="020B0604020202020204" charset="-52"/>
              </a:rPr>
              <a:t>«У кого какой домик?»</a:t>
            </a:r>
          </a:p>
          <a:p>
            <a:pPr algn="ctr"/>
            <a:r>
              <a:rPr lang="ru-RU" sz="2000" b="1" dirty="0">
                <a:solidFill>
                  <a:srgbClr val="57111C"/>
                </a:solidFill>
                <a:latin typeface="Akrobat" panose="020B0604020202020204" charset="-52"/>
              </a:rPr>
              <a:t>Цель: </a:t>
            </a:r>
            <a:r>
              <a:rPr lang="ru-RU" sz="2000" b="1" dirty="0">
                <a:solidFill>
                  <a:srgbClr val="7C464A"/>
                </a:solidFill>
                <a:latin typeface="Akrobat" panose="020B0604020202020204" charset="-52"/>
              </a:rPr>
              <a:t>научить детей строить домики животных, учить детей определять, кто в каком домике живёт - сравнивать домики, а так же группировать животных на диких и домашних</a:t>
            </a:r>
            <a:r>
              <a:rPr lang="ru-RU" sz="2000" b="1" dirty="0" smtClean="0">
                <a:solidFill>
                  <a:srgbClr val="7C464A"/>
                </a:solidFill>
                <a:latin typeface="Akrobat" panose="020B0604020202020204" charset="-52"/>
              </a:rPr>
              <a:t>.</a:t>
            </a:r>
            <a:endParaRPr lang="ru-RU" sz="2000" b="1" dirty="0">
              <a:solidFill>
                <a:srgbClr val="7C464A"/>
              </a:solidFill>
              <a:latin typeface="Akrobat" panose="020B0604020202020204" charset="-52"/>
            </a:endParaRPr>
          </a:p>
          <a:p>
            <a:pPr algn="ctr"/>
            <a:endParaRPr lang="ru-RU" sz="2000" b="1" dirty="0">
              <a:solidFill>
                <a:srgbClr val="7C464A"/>
              </a:solidFill>
              <a:latin typeface="Akrobat" panose="020B0604020202020204" charset="-52"/>
            </a:endParaRPr>
          </a:p>
        </p:txBody>
      </p:sp>
      <p:pic>
        <p:nvPicPr>
          <p:cNvPr id="20" name="Picture 2" descr="https://avatars.mds.yandex.net/i?id=f1e3add1656c9b594aedbc8adc0258cec988b39e-10907478-images-thumbs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19" y="1332617"/>
            <a:ext cx="3950212" cy="2730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avatars.mds.yandex.net/i?id=06298b63966ef7837b2af8fb13fc6c0a9495ade5-9849055-images-thumbs&amp;n=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45" y="4186680"/>
            <a:ext cx="2373145" cy="2544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i?id=a47ce6ed97ea0767d5a4dced8147a7564d8fd219-10099509-images-thumbs&amp;n=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190" y="4220622"/>
            <a:ext cx="2412442" cy="2477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13277" y="1778670"/>
            <a:ext cx="10403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572" y="1066209"/>
            <a:ext cx="49328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 </a:t>
            </a:r>
            <a:r>
              <a:rPr lang="ru-RU" sz="2400" b="1" dirty="0">
                <a:solidFill>
                  <a:srgbClr val="5711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20B0604020202020204" charset="-52"/>
              </a:rPr>
              <a:t>Использование ТИКО-конструктора позволяет решать ряд образовательных задач:</a:t>
            </a:r>
            <a:r>
              <a:rPr lang="ru-RU" sz="2400" b="1" i="1" dirty="0">
                <a:solidFill>
                  <a:srgbClr val="5711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20B0604020202020204" charset="-52"/>
              </a:rPr>
              <a:t> </a:t>
            </a:r>
            <a:endParaRPr lang="ru-RU" sz="2400" b="1" dirty="0">
              <a:solidFill>
                <a:srgbClr val="5711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" panose="020B0604020202020204" charset="-5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7C464A"/>
                </a:solidFill>
                <a:latin typeface="Akrobat" panose="020B0604020202020204" charset="-52"/>
              </a:rPr>
              <a:t>систематизировать знания детей о геометрических </a:t>
            </a:r>
            <a:r>
              <a:rPr lang="ru-RU" sz="2400" dirty="0" smtClean="0">
                <a:solidFill>
                  <a:srgbClr val="7C464A"/>
                </a:solidFill>
                <a:latin typeface="Akrobat" panose="020B0604020202020204" charset="-52"/>
              </a:rPr>
              <a:t>представлениях;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7C464A"/>
                </a:solidFill>
                <a:latin typeface="Akrobat" panose="020B0604020202020204" charset="-52"/>
              </a:rPr>
              <a:t>способствовать </a:t>
            </a:r>
            <a:r>
              <a:rPr lang="ru-RU" sz="2400" dirty="0">
                <a:solidFill>
                  <a:srgbClr val="7C464A"/>
                </a:solidFill>
                <a:latin typeface="Akrobat" panose="020B0604020202020204" charset="-52"/>
              </a:rPr>
              <a:t>лучшему восприятию информации за счёт интеграции зрительного и тактильного </a:t>
            </a:r>
            <a:r>
              <a:rPr lang="ru-RU" sz="2400" dirty="0" smtClean="0">
                <a:solidFill>
                  <a:srgbClr val="7C464A"/>
                </a:solidFill>
                <a:latin typeface="Akrobat" panose="020B0604020202020204" charset="-52"/>
              </a:rPr>
              <a:t>восприятия;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7C464A"/>
                </a:solidFill>
                <a:latin typeface="Akrobat" panose="020B0604020202020204" charset="-52"/>
              </a:rPr>
              <a:t>формировать </a:t>
            </a:r>
            <a:r>
              <a:rPr lang="ru-RU" sz="2400" dirty="0">
                <a:solidFill>
                  <a:srgbClr val="7C464A"/>
                </a:solidFill>
                <a:latin typeface="Akrobat" panose="020B0604020202020204" charset="-52"/>
              </a:rPr>
              <a:t>навыки пространственного, абстрактного и логического мышления</a:t>
            </a:r>
            <a:r>
              <a:rPr lang="ru-RU" sz="2400" dirty="0" smtClean="0">
                <a:solidFill>
                  <a:srgbClr val="7C464A"/>
                </a:solidFill>
                <a:latin typeface="Akrobat" panose="020B0604020202020204" charset="-52"/>
              </a:rPr>
              <a:t>.</a:t>
            </a:r>
            <a:endParaRPr lang="ru-RU" sz="2400" dirty="0">
              <a:solidFill>
                <a:srgbClr val="7C464A"/>
              </a:solidFill>
              <a:latin typeface="Akrobat" panose="020B060402020202020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21489" y="1026289"/>
            <a:ext cx="45437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711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20B0604020202020204" charset="-52"/>
              </a:rPr>
              <a:t>ТИКО-конструктор </a:t>
            </a:r>
            <a:r>
              <a:rPr lang="ru-RU" sz="2400" b="1" dirty="0">
                <a:solidFill>
                  <a:srgbClr val="5711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20B0604020202020204" charset="-52"/>
              </a:rPr>
              <a:t>развивает: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7C464A"/>
                </a:solidFill>
                <a:latin typeface="Akrobat" panose="020B0604020202020204" charset="-52"/>
              </a:rPr>
              <a:t>моторику рук за счёт постоянной работы с деталями конструктора;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7C464A"/>
                </a:solidFill>
                <a:latin typeface="Akrobat" panose="020B0604020202020204" charset="-52"/>
              </a:rPr>
              <a:t>творческие способности;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7C464A"/>
                </a:solidFill>
                <a:latin typeface="Akrobat" panose="020B0604020202020204" charset="-52"/>
              </a:rPr>
              <a:t>эстетическое восприятие за счёт яркости и многообразия получаемых цветовых решений.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51" y="852805"/>
            <a:ext cx="2939115" cy="325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https://avatars.mds.yandex.net/i?id=683df2988279704ffa553e6c02ccac176c44fe90-9224110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51" y="4209472"/>
            <a:ext cx="3126546" cy="2343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avatars.mds.yandex.net/i?id=ab55a3857ad2ebab6ac949fd36ea09f8b23a2c2a-10906089-images-thumbs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808" y="4011152"/>
            <a:ext cx="3397075" cy="2545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avatars.mds.yandex.net/i?id=bf834ededf0ab7f7717c5c144510249a-5517663-images-thumbs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25" y="5671739"/>
            <a:ext cx="869563" cy="79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i?id=ee68bba0cc0fe38da9b9e0488699d41f24e4705b-9233495-images-thumbs&amp;n=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32" y="5610681"/>
            <a:ext cx="1677738" cy="88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avatars.mds.yandex.net/i?id=1959af9362b8d9c1573adb84014eb149-3731478-images-thumbs&amp;n=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43" y="5590524"/>
            <a:ext cx="923885" cy="86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1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1006</TotalTime>
  <Words>661</Words>
  <Application>Microsoft Office PowerPoint</Application>
  <PresentationFormat>Произвольный</PresentationFormat>
  <Paragraphs>85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Comic Sans MS</vt:lpstr>
      <vt:lpstr>Calibri Light</vt:lpstr>
      <vt:lpstr>Akrobat Black</vt:lpstr>
      <vt:lpstr>IrisUPC</vt:lpstr>
      <vt:lpstr>Calibri</vt:lpstr>
      <vt:lpstr>Times New Roman</vt:lpstr>
      <vt:lpstr>Wingdings</vt:lpstr>
      <vt:lpstr>Akrobat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USER101-5</dc:creator>
  <cp:lastModifiedBy>Admin</cp:lastModifiedBy>
  <cp:revision>85</cp:revision>
  <dcterms:created xsi:type="dcterms:W3CDTF">2023-04-07T08:06:44Z</dcterms:created>
  <dcterms:modified xsi:type="dcterms:W3CDTF">2023-11-07T09:31:38Z</dcterms:modified>
</cp:coreProperties>
</file>