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9" r:id="rId4"/>
    <p:sldId id="281" r:id="rId5"/>
    <p:sldId id="290" r:id="rId6"/>
    <p:sldId id="293" r:id="rId7"/>
    <p:sldId id="294" r:id="rId8"/>
    <p:sldId id="295" r:id="rId9"/>
    <p:sldId id="297" r:id="rId10"/>
    <p:sldId id="296" r:id="rId11"/>
    <p:sldId id="292" r:id="rId12"/>
    <p:sldId id="303" r:id="rId13"/>
    <p:sldId id="307" r:id="rId14"/>
    <p:sldId id="306" r:id="rId15"/>
    <p:sldId id="308" r:id="rId16"/>
  </p:sldIdLst>
  <p:sldSz cx="13439775" cy="7559675"/>
  <p:notesSz cx="6797675" cy="9926638"/>
  <p:embeddedFontLst>
    <p:embeddedFont>
      <p:font typeface="Franklin Gothic Demi Cond" panose="020B0604020202020204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Akrobat" panose="020B0604020202020204" charset="-52"/>
      <p:regular r:id="rId20"/>
      <p:bold r:id="rId21"/>
    </p:embeddedFont>
    <p:embeddedFont>
      <p:font typeface="Akrobat Black" panose="020B0604020202020204" charset="-52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63" autoAdjust="0"/>
  </p:normalViewPr>
  <p:slideViewPr>
    <p:cSldViewPr snapToGrid="0" showGuides="1">
      <p:cViewPr varScale="1">
        <p:scale>
          <a:sx n="100" d="100"/>
          <a:sy n="100" d="100"/>
        </p:scale>
        <p:origin x="546" y="-354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.tiff"/><Relationship Id="rId7" Type="http://schemas.openxmlformats.org/officeDocument/2006/relationships/image" Target="../media/image13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tiff"/><Relationship Id="rId7" Type="http://schemas.openxmlformats.org/officeDocument/2006/relationships/image" Target="../media/image2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6" y="0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9117" y="1304118"/>
            <a:ext cx="110728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Franklin Gothic Demi Cond" panose="020B0706030402020204" pitchFamily="34" charset="0"/>
              </a:rPr>
              <a:t>Акмеологический подход в организации </a:t>
            </a:r>
            <a:endParaRPr lang="ru-RU" sz="4000" dirty="0" smtClean="0">
              <a:latin typeface="Franklin Gothic Demi Cond" panose="020B0706030402020204" pitchFamily="34" charset="0"/>
            </a:endParaRPr>
          </a:p>
          <a:p>
            <a:pPr algn="ctr"/>
            <a:r>
              <a:rPr lang="ru-RU" sz="4000" dirty="0" smtClean="0">
                <a:latin typeface="Franklin Gothic Demi Cond" panose="020B0706030402020204" pitchFamily="34" charset="0"/>
              </a:rPr>
              <a:t>деятельности </a:t>
            </a:r>
            <a:r>
              <a:rPr lang="ru-RU" sz="4000" dirty="0">
                <a:latin typeface="Franklin Gothic Demi Cond" panose="020B0706030402020204" pitchFamily="34" charset="0"/>
              </a:rPr>
              <a:t>межмуниципального методического объединения специалистов – </a:t>
            </a:r>
            <a:r>
              <a:rPr lang="ru-RU" sz="4000" dirty="0" smtClean="0">
                <a:latin typeface="Franklin Gothic Demi Cond" panose="020B0706030402020204" pitchFamily="34" charset="0"/>
              </a:rPr>
              <a:t>оптимальный </a:t>
            </a:r>
            <a:r>
              <a:rPr lang="ru-RU" sz="4000" dirty="0">
                <a:latin typeface="Franklin Gothic Demi Cond" panose="020B0706030402020204" pitchFamily="34" charset="0"/>
              </a:rPr>
              <a:t>путь к </a:t>
            </a:r>
            <a:r>
              <a:rPr lang="ru-RU" sz="4000" dirty="0" smtClean="0">
                <a:latin typeface="Franklin Gothic Demi Cond" panose="020B0706030402020204" pitchFamily="34" charset="0"/>
              </a:rPr>
              <a:t>созданию единого </a:t>
            </a:r>
            <a:r>
              <a:rPr lang="ru-RU" sz="4000" dirty="0">
                <a:latin typeface="Franklin Gothic Demi Cond" panose="020B0706030402020204" pitchFamily="34" charset="0"/>
              </a:rPr>
              <a:t>образовательного пространства </a:t>
            </a:r>
            <a:endParaRPr lang="ru-RU" sz="4000" dirty="0" smtClean="0">
              <a:latin typeface="Franklin Gothic Demi Cond" panose="020B0706030402020204" pitchFamily="34" charset="0"/>
            </a:endParaRPr>
          </a:p>
          <a:p>
            <a:pPr algn="ctr"/>
            <a:r>
              <a:rPr lang="ru-RU" sz="4000" dirty="0" smtClean="0">
                <a:latin typeface="Franklin Gothic Demi Cond" panose="020B0706030402020204" pitchFamily="34" charset="0"/>
              </a:rPr>
              <a:t>дошкольного </a:t>
            </a:r>
            <a:r>
              <a:rPr lang="ru-RU" sz="4000" dirty="0">
                <a:latin typeface="Franklin Gothic Demi Cond" panose="020B0706030402020204" pitchFamily="34" charset="0"/>
              </a:rPr>
              <a:t>образования</a:t>
            </a:r>
            <a:endParaRPr lang="ru-RU" sz="4000" b="1" i="0" dirty="0">
              <a:solidFill>
                <a:srgbClr val="57111C"/>
              </a:solidFill>
              <a:effectLst/>
              <a:latin typeface="Franklin Gothic Demi Cond" panose="020B07060304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424789" y="4976691"/>
            <a:ext cx="41195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7111C"/>
                </a:solidFill>
                <a:latin typeface="Akrobat" panose="00000600000000000000" pitchFamily="2" charset="-52"/>
              </a:rPr>
              <a:t>Парыгина Светлана Владиславовна,    старший воспитатель БДОУ «Центр развития ребёнка  - Нюксенский ДС»</a:t>
            </a:r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4" y="46266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4806" y="591558"/>
            <a:ext cx="999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57111C"/>
                </a:solidFill>
                <a:latin typeface="Akrobat Black" panose="020B0604020202020204" charset="-52"/>
              </a:rPr>
              <a:t>Планирование и организация деятельности ММО, 2023-2024 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уч.г.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70" y="1114778"/>
            <a:ext cx="129380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ru-RU" sz="2000" b="1" u="sng" dirty="0">
                <a:latin typeface="Akrobat Black" panose="020B0604020202020204" charset="-52"/>
              </a:rPr>
              <a:t>Заседание 1.</a:t>
            </a:r>
            <a:r>
              <a:rPr lang="ru-RU" sz="2000" b="1" dirty="0">
                <a:latin typeface="Akrobat Black" panose="020B0604020202020204" charset="-52"/>
              </a:rPr>
              <a:t>       Проблемный семинар </a:t>
            </a:r>
            <a:r>
              <a:rPr lang="ru-RU" sz="2000" b="1" dirty="0" smtClean="0">
                <a:latin typeface="Akrobat Black" panose="020B0604020202020204" charset="-52"/>
              </a:rPr>
              <a:t>– практикум «</a:t>
            </a:r>
            <a:r>
              <a:rPr lang="ru-RU" sz="2000" b="1" dirty="0">
                <a:latin typeface="Akrobat Black" panose="020B0604020202020204" charset="-52"/>
              </a:rPr>
              <a:t>Проектирование новых методических материалов и продуктов коллективного взаимодействия   для создания оптимальных условий реализации ОП ДС в 2023-2024 учебном году».</a:t>
            </a:r>
            <a:endParaRPr lang="ru-RU" sz="2000" dirty="0">
              <a:latin typeface="Akrobat Black" panose="020B0604020202020204" charset="-52"/>
            </a:endParaRPr>
          </a:p>
          <a:p>
            <a:pPr algn="just" fontAlgn="t"/>
            <a:r>
              <a:rPr lang="ru-RU" sz="2000" b="1" i="1" dirty="0">
                <a:latin typeface="Akrobat Black" panose="020B0604020202020204" charset="-52"/>
              </a:rPr>
              <a:t>П</a:t>
            </a:r>
            <a:r>
              <a:rPr lang="en-US" sz="2000" b="1" i="1" dirty="0">
                <a:latin typeface="Akrobat Black" panose="020B0604020202020204" charset="-52"/>
              </a:rPr>
              <a:t>рактикум «Целевой раздел ФОП ДО. Педагогическая диагностика достижения планируемых результатов</a:t>
            </a:r>
            <a:r>
              <a:rPr lang="en-US" sz="2000" b="1" i="1" dirty="0" smtClean="0">
                <a:latin typeface="Akrobat Black" panose="020B0604020202020204" charset="-52"/>
              </a:rPr>
              <a:t>»</a:t>
            </a:r>
            <a:r>
              <a:rPr lang="ru-RU" sz="2000" b="1" i="1" dirty="0" smtClean="0">
                <a:latin typeface="Akrobat Black" panose="020B0604020202020204" charset="-52"/>
              </a:rPr>
              <a:t>.</a:t>
            </a:r>
            <a:endParaRPr lang="ru-RU" sz="2000" dirty="0">
              <a:latin typeface="Akrobat Black" panose="020B0604020202020204" charset="-52"/>
            </a:endParaRPr>
          </a:p>
          <a:p>
            <a:pPr algn="just" fontAlgn="t"/>
            <a:r>
              <a:rPr lang="ru-RU" sz="2000" u="sng" dirty="0" smtClean="0">
                <a:latin typeface="Akrobat Black" panose="020B0604020202020204" charset="-52"/>
              </a:rPr>
              <a:t>Заседание </a:t>
            </a:r>
            <a:r>
              <a:rPr lang="ru-RU" sz="2000" u="sng" dirty="0">
                <a:latin typeface="Akrobat Black" panose="020B0604020202020204" charset="-52"/>
              </a:rPr>
              <a:t>2.</a:t>
            </a:r>
            <a:r>
              <a:rPr lang="ru-RU" sz="2000" b="1" dirty="0">
                <a:latin typeface="Akrobat Black" panose="020B0604020202020204" charset="-52"/>
              </a:rPr>
              <a:t> </a:t>
            </a:r>
            <a:r>
              <a:rPr lang="ru-RU" sz="2000" b="1" dirty="0"/>
              <a:t> </a:t>
            </a:r>
            <a:r>
              <a:rPr lang="ru-RU" sz="2000" b="1" dirty="0" smtClean="0"/>
              <a:t>Тема: «</a:t>
            </a:r>
            <a:r>
              <a:rPr lang="ru-RU" sz="2000" dirty="0" smtClean="0">
                <a:latin typeface="Akrobat Black" panose="020B0604020202020204" charset="-52"/>
              </a:rPr>
              <a:t>Создание </a:t>
            </a:r>
            <a:r>
              <a:rPr lang="ru-RU" sz="2000" dirty="0">
                <a:latin typeface="Akrobat Black" panose="020B0604020202020204" charset="-52"/>
              </a:rPr>
              <a:t>единого ядра содержания дошкольного образования, ориентированного на приобщение детей к традиционным духовно-нравственным и социокультурным ценностям   российского </a:t>
            </a:r>
            <a:r>
              <a:rPr lang="ru-RU" sz="2000" dirty="0" smtClean="0">
                <a:latin typeface="Akrobat Black" panose="020B0604020202020204" charset="-52"/>
              </a:rPr>
              <a:t>народа»</a:t>
            </a:r>
            <a:endParaRPr lang="ru-RU" sz="2000" b="1" dirty="0" smtClean="0">
              <a:latin typeface="Akrobat Black" panose="020B0604020202020204" charset="-52"/>
            </a:endParaRPr>
          </a:p>
          <a:p>
            <a:pPr algn="just" fontAlgn="t"/>
            <a:r>
              <a:rPr lang="ru-RU" sz="2000" b="1" i="1" dirty="0" smtClean="0">
                <a:latin typeface="Akrobat Black" panose="020B0604020202020204" charset="-52"/>
              </a:rPr>
              <a:t>Методический </a:t>
            </a:r>
            <a:r>
              <a:rPr lang="ru-RU" sz="2000" b="1" i="1" dirty="0">
                <a:latin typeface="Akrobat Black" panose="020B0604020202020204" charset="-52"/>
              </a:rPr>
              <a:t>экспресс</a:t>
            </a:r>
            <a:r>
              <a:rPr lang="ru-RU" sz="2000" i="1" dirty="0">
                <a:latin typeface="Akrobat Black" panose="020B0604020202020204" charset="-52"/>
              </a:rPr>
              <a:t> </a:t>
            </a:r>
            <a:r>
              <a:rPr lang="ru-RU" sz="2000" b="1" i="1" dirty="0" smtClean="0">
                <a:latin typeface="Akrobat Black" panose="020B0604020202020204" charset="-52"/>
              </a:rPr>
              <a:t> </a:t>
            </a:r>
            <a:r>
              <a:rPr lang="en-US" sz="2000" i="1" dirty="0">
                <a:latin typeface="Akrobat Black" panose="020B0604020202020204" charset="-52"/>
              </a:rPr>
              <a:t>«</a:t>
            </a:r>
            <a:r>
              <a:rPr lang="en-US" sz="2000" b="1" i="1" dirty="0">
                <a:latin typeface="Akrobat Black" panose="020B0604020202020204" charset="-52"/>
              </a:rPr>
              <a:t>Образовательное событие – новая технология работы при организации совместной деятельности детей с педагогом и другими детьми</a:t>
            </a:r>
            <a:r>
              <a:rPr lang="en-US" sz="2000" b="1" i="1" dirty="0" smtClean="0">
                <a:latin typeface="Akrobat Black" panose="020B0604020202020204" charset="-52"/>
              </a:rPr>
              <a:t>»</a:t>
            </a:r>
            <a:endParaRPr lang="ru-RU" sz="2000" b="1" i="1" dirty="0" smtClean="0">
              <a:latin typeface="Akrobat Black" panose="020B0604020202020204" charset="-52"/>
            </a:endParaRPr>
          </a:p>
          <a:p>
            <a:pPr algn="just" fontAlgn="t"/>
            <a:r>
              <a:rPr lang="ru-RU" sz="2000" b="1" u="sng" dirty="0">
                <a:latin typeface="Akrobat Black" panose="020B0604020202020204" charset="-52"/>
              </a:rPr>
              <a:t>Заседание 3.</a:t>
            </a:r>
            <a:r>
              <a:rPr lang="ru-RU" sz="2000" b="1" dirty="0">
                <a:latin typeface="Akrobat Black" panose="020B0604020202020204" charset="-52"/>
              </a:rPr>
              <a:t> </a:t>
            </a:r>
            <a:r>
              <a:rPr lang="ru-RU" sz="2000" b="1" dirty="0" smtClean="0">
                <a:latin typeface="Akrobat Black" panose="020B0604020202020204" charset="-52"/>
              </a:rPr>
              <a:t>Тема: С</a:t>
            </a:r>
            <a:r>
              <a:rPr lang="en-US" sz="2000" dirty="0" smtClean="0">
                <a:latin typeface="Akrobat Black" panose="020B0604020202020204" charset="-52"/>
              </a:rPr>
              <a:t>одержательн</a:t>
            </a:r>
            <a:r>
              <a:rPr lang="ru-RU" sz="2000" dirty="0" smtClean="0">
                <a:latin typeface="Akrobat Black" panose="020B0604020202020204" charset="-52"/>
              </a:rPr>
              <a:t>ый</a:t>
            </a:r>
            <a:r>
              <a:rPr lang="en-US" sz="2000" dirty="0" smtClean="0">
                <a:latin typeface="Akrobat Black" panose="020B0604020202020204" charset="-52"/>
              </a:rPr>
              <a:t> раздел </a:t>
            </a:r>
            <a:r>
              <a:rPr lang="en-US" sz="2000" dirty="0">
                <a:latin typeface="Akrobat Black" panose="020B0604020202020204" charset="-52"/>
              </a:rPr>
              <a:t>ОП </a:t>
            </a:r>
            <a:r>
              <a:rPr lang="en-US" sz="2000" dirty="0" smtClean="0">
                <a:latin typeface="Akrobat Black" panose="020B0604020202020204" charset="-52"/>
              </a:rPr>
              <a:t>ДС</a:t>
            </a:r>
            <a:r>
              <a:rPr lang="ru-RU" sz="2000" dirty="0" smtClean="0">
                <a:latin typeface="Akrobat Black" panose="020B0604020202020204" charset="-52"/>
              </a:rPr>
              <a:t>,</a:t>
            </a:r>
            <a:r>
              <a:rPr lang="en-US" sz="2000" dirty="0" smtClean="0">
                <a:latin typeface="Akrobat Black" panose="020B0604020202020204" charset="-52"/>
              </a:rPr>
              <a:t> </a:t>
            </a:r>
            <a:r>
              <a:rPr lang="en-US" sz="2000" dirty="0">
                <a:latin typeface="Akrobat Black" panose="020B0604020202020204" charset="-52"/>
              </a:rPr>
              <a:t>разделы «Организация различных видов деятельности детей дошкольного возраста. Способы и направления поддержки детской инициативы Особенности взаимодействия педагогического коллектива с семьями воспитанников</a:t>
            </a:r>
            <a:r>
              <a:rPr lang="en-US" sz="2000" dirty="0" smtClean="0">
                <a:latin typeface="Akrobat Black" panose="020B0604020202020204" charset="-52"/>
              </a:rPr>
              <a:t>»</a:t>
            </a:r>
            <a:r>
              <a:rPr lang="ru-RU" sz="2000" dirty="0" smtClean="0">
                <a:latin typeface="Akrobat Black" panose="020B0604020202020204" charset="-52"/>
              </a:rPr>
              <a:t>.</a:t>
            </a:r>
          </a:p>
          <a:p>
            <a:pPr algn="just" fontAlgn="t"/>
            <a:r>
              <a:rPr lang="en-US" sz="2000" b="1" i="1" dirty="0" smtClean="0">
                <a:latin typeface="Akrobat Black" panose="020B0604020202020204" charset="-52"/>
              </a:rPr>
              <a:t>Тренинг </a:t>
            </a:r>
            <a:r>
              <a:rPr lang="en-US" sz="2000" b="1" i="1" dirty="0">
                <a:latin typeface="Akrobat Black" panose="020B0604020202020204" charset="-52"/>
              </a:rPr>
              <a:t>– семинар</a:t>
            </a:r>
            <a:r>
              <a:rPr lang="ru-RU" sz="2000" b="1" i="1" dirty="0">
                <a:latin typeface="Akrobat Black" panose="020B0604020202020204" charset="-52"/>
              </a:rPr>
              <a:t> </a:t>
            </a:r>
            <a:r>
              <a:rPr lang="en-US" sz="2000" b="1" i="1" dirty="0">
                <a:latin typeface="Akrobat Black" panose="020B0604020202020204" charset="-52"/>
              </a:rPr>
              <a:t>«Организация занятия: выбор педагогом содержания и педагогически обоснованных методов, форм и технологий ведения образовательной деятельности. Влияет ли данный педагогический выбор на формирование основ мотивации достижения успеха дошкольниками?»</a:t>
            </a:r>
            <a:endParaRPr lang="ru-RU" sz="2000" i="1" dirty="0">
              <a:latin typeface="Akrobat Black" panose="020B0604020202020204" charset="-52"/>
            </a:endParaRPr>
          </a:p>
          <a:p>
            <a:pPr algn="just" fontAlgn="t"/>
            <a:r>
              <a:rPr lang="ru-RU" sz="2000" b="1" u="sng" dirty="0">
                <a:latin typeface="Akrobat Black" panose="020B0604020202020204" charset="-52"/>
              </a:rPr>
              <a:t>Заседание 4.</a:t>
            </a:r>
            <a:r>
              <a:rPr lang="ru-RU" sz="2000" b="1" dirty="0">
                <a:latin typeface="Akrobat Black" panose="020B0604020202020204" charset="-52"/>
              </a:rPr>
              <a:t>  </a:t>
            </a:r>
            <a:r>
              <a:rPr lang="ru-RU" sz="2000" b="1" dirty="0" smtClean="0">
                <a:latin typeface="Akrobat Black" panose="020B0604020202020204" charset="-52"/>
              </a:rPr>
              <a:t>Тема: «</a:t>
            </a:r>
            <a:r>
              <a:rPr lang="ru-RU" sz="2000" dirty="0" smtClean="0">
                <a:latin typeface="Akrobat Black" panose="020B0604020202020204" charset="-52"/>
              </a:rPr>
              <a:t>Организационный </a:t>
            </a:r>
            <a:r>
              <a:rPr lang="ru-RU" sz="2000" dirty="0">
                <a:latin typeface="Akrobat Black" panose="020B0604020202020204" charset="-52"/>
              </a:rPr>
              <a:t>раздел ОП ДС (ФОП ДО). Кадры в формировании имиджа ОО, уклада образовательной организации и её воспитывающей </a:t>
            </a:r>
            <a:r>
              <a:rPr lang="ru-RU" sz="2000" dirty="0" smtClean="0">
                <a:latin typeface="Akrobat Black" panose="020B0604020202020204" charset="-52"/>
              </a:rPr>
              <a:t>среды».</a:t>
            </a:r>
            <a:endParaRPr lang="ru-RU" sz="2000" dirty="0">
              <a:latin typeface="Akrobat Black" panose="020B0604020202020204" charset="-52"/>
            </a:endParaRPr>
          </a:p>
          <a:p>
            <a:pPr algn="just" fontAlgn="t"/>
            <a:r>
              <a:rPr lang="en-US" sz="2000" i="1" dirty="0" smtClean="0">
                <a:latin typeface="Akrobat Black" panose="020B0604020202020204" charset="-52"/>
              </a:rPr>
              <a:t>М</a:t>
            </a:r>
            <a:r>
              <a:rPr lang="en-US" sz="2000" b="1" i="1" dirty="0" smtClean="0">
                <a:latin typeface="Akrobat Black" panose="020B0604020202020204" charset="-52"/>
              </a:rPr>
              <a:t>етодический аукцион </a:t>
            </a:r>
            <a:r>
              <a:rPr lang="ru-RU" sz="2000" b="1" i="1" dirty="0" smtClean="0">
                <a:latin typeface="Akrobat Black" panose="020B0604020202020204" charset="-52"/>
              </a:rPr>
              <a:t> (по выбору участников)</a:t>
            </a:r>
          </a:p>
          <a:p>
            <a:pPr algn="just" fontAlgn="t"/>
            <a:r>
              <a:rPr lang="ru-RU" sz="2000" dirty="0" smtClean="0">
                <a:latin typeface="Akrobat Black" panose="020B0604020202020204" charset="-52"/>
              </a:rPr>
              <a:t>-Преемственность между ДОУ и школой в вопросах развития речевых умений детей как одно из условий обеспечения качества образования;</a:t>
            </a:r>
          </a:p>
          <a:p>
            <a:pPr lvl="0" algn="just" fontAlgn="t"/>
            <a:r>
              <a:rPr lang="ru-RU" sz="2000" dirty="0" smtClean="0">
                <a:latin typeface="Akrobat Black" panose="020B0604020202020204" charset="-52"/>
              </a:rPr>
              <a:t>- Разработка</a:t>
            </a:r>
            <a:r>
              <a:rPr lang="ru-RU" sz="2000" dirty="0">
                <a:latin typeface="Akrobat Black" panose="020B0604020202020204" charset="-52"/>
              </a:rPr>
              <a:t>, реализация и отслеживание эффективной системы  развития речевых умений детей и  речевого этикета  в ДС</a:t>
            </a:r>
            <a:r>
              <a:rPr lang="ru-RU" sz="2000" dirty="0"/>
              <a:t>.</a:t>
            </a:r>
          </a:p>
          <a:p>
            <a:pPr marL="342900" indent="-342900" algn="just" fontAlgn="t">
              <a:buFontTx/>
              <a:buChar char="-"/>
            </a:pPr>
            <a:endParaRPr lang="ru-RU" sz="2000" dirty="0">
              <a:latin typeface="Akrobat Black" panose="020B0604020202020204" charset="-5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9556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6697" y="812482"/>
            <a:ext cx="12754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3200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37174" y="3893574"/>
            <a:ext cx="254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50000"/>
              </a:spcBef>
            </a:pPr>
            <a:endParaRPr lang="ru-RU" altLang="ru-RU" sz="2400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624084" y="812482"/>
            <a:ext cx="9486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Практико-ориентированные формы взаимодействия педагогов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542" y="1531620"/>
            <a:ext cx="122933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Открытые занятия  в режиме коллективных просмотров  - реализация возможностей объединиться </a:t>
            </a:r>
            <a:r>
              <a:rPr lang="ru-RU" sz="2400" dirty="0">
                <a:latin typeface="Akrobat Black" panose="020B0604020202020204" charset="-52"/>
              </a:rPr>
              <a:t>(интегрироваться) в «ресурсном поле» с другими педагогами, социальными партнерами, </a:t>
            </a:r>
            <a:r>
              <a:rPr lang="ru-RU" sz="2400" dirty="0" smtClean="0">
                <a:latin typeface="Akrobat Black" panose="020B0604020202020204" charset="-52"/>
              </a:rPr>
              <a:t>родителями (</a:t>
            </a:r>
            <a:r>
              <a:rPr lang="ru-RU" sz="2400" dirty="0">
                <a:latin typeface="Akrobat Black" panose="020B0604020202020204" charset="-52"/>
              </a:rPr>
              <a:t>«специалист + специалист», «специалист + воспитатель», «специалист + воспитатель + родитель</a:t>
            </a:r>
            <a:r>
              <a:rPr lang="ru-RU" sz="2400" dirty="0" smtClean="0">
                <a:latin typeface="Akrobat Black" panose="020B0604020202020204" charset="-52"/>
              </a:rPr>
              <a:t>»)</a:t>
            </a:r>
          </a:p>
          <a:p>
            <a:pPr algn="just"/>
            <a:r>
              <a:rPr lang="ru-RU" sz="2400" dirty="0" smtClean="0">
                <a:latin typeface="Akrobat Black" panose="020B0604020202020204" charset="-52"/>
              </a:rPr>
              <a:t> </a:t>
            </a:r>
            <a:r>
              <a:rPr lang="ru-RU" sz="2400" u="sng" dirty="0" smtClean="0">
                <a:latin typeface="Akrobat Black" panose="020B0604020202020204" charset="-52"/>
              </a:rPr>
              <a:t>С учетом  особенностей их </a:t>
            </a:r>
            <a:r>
              <a:rPr lang="ru-RU" sz="2400" u="sng" dirty="0">
                <a:latin typeface="Akrobat Black" panose="020B0604020202020204" charset="-52"/>
              </a:rPr>
              <a:t> </a:t>
            </a:r>
            <a:r>
              <a:rPr lang="ru-RU" sz="2400" u="sng" dirty="0" smtClean="0">
                <a:latin typeface="Akrobat Black" panose="020B0604020202020204" charset="-52"/>
              </a:rPr>
              <a:t>проведения: </a:t>
            </a:r>
            <a:endParaRPr lang="ru-RU" sz="2400" u="sng" dirty="0">
              <a:latin typeface="Akrobat Black" panose="020B0604020202020204" charset="-52"/>
            </a:endParaRPr>
          </a:p>
          <a:p>
            <a:pPr algn="just"/>
            <a:r>
              <a:rPr lang="ru-RU" sz="2400" dirty="0">
                <a:latin typeface="Akrobat Black" panose="020B0604020202020204" charset="-52"/>
              </a:rPr>
              <a:t>− обеспечение индивидуально — дифференцированного подхода, с учетом возможностей педагогов и их профессиональных интересов; </a:t>
            </a:r>
          </a:p>
          <a:p>
            <a:pPr algn="just"/>
            <a:r>
              <a:rPr lang="ru-RU" sz="2400" dirty="0">
                <a:latin typeface="Akrobat Black" panose="020B0604020202020204" charset="-52"/>
              </a:rPr>
              <a:t>− помощь в оценивании своей результативности </a:t>
            </a:r>
            <a:endParaRPr lang="ru-RU" sz="2400" dirty="0" smtClean="0">
              <a:latin typeface="Akrobat Black" panose="020B0604020202020204" charset="-52"/>
            </a:endParaRPr>
          </a:p>
          <a:p>
            <a:pPr algn="just"/>
            <a:r>
              <a:rPr lang="ru-RU" sz="2400" dirty="0" smtClean="0">
                <a:latin typeface="Akrobat Black" panose="020B0604020202020204" charset="-52"/>
              </a:rPr>
              <a:t>повышения </a:t>
            </a:r>
            <a:r>
              <a:rPr lang="ru-RU" sz="2400" dirty="0">
                <a:latin typeface="Akrobat Black" panose="020B0604020202020204" charset="-52"/>
              </a:rPr>
              <a:t>квалификации и своевременное </a:t>
            </a:r>
            <a:endParaRPr lang="ru-RU" sz="2400" dirty="0" smtClean="0">
              <a:latin typeface="Akrobat Black" panose="020B0604020202020204" charset="-52"/>
            </a:endParaRPr>
          </a:p>
          <a:p>
            <a:pPr algn="just"/>
            <a:r>
              <a:rPr lang="ru-RU" sz="2400" dirty="0" smtClean="0">
                <a:latin typeface="Akrobat Black" panose="020B0604020202020204" charset="-52"/>
              </a:rPr>
              <a:t>внесение </a:t>
            </a:r>
            <a:r>
              <a:rPr lang="ru-RU" sz="2400" dirty="0">
                <a:latin typeface="Akrobat Black" panose="020B0604020202020204" charset="-52"/>
              </a:rPr>
              <a:t>корректив в этот процесс; </a:t>
            </a:r>
          </a:p>
          <a:p>
            <a:pPr algn="just"/>
            <a:r>
              <a:rPr lang="ru-RU" sz="2400" dirty="0">
                <a:latin typeface="Akrobat Black" panose="020B0604020202020204" charset="-52"/>
              </a:rPr>
              <a:t>− обеспечение системного, комплексного </a:t>
            </a:r>
            <a:endParaRPr lang="ru-RU" sz="2400" dirty="0" smtClean="0">
              <a:latin typeface="Akrobat Black" panose="020B0604020202020204" charset="-52"/>
            </a:endParaRPr>
          </a:p>
          <a:p>
            <a:pPr algn="just"/>
            <a:r>
              <a:rPr lang="ru-RU" sz="2400" dirty="0" smtClean="0">
                <a:latin typeface="Akrobat Black" panose="020B0604020202020204" charset="-52"/>
              </a:rPr>
              <a:t>и </a:t>
            </a:r>
            <a:r>
              <a:rPr lang="ru-RU" sz="2400" dirty="0">
                <a:latin typeface="Akrobat Black" panose="020B0604020202020204" charset="-52"/>
              </a:rPr>
              <a:t>деятельностного </a:t>
            </a:r>
            <a:r>
              <a:rPr lang="ru-RU" sz="2400" dirty="0" smtClean="0">
                <a:latin typeface="Akrobat Black" panose="020B0604020202020204" charset="-52"/>
              </a:rPr>
              <a:t>подходов.</a:t>
            </a:r>
          </a:p>
          <a:p>
            <a:pPr algn="just"/>
            <a:r>
              <a:rPr lang="ru-RU" sz="2400" dirty="0" smtClean="0">
                <a:latin typeface="Akrobat Black" panose="020B0604020202020204" charset="-52"/>
              </a:rPr>
              <a:t> </a:t>
            </a:r>
            <a:endParaRPr lang="ru-RU" sz="2400" dirty="0">
              <a:latin typeface="Akrobat Black" panose="020B0604020202020204" charset="-5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18627" b="626"/>
          <a:stretch/>
        </p:blipFill>
        <p:spPr bwMode="auto">
          <a:xfrm>
            <a:off x="7486651" y="3893574"/>
            <a:ext cx="5219700" cy="327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4084" y="6272354"/>
            <a:ext cx="57457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/>
              <a:t>Фото: 25.11.2022 ,  интегрированное занятие</a:t>
            </a:r>
            <a:r>
              <a:rPr lang="ru-RU" sz="2000" i="1" dirty="0"/>
              <a:t> </a:t>
            </a:r>
            <a:endParaRPr lang="ru-RU" sz="2000" i="1" dirty="0" smtClean="0"/>
          </a:p>
          <a:p>
            <a:pPr algn="just"/>
            <a:r>
              <a:rPr lang="ru-RU" sz="2000" i="1" dirty="0" smtClean="0"/>
              <a:t>                      учителя-логопеда, педагога-психолога </a:t>
            </a:r>
          </a:p>
          <a:p>
            <a:pPr algn="just"/>
            <a:r>
              <a:rPr lang="ru-RU" sz="2000" i="1" dirty="0"/>
              <a:t> </a:t>
            </a:r>
            <a:r>
              <a:rPr lang="ru-RU" sz="2000" i="1" dirty="0" smtClean="0"/>
              <a:t>                                         «</a:t>
            </a:r>
            <a:r>
              <a:rPr lang="ru-RU" sz="2000" i="1" dirty="0"/>
              <a:t>Расскажи о маме»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2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6697" y="812482"/>
            <a:ext cx="12754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3200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543" y="812482"/>
            <a:ext cx="119197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Продуктивное взаимодействие  педагогов с социальными партнёрами, родителями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9415" y="1320313"/>
            <a:ext cx="1226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krobat Black" panose="020B0604020202020204" charset="-52"/>
              </a:rPr>
              <a:t>Дни открытых дверей, ЕМД преемственности «Школа - ДС», детская конференция «Мои первые открытия, исследования и проекты» – эффективный путь формирования положительного имиджа ДОУ  и расширения векторов</a:t>
            </a:r>
          </a:p>
          <a:p>
            <a:pPr algn="just"/>
            <a:r>
              <a:rPr lang="ru-RU" sz="2000" dirty="0">
                <a:latin typeface="Akrobat Black" panose="020B0604020202020204" charset="-52"/>
              </a:rPr>
              <a:t>                                                                                                                             </a:t>
            </a:r>
            <a:r>
              <a:rPr lang="ru-RU" sz="2000" dirty="0" smtClean="0">
                <a:latin typeface="Akrobat Black" panose="020B0604020202020204" charset="-52"/>
              </a:rPr>
              <a:t>                                                        взаимодействия </a:t>
            </a:r>
            <a:r>
              <a:rPr lang="ru-RU" sz="2000" dirty="0">
                <a:latin typeface="Akrobat Black" panose="020B0604020202020204" charset="-52"/>
              </a:rPr>
              <a:t>участников</a:t>
            </a:r>
          </a:p>
          <a:p>
            <a:pPr algn="just"/>
            <a:endParaRPr lang="ru-RU" sz="2000" dirty="0" smtClean="0">
              <a:latin typeface="Akrobat Black" panose="020B0604020202020204" charset="-52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20757" r="2386"/>
          <a:stretch/>
        </p:blipFill>
        <p:spPr bwMode="auto">
          <a:xfrm>
            <a:off x="205569" y="2076666"/>
            <a:ext cx="3194855" cy="202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508" y="5093187"/>
            <a:ext cx="12724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Akrobat Black" panose="020B0604020202020204" charset="-52"/>
              </a:rPr>
              <a:t>Профессиональные конкуры проектных </a:t>
            </a:r>
            <a:r>
              <a:rPr lang="ru-RU" sz="2000" dirty="0">
                <a:latin typeface="Akrobat Black" panose="020B0604020202020204" charset="-52"/>
              </a:rPr>
              <a:t>практик </a:t>
            </a:r>
            <a:r>
              <a:rPr lang="ru-RU" sz="2000" dirty="0" smtClean="0">
                <a:latin typeface="Akrobat Black" panose="020B0604020202020204" charset="-52"/>
              </a:rPr>
              <a:t>педагогов </a:t>
            </a:r>
            <a:r>
              <a:rPr lang="ru-RU" sz="2000" dirty="0">
                <a:latin typeface="Akrobat Black" panose="020B0604020202020204" charset="-52"/>
              </a:rPr>
              <a:t>по формированию у дошкольников базовых национальных </a:t>
            </a:r>
            <a:r>
              <a:rPr lang="ru-RU" sz="2000" dirty="0" smtClean="0">
                <a:latin typeface="Akrobat Black" panose="020B0604020202020204" charset="-52"/>
              </a:rPr>
              <a:t>ценностей, направленных на формирование </a:t>
            </a:r>
            <a:r>
              <a:rPr lang="ru-RU" sz="2000" dirty="0">
                <a:latin typeface="Akrobat Black" panose="020B0604020202020204" charset="-52"/>
              </a:rPr>
              <a:t>единого образовательного пространства (обучения и </a:t>
            </a:r>
            <a:r>
              <a:rPr lang="ru-RU" sz="2000" dirty="0" smtClean="0">
                <a:latin typeface="Akrobat Black" panose="020B0604020202020204" charset="-52"/>
              </a:rPr>
              <a:t>воспитания):</a:t>
            </a:r>
          </a:p>
          <a:p>
            <a:pPr marL="342900" indent="-342900" algn="just">
              <a:buFontTx/>
              <a:buChar char="-"/>
            </a:pPr>
            <a:r>
              <a:rPr lang="ru-RU" b="1" dirty="0" smtClean="0">
                <a:latin typeface="Akrobat Black" panose="020B0604020202020204" charset="-52"/>
              </a:rPr>
              <a:t>Конкурс </a:t>
            </a:r>
            <a:r>
              <a:rPr lang="ru-RU" b="1" dirty="0">
                <a:latin typeface="Akrobat Black" panose="020B0604020202020204" charset="-52"/>
              </a:rPr>
              <a:t>проектов среди педагогов дошкольных образовательных организаций Нюксенского муниципального </a:t>
            </a:r>
            <a:r>
              <a:rPr lang="ru-RU" b="1" dirty="0" smtClean="0">
                <a:latin typeface="Akrobat Black" panose="020B0604020202020204" charset="-52"/>
              </a:rPr>
              <a:t>района «Лучший методический </a:t>
            </a:r>
            <a:r>
              <a:rPr lang="ru-RU" b="1" dirty="0">
                <a:latin typeface="Akrobat Black" panose="020B0604020202020204" charset="-52"/>
              </a:rPr>
              <a:t>проект тематической недели, реализуемый в рамках Календарного плана воспитательной работы ДОУ </a:t>
            </a:r>
            <a:r>
              <a:rPr lang="ru-RU" b="1" dirty="0" smtClean="0">
                <a:latin typeface="Akrobat Black" panose="020B0604020202020204" charset="-52"/>
              </a:rPr>
              <a:t>2022-2023 </a:t>
            </a:r>
            <a:r>
              <a:rPr lang="ru-RU" b="1" dirty="0">
                <a:latin typeface="Akrobat Black" panose="020B0604020202020204" charset="-52"/>
              </a:rPr>
              <a:t>учебного года</a:t>
            </a:r>
            <a:r>
              <a:rPr lang="ru-RU" b="1" dirty="0" smtClean="0">
                <a:latin typeface="Akrobat Black" panose="020B0604020202020204" charset="-52"/>
              </a:rPr>
              <a:t>»;</a:t>
            </a:r>
          </a:p>
          <a:p>
            <a:pPr algn="just"/>
            <a:r>
              <a:rPr lang="ru-RU" dirty="0" smtClean="0">
                <a:latin typeface="Akrobat Black" panose="020B0604020202020204" charset="-52"/>
              </a:rPr>
              <a:t>-   Конкурс </a:t>
            </a:r>
            <a:r>
              <a:rPr lang="ru-RU" dirty="0">
                <a:latin typeface="Akrobat Black" panose="020B0604020202020204" charset="-52"/>
              </a:rPr>
              <a:t>методических кейс-папок «Практический опыт работы педагогов по формированию базовых национальных ценностей у </a:t>
            </a:r>
            <a:r>
              <a:rPr lang="ru-RU" dirty="0" smtClean="0">
                <a:latin typeface="Akrobat Black" panose="020B0604020202020204" charset="-52"/>
              </a:rPr>
              <a:t>     детей </a:t>
            </a:r>
            <a:r>
              <a:rPr lang="ru-RU" dirty="0">
                <a:latin typeface="Akrobat Black" panose="020B0604020202020204" charset="-52"/>
              </a:rPr>
              <a:t>дошкольного возраста при реализации ОП ДО</a:t>
            </a:r>
            <a:r>
              <a:rPr lang="ru-RU" dirty="0" smtClean="0">
                <a:latin typeface="Akrobat Black" panose="020B0604020202020204" charset="-52"/>
              </a:rPr>
              <a:t>» (2023-2024 уч.г.).</a:t>
            </a:r>
            <a:endParaRPr lang="ru-RU" dirty="0">
              <a:latin typeface="Akrobat Black" panose="020B0604020202020204" charset="-5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>
              <a:latin typeface="Akrobat Black" panose="020B0604020202020204" charset="-5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03142" y="2256799"/>
            <a:ext cx="4112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en-US" b="1" dirty="0" smtClean="0">
                <a:solidFill>
                  <a:srgbClr val="57111C"/>
                </a:solidFill>
              </a:rPr>
              <a:t>«</a:t>
            </a:r>
            <a:r>
              <a:rPr lang="ru-RU" altLang="en-US" b="1" dirty="0">
                <a:solidFill>
                  <a:srgbClr val="57111C"/>
                </a:solidFill>
              </a:rPr>
              <a:t>Школьное обучение никогда не</a:t>
            </a:r>
            <a:endParaRPr lang="ru-RU" altLang="en-US" b="1" dirty="0" smtClean="0">
              <a:solidFill>
                <a:srgbClr val="57111C"/>
              </a:solidFill>
            </a:endParaRPr>
          </a:p>
          <a:p>
            <a:pPr algn="just"/>
            <a:r>
              <a:rPr lang="ru-RU" altLang="en-US" b="1" dirty="0" smtClean="0">
                <a:solidFill>
                  <a:srgbClr val="57111C"/>
                </a:solidFill>
              </a:rPr>
              <a:t>начинается </a:t>
            </a:r>
            <a:r>
              <a:rPr lang="ru-RU" altLang="en-US" b="1" dirty="0">
                <a:solidFill>
                  <a:srgbClr val="57111C"/>
                </a:solidFill>
              </a:rPr>
              <a:t>с пустого места, а всегда </a:t>
            </a:r>
            <a:endParaRPr lang="ru-RU" altLang="en-US" b="1" dirty="0" smtClean="0">
              <a:solidFill>
                <a:srgbClr val="57111C"/>
              </a:solidFill>
            </a:endParaRPr>
          </a:p>
          <a:p>
            <a:pPr algn="just"/>
            <a:r>
              <a:rPr lang="ru-RU" altLang="en-US" b="1" dirty="0" smtClean="0">
                <a:solidFill>
                  <a:srgbClr val="57111C"/>
                </a:solidFill>
              </a:rPr>
              <a:t>опирается на </a:t>
            </a:r>
            <a:r>
              <a:rPr lang="ru-RU" altLang="en-US" b="1" dirty="0">
                <a:solidFill>
                  <a:srgbClr val="57111C"/>
                </a:solidFill>
              </a:rPr>
              <a:t>определенную стадию </a:t>
            </a:r>
            <a:endParaRPr lang="ru-RU" altLang="en-US" b="1" dirty="0" smtClean="0">
              <a:solidFill>
                <a:srgbClr val="57111C"/>
              </a:solidFill>
            </a:endParaRPr>
          </a:p>
          <a:p>
            <a:pPr algn="just"/>
            <a:r>
              <a:rPr lang="ru-RU" altLang="en-US" b="1" dirty="0" smtClean="0">
                <a:solidFill>
                  <a:srgbClr val="57111C"/>
                </a:solidFill>
              </a:rPr>
              <a:t>развития</a:t>
            </a:r>
            <a:r>
              <a:rPr lang="ru-RU" altLang="en-US" b="1" dirty="0">
                <a:solidFill>
                  <a:srgbClr val="57111C"/>
                </a:solidFill>
              </a:rPr>
              <a:t>, проделанную ребенком</a:t>
            </a:r>
            <a:r>
              <a:rPr lang="ru-RU" altLang="en-US" b="1" dirty="0" smtClean="0">
                <a:solidFill>
                  <a:srgbClr val="57111C"/>
                </a:solidFill>
              </a:rPr>
              <a:t>»</a:t>
            </a:r>
            <a:endParaRPr lang="ru-RU" altLang="en-US" b="1" dirty="0">
              <a:solidFill>
                <a:srgbClr val="57111C"/>
              </a:solidFill>
            </a:endParaRPr>
          </a:p>
          <a:p>
            <a:r>
              <a:rPr lang="ru-RU" altLang="en-US" b="1" dirty="0">
                <a:solidFill>
                  <a:srgbClr val="57111C"/>
                </a:solidFill>
              </a:rPr>
              <a:t>                                   </a:t>
            </a:r>
            <a:r>
              <a:rPr lang="ru-RU" altLang="en-US" b="1" dirty="0" smtClean="0">
                <a:solidFill>
                  <a:srgbClr val="57111C"/>
                </a:solidFill>
              </a:rPr>
              <a:t>Л</a:t>
            </a:r>
            <a:r>
              <a:rPr lang="ru-RU" altLang="en-US" b="1" dirty="0">
                <a:solidFill>
                  <a:srgbClr val="57111C"/>
                </a:solidFill>
              </a:rPr>
              <a:t>. С. </a:t>
            </a:r>
            <a:r>
              <a:rPr lang="ru-RU" altLang="en-US" b="1" dirty="0" smtClean="0">
                <a:solidFill>
                  <a:srgbClr val="57111C"/>
                </a:solidFill>
              </a:rPr>
              <a:t>Выготский</a:t>
            </a:r>
            <a:endParaRPr lang="ru-RU" altLang="en-US" b="1" dirty="0">
              <a:solidFill>
                <a:srgbClr val="57111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494" y="4026514"/>
            <a:ext cx="3945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dk1"/>
                </a:solidFill>
              </a:rPr>
              <a:t>Фото: 25.10.2023, Нюксенская СОШ,</a:t>
            </a:r>
          </a:p>
          <a:p>
            <a:r>
              <a:rPr lang="ru-RU" b="1" i="1" dirty="0" smtClean="0">
                <a:solidFill>
                  <a:schemeClr val="dk1"/>
                </a:solidFill>
              </a:rPr>
              <a:t>Встреча-дискуссия </a:t>
            </a:r>
          </a:p>
          <a:p>
            <a:r>
              <a:rPr lang="ru-RU" b="1" i="1" dirty="0" smtClean="0">
                <a:solidFill>
                  <a:schemeClr val="dk1"/>
                </a:solidFill>
              </a:rPr>
              <a:t>«Адаптация первоклассников»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524751" y="3998928"/>
            <a:ext cx="571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dk1"/>
                </a:solidFill>
              </a:rPr>
              <a:t>Фото: 25.10.2023 , Нюксенская СОШ,</a:t>
            </a:r>
          </a:p>
          <a:p>
            <a:pPr algn="just"/>
            <a:r>
              <a:rPr lang="ru-RU" b="1" i="1" dirty="0">
                <a:solidFill>
                  <a:schemeClr val="dk1"/>
                </a:solidFill>
              </a:rPr>
              <a:t>Встреча-дискуссия «Адаптация первоклассников» 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17525" r="5273" b="5005"/>
          <a:stretch/>
        </p:blipFill>
        <p:spPr>
          <a:xfrm>
            <a:off x="7524751" y="2264485"/>
            <a:ext cx="5785515" cy="24330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3975" y="4083961"/>
            <a:ext cx="817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dk1"/>
                </a:solidFill>
              </a:rPr>
              <a:t> Фото</a:t>
            </a:r>
            <a:r>
              <a:rPr lang="ru-RU" b="1" i="1" dirty="0">
                <a:solidFill>
                  <a:schemeClr val="dk1"/>
                </a:solidFill>
              </a:rPr>
              <a:t>: </a:t>
            </a:r>
            <a:r>
              <a:rPr lang="ru-RU" b="1" i="1" dirty="0" smtClean="0">
                <a:solidFill>
                  <a:schemeClr val="dk1"/>
                </a:solidFill>
              </a:rPr>
              <a:t>03.04.2023</a:t>
            </a:r>
            <a:r>
              <a:rPr lang="ru-RU" b="1" i="1" dirty="0">
                <a:solidFill>
                  <a:schemeClr val="dk1"/>
                </a:solidFill>
              </a:rPr>
              <a:t>, </a:t>
            </a:r>
            <a:endParaRPr lang="ru-RU" b="1" i="1" dirty="0" smtClean="0">
              <a:solidFill>
                <a:schemeClr val="dk1"/>
              </a:solidFill>
            </a:endParaRPr>
          </a:p>
          <a:p>
            <a:r>
              <a:rPr lang="ru-RU" b="1" i="1" dirty="0" smtClean="0">
                <a:solidFill>
                  <a:schemeClr val="dk1"/>
                </a:solidFill>
              </a:rPr>
              <a:t> Нюксенский ДС,</a:t>
            </a:r>
            <a:endParaRPr lang="ru-RU" b="1" i="1" dirty="0">
              <a:solidFill>
                <a:schemeClr val="dk1"/>
              </a:solidFill>
            </a:endParaRPr>
          </a:p>
          <a:p>
            <a:r>
              <a:rPr lang="ru-RU" b="1" i="1" dirty="0" smtClean="0">
                <a:solidFill>
                  <a:schemeClr val="dk1"/>
                </a:solidFill>
              </a:rPr>
              <a:t> участники  конференции «Мои первые открытия, исследования и проекты»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54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5524" y="585410"/>
            <a:ext cx="127542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3200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pPr algn="ctr"/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9533163" y="4326383"/>
            <a:ext cx="3684897" cy="2109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9064944" y="1425835"/>
            <a:ext cx="3433572" cy="20665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30515" y="1455565"/>
            <a:ext cx="3381177" cy="20665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68705" y="4267362"/>
            <a:ext cx="3418655" cy="2168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123915" y="4542507"/>
            <a:ext cx="23746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krobat Black" panose="020B0604020202020204" charset="-52"/>
              </a:rPr>
              <a:t>Продуктивное взаимодействие педагогических коллективов ДОУ </a:t>
            </a:r>
          </a:p>
          <a:p>
            <a:pPr algn="ctr"/>
            <a:r>
              <a:rPr lang="ru-RU" sz="2000" dirty="0" smtClean="0">
                <a:latin typeface="Akrobat Black" panose="020B0604020202020204" charset="-52"/>
              </a:rPr>
              <a:t>2-х муниципалитетов</a:t>
            </a:r>
            <a:endParaRPr lang="ru-RU" sz="2000" dirty="0">
              <a:latin typeface="Akrobat Black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3163" y="1455565"/>
            <a:ext cx="2497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krobat Black" panose="020B0604020202020204" charset="-52"/>
              </a:rPr>
              <a:t>Система эффективного партнерского взаимодействия специалистов разной направленности</a:t>
            </a:r>
            <a:endParaRPr lang="ru-RU" sz="2000" dirty="0">
              <a:latin typeface="Akrobat Black" panose="020B060402020202020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8097" y="4565404"/>
            <a:ext cx="21699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krobat Black" panose="020B0604020202020204" charset="-52"/>
              </a:rPr>
              <a:t>Взаимодействие </a:t>
            </a:r>
          </a:p>
          <a:p>
            <a:pPr algn="ctr"/>
            <a:r>
              <a:rPr lang="ru-RU" sz="2000" dirty="0" smtClean="0">
                <a:latin typeface="Akrobat Black" panose="020B0604020202020204" charset="-52"/>
              </a:rPr>
              <a:t>с социальными партнёрами </a:t>
            </a:r>
          </a:p>
          <a:p>
            <a:pPr algn="ctr"/>
            <a:r>
              <a:rPr lang="ru-RU" sz="2000" dirty="0" smtClean="0">
                <a:latin typeface="Akrobat Black" panose="020B0604020202020204" charset="-52"/>
              </a:rPr>
              <a:t>на паритетных условиях</a:t>
            </a:r>
            <a:endParaRPr lang="ru-RU" sz="2000" dirty="0">
              <a:latin typeface="Akrobat Black" panose="020B060402020202020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843" y="1612701"/>
            <a:ext cx="2169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krobat Black" panose="020B0604020202020204" charset="-52"/>
              </a:rPr>
              <a:t>Формирование здорового нравственно-психологического взаимодействия в ДОУ</a:t>
            </a:r>
            <a:endParaRPr lang="ru-RU" sz="2000" dirty="0">
              <a:latin typeface="Akrobat Black" panose="020B0604020202020204" charset="-52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512415" y="4267362"/>
            <a:ext cx="4653252" cy="2664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  <a:latin typeface="Akrobat Black" panose="020B0604020202020204" charset="-52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krobat Black" panose="020B0604020202020204" charset="-52"/>
              </a:rPr>
              <a:t>Развитие коммуникативной культуры педагогов по продуктивному вовлечению родителей в образовательную деятельность ОП ДОУ (включая  программу воспитания) </a:t>
            </a:r>
            <a:endParaRPr lang="ru-RU" sz="2000" dirty="0">
              <a:solidFill>
                <a:schemeClr val="tx1"/>
              </a:solidFill>
              <a:latin typeface="Akrobat Black" panose="020B0604020202020204" charset="-52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114235" y="1425836"/>
            <a:ext cx="3625318" cy="1968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001440" y="1690753"/>
            <a:ext cx="1850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krobat Black" panose="020B0604020202020204" charset="-52"/>
              </a:rPr>
              <a:t>Формирование деловой корпоративной культуры ОО</a:t>
            </a:r>
            <a:endParaRPr lang="ru-RU" sz="2000" dirty="0">
              <a:latin typeface="Akrobat Black" panose="020B0604020202020204" charset="-52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4285397" y="1937982"/>
            <a:ext cx="810406" cy="68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8266867" y="1895892"/>
            <a:ext cx="945372" cy="34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4" idx="0"/>
          </p:cNvCxnSpPr>
          <p:nvPr/>
        </p:nvCxnSpPr>
        <p:spPr>
          <a:xfrm>
            <a:off x="11375611" y="3522086"/>
            <a:ext cx="1" cy="804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9064944" y="5622878"/>
            <a:ext cx="468219" cy="40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3824838" y="5543459"/>
            <a:ext cx="627797" cy="107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265528" y="3522086"/>
            <a:ext cx="0" cy="7452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5528" y="3752850"/>
            <a:ext cx="9183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Системообразующие </a:t>
            </a:r>
            <a:r>
              <a:rPr lang="ru-RU" dirty="0" smtClean="0">
                <a:solidFill>
                  <a:srgbClr val="57111C"/>
                </a:solidFill>
                <a:latin typeface="Akrobat Black" panose="020B0604020202020204" charset="-52"/>
              </a:rPr>
              <a:t>факторы, влияющие на  создание </a:t>
            </a:r>
            <a:r>
              <a:rPr lang="ru-RU" dirty="0">
                <a:solidFill>
                  <a:srgbClr val="57111C"/>
                </a:solidFill>
                <a:latin typeface="Akrobat Black" panose="020B0604020202020204" charset="-52"/>
              </a:rPr>
              <a:t>единого образовательного пространства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2436" y="866371"/>
            <a:ext cx="1263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7111C"/>
                </a:solidFill>
                <a:latin typeface="Akrobat Black" panose="020B0604020202020204" charset="-52"/>
              </a:rPr>
              <a:t>Перспективность деятельности РМО на основе акмеологического подхода  к его организации</a:t>
            </a:r>
            <a:endParaRPr lang="ru-RU" sz="24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4285397" y="1937982"/>
            <a:ext cx="828838" cy="68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3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08300" y="671506"/>
            <a:ext cx="10373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57111C"/>
                </a:solidFill>
                <a:latin typeface="Akrobat Black" panose="020B0604020202020204" charset="-52"/>
              </a:rPr>
              <a:t>Продуктивность реализации модели (качественные параметры</a:t>
            </a:r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)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8" b="4561"/>
          <a:stretch/>
        </p:blipFill>
        <p:spPr>
          <a:xfrm>
            <a:off x="10600119" y="1509335"/>
            <a:ext cx="2734881" cy="5029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572" y="1335702"/>
            <a:ext cx="97771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krobat Black" panose="020B0604020202020204" charset="-52"/>
              </a:rPr>
              <a:t>Критерии успешности создания среды для личного,</a:t>
            </a:r>
            <a:r>
              <a:rPr lang="ru-RU" sz="2400" dirty="0">
                <a:latin typeface="Akrobat Black" panose="020B0604020202020204" charset="-52"/>
              </a:rPr>
              <a:t> </a:t>
            </a:r>
            <a:r>
              <a:rPr lang="ru-RU" sz="2400" dirty="0" smtClean="0">
                <a:latin typeface="Akrobat Black" panose="020B0604020202020204" charset="-52"/>
              </a:rPr>
              <a:t>социального и  профессионального и роста педагогов  (от 70 до  90 %):</a:t>
            </a:r>
          </a:p>
          <a:p>
            <a:pPr algn="ctr"/>
            <a:endParaRPr lang="ru-RU" sz="2400" dirty="0" smtClean="0"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Повышение профессионализма специалистов по принципу формирования и развития методологической культуры;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Степень удовлетворенности запросов на образовательные услуги педагогами ММО;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Осознание профессиональных ценностей;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Оценка успешности взаимодействия с социальными партнерами, родителями;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Положительная оценка новшеств в создании условий для личного роста и развития;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Удовлетворенность населения уровнем образовательных услуг (стабильность показателя, положительная его динамика).</a:t>
            </a:r>
            <a:endParaRPr lang="ru-RU" sz="2400" dirty="0"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2775" y="6538514"/>
            <a:ext cx="700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Фото:21.04.2023, Нюксенский ДС, </a:t>
            </a:r>
            <a:r>
              <a:rPr lang="ru-RU" dirty="0"/>
              <a:t>День открытых дверей, </a:t>
            </a:r>
          </a:p>
          <a:p>
            <a:r>
              <a:rPr lang="ru-RU" dirty="0" smtClean="0"/>
              <a:t>Кулинарный поединок с участием родителей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8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3699" y="1600200"/>
            <a:ext cx="7686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Благодарю за внимание!</a:t>
            </a:r>
          </a:p>
          <a:p>
            <a:pPr algn="ctr"/>
            <a:endParaRPr lang="ru-RU" sz="4000" dirty="0">
              <a:solidFill>
                <a:srgbClr val="57111C"/>
              </a:solidFill>
              <a:latin typeface="Akrobat Black" panose="020B0604020202020204" charset="-52"/>
            </a:endParaRPr>
          </a:p>
          <a:p>
            <a:pPr algn="ctr"/>
            <a:endParaRPr lang="ru-RU" sz="4000" dirty="0" smtClean="0">
              <a:solidFill>
                <a:srgbClr val="57111C"/>
              </a:solidFill>
              <a:latin typeface="Akrobat Black" panose="020B0604020202020204" charset="-52"/>
            </a:endParaRPr>
          </a:p>
          <a:p>
            <a:pPr algn="ctr"/>
            <a:r>
              <a:rPr lang="ru-RU" sz="4000" smtClean="0">
                <a:solidFill>
                  <a:srgbClr val="57111C"/>
                </a:solidFill>
                <a:latin typeface="Akrobat Black" panose="020B0604020202020204" charset="-52"/>
              </a:rPr>
              <a:t>Успехов в </a:t>
            </a:r>
            <a:r>
              <a:rPr lang="ru-RU" sz="4000" dirty="0" smtClean="0">
                <a:solidFill>
                  <a:srgbClr val="57111C"/>
                </a:solidFill>
                <a:latin typeface="Akrobat Black" panose="020B0604020202020204" charset="-52"/>
              </a:rPr>
              <a:t>деятельности !</a:t>
            </a:r>
            <a:endParaRPr lang="ru-RU" sz="40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77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702" y="1476193"/>
            <a:ext cx="1178396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400" b="1" dirty="0" smtClean="0">
                <a:latin typeface="Akrobat Black" panose="020B0604020202020204" charset="-52"/>
              </a:rPr>
              <a:t>Выполнение задач государственного и социального запроса </a:t>
            </a:r>
            <a:r>
              <a:rPr lang="ru-RU" sz="2400" b="1" dirty="0">
                <a:latin typeface="Akrobat Black" panose="020B0604020202020204" charset="-52"/>
              </a:rPr>
              <a:t>на уровень и качество дошкольного </a:t>
            </a:r>
            <a:r>
              <a:rPr lang="ru-RU" sz="2400" b="1" dirty="0" smtClean="0">
                <a:latin typeface="Akrobat Black" panose="020B0604020202020204" charset="-52"/>
              </a:rPr>
              <a:t>образования.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b="1" dirty="0" smtClean="0">
                <a:latin typeface="Akrobat Black" panose="020B0604020202020204" charset="-52"/>
              </a:rPr>
              <a:t>  </a:t>
            </a:r>
            <a:r>
              <a:rPr lang="ru-RU" sz="2400" b="1" dirty="0">
                <a:latin typeface="Akrobat Black" panose="020B0604020202020204" charset="-52"/>
              </a:rPr>
              <a:t>Соответствие </a:t>
            </a:r>
            <a:r>
              <a:rPr lang="ru-RU" sz="2400" b="1" dirty="0" smtClean="0">
                <a:latin typeface="Akrobat Black" panose="020B0604020202020204" charset="-52"/>
              </a:rPr>
              <a:t>дошкольного образования </a:t>
            </a:r>
            <a:r>
              <a:rPr lang="ru-RU" sz="2400" b="1" dirty="0">
                <a:latin typeface="Akrobat Black" panose="020B0604020202020204" charset="-52"/>
              </a:rPr>
              <a:t>уровню введенных стандартов  (профессиональных и ФГОС ДО) </a:t>
            </a:r>
            <a:r>
              <a:rPr lang="ru-RU" sz="2400" b="1" dirty="0" smtClean="0">
                <a:latin typeface="Akrobat Black" panose="020B0604020202020204" charset="-52"/>
              </a:rPr>
              <a:t>и  </a:t>
            </a:r>
            <a:r>
              <a:rPr lang="ru-RU" sz="2400" b="1" dirty="0">
                <a:latin typeface="Akrobat Black" panose="020B0604020202020204" charset="-52"/>
              </a:rPr>
              <a:t>отраслевых </a:t>
            </a:r>
            <a:r>
              <a:rPr lang="ru-RU" sz="2400" b="1" dirty="0" smtClean="0">
                <a:latin typeface="Akrobat Black" panose="020B0604020202020204" charset="-52"/>
              </a:rPr>
              <a:t>инноваций.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dirty="0">
                <a:latin typeface="Akrobat Black" panose="020B0604020202020204" charset="-52"/>
              </a:rPr>
              <a:t>Н</a:t>
            </a:r>
            <a:r>
              <a:rPr lang="ru-RU" sz="2400" dirty="0" smtClean="0">
                <a:latin typeface="Akrobat Black" panose="020B0604020202020204" charset="-52"/>
              </a:rPr>
              <a:t>еобходимость </a:t>
            </a:r>
            <a:r>
              <a:rPr lang="ru-RU" sz="2400" dirty="0">
                <a:latin typeface="Akrobat Black" panose="020B0604020202020204" charset="-52"/>
              </a:rPr>
              <a:t>творческого переосмысления содержания образования в условиях реализации ФОП ДО в конкретной </a:t>
            </a:r>
            <a:r>
              <a:rPr lang="ru-RU" sz="2400" dirty="0" smtClean="0">
                <a:latin typeface="Akrobat Black" panose="020B0604020202020204" charset="-52"/>
              </a:rPr>
              <a:t>ДОО.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dirty="0">
                <a:latin typeface="Akrobat Black" panose="020B0604020202020204" charset="-52"/>
              </a:rPr>
              <a:t>Устранение противоречивости между индивидуализацией обучения на фоне доступности,  массовости предложений и использованием традиционных коллективных форм организации методического </a:t>
            </a:r>
            <a:r>
              <a:rPr lang="ru-RU" sz="2400" dirty="0" smtClean="0">
                <a:latin typeface="Akrobat Black" panose="020B0604020202020204" charset="-52"/>
              </a:rPr>
              <a:t>взаимодействия.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dirty="0" smtClean="0">
                <a:latin typeface="Akrobat Black" panose="020B0604020202020204" charset="-52"/>
              </a:rPr>
              <a:t>Создание оптимальных условий для развития </a:t>
            </a:r>
            <a:r>
              <a:rPr lang="ru-RU" sz="2400" dirty="0">
                <a:latin typeface="Akrobat Black" panose="020B0604020202020204" charset="-52"/>
              </a:rPr>
              <a:t>профессиональной, социальной, личностной  культуры специалистов ДО  </a:t>
            </a:r>
            <a:r>
              <a:rPr lang="ru-RU" sz="2400" dirty="0" smtClean="0">
                <a:latin typeface="Akrobat Black" panose="020B0604020202020204" charset="-52"/>
              </a:rPr>
              <a:t> </a:t>
            </a:r>
            <a:r>
              <a:rPr lang="ru-RU" sz="2400" dirty="0">
                <a:latin typeface="Akrobat Black" panose="020B0604020202020204" charset="-52"/>
              </a:rPr>
              <a:t>разной направленности (педагогов-психологов, учителей-логопедов, дефектологов, музыкальных руководителей, воспитателей физической культуры) в рамках объединенной  методической структуры </a:t>
            </a:r>
            <a:r>
              <a:rPr lang="ru-RU" sz="2400" dirty="0" smtClean="0">
                <a:latin typeface="Akrobat Black" panose="020B0604020202020204" charset="-52"/>
              </a:rPr>
              <a:t>межмуниципального уровня  (выполнение положений Концепции </a:t>
            </a:r>
            <a:r>
              <a:rPr lang="ru-RU" sz="2400" dirty="0">
                <a:latin typeface="Akrobat Black" panose="020B0604020202020204" charset="-52"/>
              </a:rPr>
              <a:t>организации системы непрерывного образования взрослых в Российской Федерации на период до 2025 </a:t>
            </a:r>
            <a:r>
              <a:rPr lang="ru-RU" sz="2400" dirty="0" smtClean="0">
                <a:latin typeface="Akrobat Black" panose="020B0604020202020204" charset="-52"/>
              </a:rPr>
              <a:t>года).</a:t>
            </a:r>
            <a:endParaRPr lang="ru-RU" sz="2400" dirty="0">
              <a:latin typeface="Akrobat Black" panose="020B0604020202020204" charset="-52"/>
            </a:endParaRPr>
          </a:p>
          <a:p>
            <a:pPr marL="457200" indent="-457200" algn="just">
              <a:buFontTx/>
              <a:buAutoNum type="arabicPeriod"/>
            </a:pPr>
            <a:endParaRPr lang="ru-RU" sz="2400" dirty="0">
              <a:latin typeface="Akrobat Black" panose="020B0604020202020204" charset="-52"/>
            </a:endParaRPr>
          </a:p>
          <a:p>
            <a:pPr marL="457200" indent="-457200" algn="just">
              <a:buFontTx/>
              <a:buAutoNum type="arabicPeriod"/>
            </a:pPr>
            <a:endParaRPr lang="ru-RU" sz="2400" b="1" dirty="0" smtClean="0">
              <a:latin typeface="Akrobat Black" panose="020B0604020202020204" charset="-52"/>
            </a:endParaRPr>
          </a:p>
          <a:p>
            <a:pPr marL="457200" indent="-457200" algn="just">
              <a:buFontTx/>
              <a:buAutoNum type="arabicPeriod"/>
            </a:pPr>
            <a:endParaRPr lang="ru-RU" sz="2400" b="1" dirty="0">
              <a:latin typeface="Akrobat Black" panose="020B0604020202020204" charset="-52"/>
            </a:endParaRPr>
          </a:p>
          <a:p>
            <a:pPr marL="457200" indent="-457200" algn="just">
              <a:buAutoNum type="arabicPeriod"/>
            </a:pPr>
            <a:endParaRPr lang="ru-RU" sz="2400" b="1" dirty="0" smtClean="0">
              <a:latin typeface="Akrobat Black" panose="020B0604020202020204" charset="-52"/>
            </a:endParaRPr>
          </a:p>
          <a:p>
            <a:pPr marL="457200" indent="-457200" algn="just">
              <a:buAutoNum type="arabicPeriod"/>
            </a:pPr>
            <a:endParaRPr lang="ru-RU" sz="2400" b="1" dirty="0">
              <a:latin typeface="Akrobat Black" panose="020B0604020202020204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38865" y="636780"/>
            <a:ext cx="10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krobat Black" panose="020B0604020202020204" charset="-52"/>
              </a:rPr>
              <a:t>Проблемы, решению которых будет способствовать модель:</a:t>
            </a:r>
            <a:endParaRPr lang="ru-RU" sz="2800" dirty="0"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08811" y="685735"/>
            <a:ext cx="10744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Актуальность эффективных подходов в организации работы с кадрами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572" y="3491027"/>
            <a:ext cx="3457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krobat Black" panose="020B0604020202020204" charset="-52"/>
              </a:rPr>
              <a:t>Совершенствование механизмов  управления развитием профессиональной  культуры  </a:t>
            </a:r>
            <a:r>
              <a:rPr lang="ru-RU" sz="2400" dirty="0">
                <a:latin typeface="Akrobat Black" panose="020B0604020202020204" charset="-52"/>
              </a:rPr>
              <a:t>специалистов </a:t>
            </a:r>
            <a:r>
              <a:rPr lang="ru-RU" sz="2400" dirty="0" smtClean="0">
                <a:latin typeface="Akrobat Black" panose="020B0604020202020204" charset="-52"/>
              </a:rPr>
              <a:t> дошкольных </a:t>
            </a:r>
            <a:r>
              <a:rPr lang="ru-RU" sz="2400" dirty="0">
                <a:latin typeface="Akrobat Black" panose="020B0604020202020204" charset="-52"/>
              </a:rPr>
              <a:t>учреждений </a:t>
            </a:r>
            <a:r>
              <a:rPr lang="ru-RU" sz="2400" dirty="0" smtClean="0">
                <a:latin typeface="Akrobat Black" panose="020B0604020202020204" charset="-52"/>
              </a:rPr>
              <a:t> в </a:t>
            </a:r>
            <a:r>
              <a:rPr lang="ru-RU" sz="2400" dirty="0">
                <a:latin typeface="Akrobat Black" panose="020B0604020202020204" charset="-52"/>
              </a:rPr>
              <a:t>целях создания единого образовательного пространства</a:t>
            </a:r>
          </a:p>
        </p:txBody>
      </p:sp>
      <p:sp>
        <p:nvSpPr>
          <p:cNvPr id="18" name="Стрелка вправо 17"/>
          <p:cNvSpPr/>
          <p:nvPr/>
        </p:nvSpPr>
        <p:spPr>
          <a:xfrm flipV="1">
            <a:off x="3562456" y="4314682"/>
            <a:ext cx="1098521" cy="312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870850" y="3551693"/>
            <a:ext cx="3698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krobat Black" panose="020B0604020202020204" charset="-52"/>
              </a:rPr>
              <a:t>Использование  интегративной  модели методического объединения педагогов разной профессиональной направленности  на основе акмеологического подхода к </a:t>
            </a:r>
            <a:r>
              <a:rPr lang="ru-RU" sz="2400" dirty="0">
                <a:latin typeface="Akrobat Black" panose="020B0604020202020204" charset="-52"/>
              </a:rPr>
              <a:t>организации </a:t>
            </a:r>
            <a:r>
              <a:rPr lang="ru-RU" sz="2400" dirty="0" smtClean="0">
                <a:latin typeface="Akrobat Black" panose="020B0604020202020204" charset="-52"/>
              </a:rPr>
              <a:t>его деятельности </a:t>
            </a:r>
            <a:endParaRPr lang="ru-RU" sz="2400" dirty="0">
              <a:latin typeface="Akrobat Black" panose="020B0604020202020204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20982" y="3107499"/>
            <a:ext cx="3792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     «Кадры решают всё…»</a:t>
            </a:r>
          </a:p>
          <a:p>
            <a:r>
              <a:rPr lang="ru-RU" sz="2400" dirty="0" smtClean="0">
                <a:latin typeface="Akrobat Black" panose="020B0604020202020204" charset="-52"/>
              </a:rPr>
              <a:t> </a:t>
            </a:r>
          </a:p>
          <a:p>
            <a:r>
              <a:rPr lang="ru-RU" sz="2400" dirty="0">
                <a:latin typeface="Akrobat Black" panose="020B0604020202020204" charset="-52"/>
              </a:rPr>
              <a:t> </a:t>
            </a:r>
            <a:r>
              <a:rPr lang="ru-RU" sz="2400" dirty="0" smtClean="0">
                <a:latin typeface="Akrobat Black" panose="020B0604020202020204" charset="-52"/>
              </a:rPr>
              <a:t> Повышение качества дошкольного образования  через:</a:t>
            </a:r>
          </a:p>
          <a:p>
            <a:r>
              <a:rPr lang="ru-RU" sz="2400" dirty="0">
                <a:latin typeface="Akrobat Black" panose="020B0604020202020204" charset="-52"/>
              </a:rPr>
              <a:t> </a:t>
            </a:r>
            <a:r>
              <a:rPr lang="ru-RU" sz="2400" dirty="0" smtClean="0">
                <a:latin typeface="Akrobat Black" panose="020B0604020202020204" charset="-52"/>
              </a:rPr>
              <a:t>- качественное управление   системой;</a:t>
            </a:r>
          </a:p>
          <a:p>
            <a:r>
              <a:rPr lang="ru-RU" sz="2400" dirty="0" smtClean="0">
                <a:latin typeface="Akrobat Black" panose="020B0604020202020204" charset="-52"/>
              </a:rPr>
              <a:t>- повышение уровня профессиональной  компетентности кадров</a:t>
            </a:r>
            <a:endParaRPr lang="ru-RU" sz="2400" dirty="0">
              <a:latin typeface="Akrobat Black" panose="020B0604020202020204" charset="-52"/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8079720" y="4915759"/>
            <a:ext cx="978408" cy="312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4465" y="1335702"/>
            <a:ext cx="12059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krobat Black" panose="020B0604020202020204" charset="-52"/>
              </a:rPr>
              <a:t>Точка отчета: разноплановый  подход к определению «Профессиональная  компетентность» </a:t>
            </a:r>
          </a:p>
          <a:p>
            <a:r>
              <a:rPr lang="ru-RU" sz="2400" dirty="0" smtClean="0">
                <a:latin typeface="Akrobat Black" panose="020B0604020202020204" charset="-52"/>
              </a:rPr>
              <a:t> </a:t>
            </a:r>
            <a:endParaRPr lang="ru-RU" sz="2400" dirty="0">
              <a:latin typeface="Akrobat Black" panose="020B0604020202020204" charset="-5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Это интегративная характеристика с широким его содержанием … (Введенский В.Н.)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Akrobat Black" panose="020B0604020202020204" charset="-52"/>
              </a:rPr>
              <a:t>Э</a:t>
            </a:r>
            <a:r>
              <a:rPr lang="ru-RU" sz="2400" dirty="0" smtClean="0">
                <a:latin typeface="Akrobat Black" panose="020B0604020202020204" charset="-52"/>
              </a:rPr>
              <a:t>то  </a:t>
            </a:r>
            <a:r>
              <a:rPr lang="ru-RU" sz="2400" dirty="0">
                <a:latin typeface="Akrobat Black" panose="020B0604020202020204" charset="-52"/>
              </a:rPr>
              <a:t>функциональная грамотность, которая востребуется и актуализируется </a:t>
            </a:r>
            <a:r>
              <a:rPr lang="ru-RU" sz="2400" dirty="0" smtClean="0">
                <a:latin typeface="Akrobat Black" panose="020B0604020202020204" charset="-52"/>
              </a:rPr>
              <a:t> </a:t>
            </a:r>
            <a:r>
              <a:rPr lang="ru-RU" sz="2400" dirty="0">
                <a:latin typeface="Akrobat Black" panose="020B0604020202020204" charset="-52"/>
              </a:rPr>
              <a:t>на собственном профессиональном </a:t>
            </a:r>
            <a:r>
              <a:rPr lang="ru-RU" sz="2400" dirty="0" smtClean="0">
                <a:latin typeface="Akrobat Black" panose="020B0604020202020204" charset="-52"/>
              </a:rPr>
              <a:t>уровне (Гершунский Б.С.)</a:t>
            </a:r>
            <a:endParaRPr lang="ru-RU" sz="2400" dirty="0"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594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6697" y="630976"/>
            <a:ext cx="12754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Готовность  самих педагогов к инновациям и </a:t>
            </a:r>
          </a:p>
          <a:p>
            <a:pPr algn="ctr"/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реальные возможности  методической службы к функционированию в новых условиях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685328"/>
              </p:ext>
            </p:extLst>
          </p:nvPr>
        </p:nvGraphicFramePr>
        <p:xfrm>
          <a:off x="3995126" y="4360263"/>
          <a:ext cx="5976938" cy="388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Диаграмма" r:id="rId8" imgW="8382000" imgH="5315102" progId="MSGraph.Chart.8">
                  <p:embed/>
                </p:oleObj>
              </mc:Choice>
              <mc:Fallback>
                <p:oleObj name="Диаграмма" r:id="rId8" imgW="8382000" imgH="5315102" progId="MSGraph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126" y="4360263"/>
                        <a:ext cx="5976938" cy="388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4572" y="1755058"/>
            <a:ext cx="1302637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Akrobat Black" panose="020B0604020202020204" charset="-52"/>
              </a:rPr>
              <a:t>Проблемные зоны в модели  формирования профессионально-личностных  качеств педагогов ММО </a:t>
            </a:r>
            <a:r>
              <a:rPr lang="ru-RU" sz="2000" b="1" i="1" dirty="0" smtClean="0">
                <a:latin typeface="Akrobat Black" panose="020B0604020202020204" charset="-52"/>
              </a:rPr>
              <a:t>(данные анкетирования</a:t>
            </a:r>
            <a:r>
              <a:rPr lang="ru-RU" sz="2000" i="1" dirty="0" smtClean="0">
                <a:latin typeface="Akrobat Black" panose="020B0604020202020204" charset="-52"/>
              </a:rPr>
              <a:t>,  сентябрь 2022-2023 уч.г.; </a:t>
            </a:r>
            <a:r>
              <a:rPr lang="ru-RU" sz="2000" b="1" i="1" dirty="0" smtClean="0">
                <a:latin typeface="Akrobat Black" panose="020B0604020202020204" charset="-52"/>
              </a:rPr>
              <a:t>показатель «несформированность» в </a:t>
            </a:r>
            <a:r>
              <a:rPr lang="ru-RU" sz="2000" i="1" dirty="0">
                <a:latin typeface="Akrobat Black" panose="020B0604020202020204" charset="-52"/>
              </a:rPr>
              <a:t>% </a:t>
            </a:r>
            <a:r>
              <a:rPr lang="ru-RU" sz="2000" i="1" dirty="0" smtClean="0">
                <a:latin typeface="Akrobat Black" panose="020B0604020202020204" charset="-52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Akrobat Black" panose="020B0604020202020204" charset="-52"/>
              </a:rPr>
              <a:t> </a:t>
            </a:r>
            <a:r>
              <a:rPr lang="ru-RU" sz="2400" dirty="0" smtClean="0">
                <a:latin typeface="Akrobat Black" panose="020B0604020202020204" charset="-52"/>
              </a:rPr>
              <a:t> профессионально-образовательный компонент (профессиональная креативность</a:t>
            </a:r>
            <a:r>
              <a:rPr lang="ru-RU" sz="2400" dirty="0">
                <a:latin typeface="Akrobat Black" panose="020B0604020202020204" charset="-52"/>
              </a:rPr>
              <a:t> </a:t>
            </a:r>
            <a:r>
              <a:rPr lang="ru-RU" sz="2400" dirty="0" smtClean="0">
                <a:latin typeface="Akrobat Black" panose="020B0604020202020204" charset="-52"/>
              </a:rPr>
              <a:t>-   52 % 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krobat Black" panose="020B0604020202020204" charset="-52"/>
              </a:rPr>
              <a:t> </a:t>
            </a:r>
            <a:r>
              <a:rPr lang="ru-RU" sz="2400" dirty="0" smtClean="0">
                <a:latin typeface="Akrobat Black" panose="020B0604020202020204" charset="-52"/>
              </a:rPr>
              <a:t>гностический </a:t>
            </a:r>
            <a:r>
              <a:rPr lang="ru-RU" sz="2400" dirty="0">
                <a:latin typeface="Akrobat Black" panose="020B0604020202020204" charset="-52"/>
              </a:rPr>
              <a:t>компонент (рефлексия в самостоятельно-познавательной деятельности – 38%)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 регулятивный компонент (самоменеджмент, саморегуляция психических состояний – 36 %);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krobat Black" panose="020B0604020202020204" charset="-52"/>
              </a:rPr>
              <a:t> </a:t>
            </a:r>
            <a:r>
              <a:rPr lang="ru-RU" sz="2400" dirty="0" smtClean="0">
                <a:latin typeface="Akrobat Black" panose="020B0604020202020204" charset="-52"/>
              </a:rPr>
              <a:t>ценностно-смысловой компонент (ценностные ориентации – 21 %);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krobat Black" panose="020B0604020202020204" charset="-52"/>
              </a:rPr>
              <a:t>о</a:t>
            </a:r>
            <a:r>
              <a:rPr lang="ru-RU" sz="2400" dirty="0" smtClean="0">
                <a:latin typeface="Akrobat Black" panose="020B0604020202020204" charset="-52"/>
              </a:rPr>
              <a:t>бщекультурный компонент  (этическая  и духовно – нравственная ориентация -17 %);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krobat Black" panose="020B0604020202020204" charset="-52"/>
              </a:rPr>
              <a:t>к</a:t>
            </a:r>
            <a:r>
              <a:rPr lang="ru-RU" sz="2400" dirty="0" smtClean="0">
                <a:latin typeface="Akrobat Black" panose="020B0604020202020204" charset="-52"/>
              </a:rPr>
              <a:t>оммуникативный компонент (социально-коммуникативная интегративность, инициативность  -15%)</a:t>
            </a:r>
            <a:endParaRPr lang="ru-RU" sz="2400" dirty="0">
              <a:latin typeface="Akrobat Black" panose="020B0604020202020204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696" y="5381012"/>
            <a:ext cx="269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Akrobat Black" panose="020B0604020202020204" charset="-52"/>
              </a:rPr>
              <a:t>Кадровый состав (возрастные параметры</a:t>
            </a:r>
            <a:r>
              <a:rPr lang="ru-RU" dirty="0" smtClean="0"/>
              <a:t>):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6697" y="812482"/>
            <a:ext cx="12754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57111C"/>
                </a:solidFill>
                <a:latin typeface="Akrobat Black" panose="020B0604020202020204" charset="-52"/>
              </a:rPr>
              <a:t>Системообразующие факторы </a:t>
            </a:r>
            <a:r>
              <a:rPr lang="ru-RU" alt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 эффективной организации </a:t>
            </a:r>
            <a:r>
              <a:rPr lang="ru-RU" altLang="ru-RU" sz="2800" dirty="0">
                <a:solidFill>
                  <a:srgbClr val="57111C"/>
                </a:solidFill>
                <a:latin typeface="Akrobat Black" panose="020B0604020202020204" charset="-52"/>
              </a:rPr>
              <a:t>методического сопровождения педагогических кадров 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20B0604020202020204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20B060402020202020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6413" y="2256503"/>
            <a:ext cx="123001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Акмеологический  подход и его преимущества  в организации ММО специалистов ДО Нюксенского и Тарногского муниципальных округов: многоаспектность </a:t>
            </a:r>
            <a:r>
              <a:rPr lang="ru-RU" sz="2400" dirty="0">
                <a:latin typeface="Akrobat Black" panose="020B0604020202020204" charset="-52"/>
              </a:rPr>
              <a:t>и </a:t>
            </a:r>
            <a:r>
              <a:rPr lang="ru-RU" sz="2400" dirty="0" smtClean="0">
                <a:latin typeface="Akrobat Black" panose="020B0604020202020204" charset="-52"/>
              </a:rPr>
              <a:t>интеграция </a:t>
            </a:r>
            <a:r>
              <a:rPr lang="ru-RU" sz="2400" dirty="0">
                <a:latin typeface="Akrobat Black" panose="020B0604020202020204" charset="-52"/>
              </a:rPr>
              <a:t>возможностей, применении разнообразных педагогических технологий и их </a:t>
            </a:r>
            <a:r>
              <a:rPr lang="ru-RU" sz="2400" dirty="0" smtClean="0">
                <a:latin typeface="Akrobat Black" panose="020B0604020202020204" charset="-52"/>
              </a:rPr>
              <a:t>моделирование, </a:t>
            </a:r>
            <a:r>
              <a:rPr lang="ru-RU" sz="2400" dirty="0">
                <a:latin typeface="Akrobat Black" panose="020B0604020202020204" charset="-52"/>
              </a:rPr>
              <a:t>нацеленность на формирование креативных, коммуникабельных, самостоятельно мыслящих личностей, которые обладают способностями построения индивидуальной модели развития и навыками эффективной профессиональной </a:t>
            </a:r>
            <a:r>
              <a:rPr lang="ru-RU" sz="2400" dirty="0" smtClean="0">
                <a:latin typeface="Akrobat Black" panose="020B0604020202020204" charset="-52"/>
              </a:rPr>
              <a:t>деятельности.</a:t>
            </a:r>
          </a:p>
          <a:p>
            <a:pPr algn="just"/>
            <a:endParaRPr lang="ru-RU" sz="2400" dirty="0">
              <a:latin typeface="Akrobat Black" panose="020B0604020202020204" charset="-5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Akrobat Black" panose="020B0604020202020204" charset="-52"/>
              </a:rPr>
              <a:t> Востребованные принципы методического взаимодействия:</a:t>
            </a:r>
            <a:r>
              <a:rPr lang="ru-RU" sz="2400" dirty="0">
                <a:latin typeface="Akrobat Black" panose="020B0604020202020204" charset="-52"/>
              </a:rPr>
              <a:t> принцип личностного развития в направлении к достижению профессионализма (развитие проектировочных умений и навыков, проявление активности, рефлексивности, оптимальности); принципы изучения и анализа продуктивной педагогической деятельности (комплексности, взаимодействия, развития, системности, детерминизма</a:t>
            </a:r>
            <a:r>
              <a:rPr lang="ru-RU" sz="2400" dirty="0" smtClean="0">
                <a:latin typeface="Akrobat Black" panose="020B0604020202020204" charset="-52"/>
              </a:rPr>
              <a:t>).</a:t>
            </a:r>
            <a:endParaRPr lang="ru-RU" sz="2400" dirty="0"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10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2017" y="585410"/>
            <a:ext cx="12754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krobat Black" panose="020B0604020202020204" charset="-52"/>
              </a:rPr>
              <a:t>Механизмы </a:t>
            </a:r>
            <a:r>
              <a:rPr lang="ru-RU" sz="2800" b="1" dirty="0">
                <a:latin typeface="Akrobat Black" panose="020B0604020202020204" charset="-52"/>
              </a:rPr>
              <a:t>управления деятельностью </a:t>
            </a:r>
            <a:r>
              <a:rPr lang="ru-RU" sz="2800" b="1" dirty="0" smtClean="0">
                <a:latin typeface="Akrobat Black" panose="020B0604020202020204" charset="-52"/>
              </a:rPr>
              <a:t>ММО ( 2022-2023, 2023 -2024 уч. </a:t>
            </a:r>
            <a:r>
              <a:rPr lang="ru-RU" sz="2800" b="1" dirty="0" err="1" smtClean="0">
                <a:latin typeface="Akrobat Black" panose="020B0604020202020204" charset="-52"/>
              </a:rPr>
              <a:t>г.г</a:t>
            </a:r>
            <a:r>
              <a:rPr lang="ru-RU" sz="2800" b="1" dirty="0" smtClean="0">
                <a:latin typeface="Akrobat Black" panose="020B0604020202020204" charset="-52"/>
              </a:rPr>
              <a:t>.)</a:t>
            </a:r>
            <a:r>
              <a:rPr lang="ru-RU" sz="2800" b="1" i="0" dirty="0" smtClean="0">
                <a:solidFill>
                  <a:srgbClr val="57111C"/>
                </a:solidFill>
                <a:effectLst/>
                <a:latin typeface="Akrobat Black" panose="020B0604020202020204" charset="-52"/>
              </a:rPr>
              <a:t>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20B060402020202020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4" y="46266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7334" y="1132830"/>
            <a:ext cx="1246458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Akrobat Black" panose="020B0604020202020204" charset="-52"/>
              </a:rPr>
              <a:t>Единая методическая тема: </a:t>
            </a:r>
            <a:r>
              <a:rPr lang="ru-RU" sz="2400" dirty="0">
                <a:latin typeface="Akrobat Black" panose="020B0604020202020204" charset="-52"/>
              </a:rPr>
              <a:t>«Активизация профессионального потенциала специалистов ДОУ через внедрение новых форм методического взаимодействия и сотрудничества для обеспечения качества работы по реализации ОП ДО в условиях современных образовательных вызовов</a:t>
            </a:r>
            <a:r>
              <a:rPr lang="ru-RU" sz="2400" dirty="0" smtClean="0">
                <a:latin typeface="Akrobat Black" panose="020B0604020202020204" charset="-52"/>
              </a:rPr>
              <a:t>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Akrobat Black" panose="020B0604020202020204" charset="-52"/>
              </a:rPr>
              <a:t>Цель</a:t>
            </a:r>
            <a:r>
              <a:rPr lang="ru-RU" sz="2400" b="1" i="1" dirty="0">
                <a:latin typeface="Akrobat Black" panose="020B0604020202020204" charset="-52"/>
              </a:rPr>
              <a:t>:</a:t>
            </a:r>
            <a:r>
              <a:rPr lang="ru-RU" sz="2400" dirty="0"/>
              <a:t> </a:t>
            </a:r>
            <a:r>
              <a:rPr lang="ru-RU" sz="2400" b="1" dirty="0">
                <a:latin typeface="Akrobat Black" panose="020B0604020202020204" charset="-52"/>
              </a:rPr>
              <a:t>создание и развитие условий, способствующих повышению уровня взаимодействия и сотрудничества освобожденных специалистов ДОУ для обеспечения качества реализации ОП </a:t>
            </a:r>
            <a:r>
              <a:rPr lang="ru-RU" sz="2400" b="1" dirty="0" smtClean="0">
                <a:latin typeface="Akrobat Black" panose="020B0604020202020204" charset="-52"/>
              </a:rPr>
              <a:t>ДОУ.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Akrobat Black" panose="020B0604020202020204" charset="-52"/>
              </a:rPr>
              <a:t> </a:t>
            </a:r>
            <a:r>
              <a:rPr lang="ru-RU" sz="2400" b="1" i="1" dirty="0" smtClean="0">
                <a:latin typeface="Akrobat Black" panose="020B0604020202020204" charset="-52"/>
              </a:rPr>
              <a:t>Задачи</a:t>
            </a:r>
            <a:r>
              <a:rPr lang="ru-RU" sz="2400" b="1" i="1" dirty="0">
                <a:latin typeface="Akrobat Black" panose="020B0604020202020204" charset="-52"/>
              </a:rPr>
              <a:t>:</a:t>
            </a:r>
          </a:p>
          <a:p>
            <a:pPr lvl="0" algn="just"/>
            <a:r>
              <a:rPr lang="ru-RU" sz="2400" dirty="0" smtClean="0">
                <a:latin typeface="Akrobat Black" panose="020B0604020202020204" charset="-52"/>
              </a:rPr>
              <a:t>    1. Разработать </a:t>
            </a:r>
            <a:r>
              <a:rPr lang="ru-RU" sz="2400" dirty="0">
                <a:latin typeface="Akrobat Black" panose="020B0604020202020204" charset="-52"/>
              </a:rPr>
              <a:t>и </a:t>
            </a:r>
            <a:r>
              <a:rPr lang="ru-RU" sz="2400" dirty="0" smtClean="0">
                <a:latin typeface="Akrobat Black" panose="020B0604020202020204" charset="-52"/>
              </a:rPr>
              <a:t>внедрить </a:t>
            </a:r>
            <a:r>
              <a:rPr lang="ru-RU" sz="2400" dirty="0">
                <a:latin typeface="Akrobat Black" panose="020B0604020202020204" charset="-52"/>
              </a:rPr>
              <a:t>новые организационные механизмы методического взаимодействия специалистов, объединенных в рамках деятельности инновационного профессионального сообщества.</a:t>
            </a:r>
          </a:p>
          <a:p>
            <a:pPr lvl="0" algn="just"/>
            <a:r>
              <a:rPr lang="ru-RU" sz="2400" dirty="0" smtClean="0">
                <a:latin typeface="Akrobat Black" panose="020B0604020202020204" charset="-52"/>
              </a:rPr>
              <a:t>    2. Организовать </a:t>
            </a:r>
            <a:r>
              <a:rPr lang="ru-RU" sz="2400" dirty="0">
                <a:latin typeface="Akrobat Black" panose="020B0604020202020204" charset="-52"/>
              </a:rPr>
              <a:t>комплексное сопровождение коллектива педагогов с учетом уровня профессионального развития и профессиональных задач каждого из команды в условиях формирования нового «пространства профессиональной реализации».</a:t>
            </a:r>
          </a:p>
          <a:p>
            <a:pPr lvl="0"/>
            <a:r>
              <a:rPr lang="ru-RU" sz="2400" dirty="0" smtClean="0">
                <a:latin typeface="Akrobat Black" panose="020B0604020202020204" charset="-52"/>
              </a:rPr>
              <a:t>   3. Способствовать </a:t>
            </a:r>
            <a:r>
              <a:rPr lang="ru-RU" sz="2400" dirty="0">
                <a:latin typeface="Akrobat Black" panose="020B0604020202020204" charset="-52"/>
              </a:rPr>
              <a:t>развитию инновационной инфраструктуры системы образования в дошкольной организации как фактора повышения качества образования</a:t>
            </a:r>
            <a:r>
              <a:rPr lang="ru-RU" sz="2400" dirty="0" smtClean="0">
                <a:latin typeface="Akrobat Black" panose="020B0604020202020204" charset="-52"/>
              </a:rPr>
              <a:t>.</a:t>
            </a:r>
          </a:p>
          <a:p>
            <a:pPr lvl="0" algn="just"/>
            <a:r>
              <a:rPr lang="ru-RU" sz="2400" b="1" dirty="0" smtClean="0"/>
              <a:t>   4</a:t>
            </a:r>
            <a:r>
              <a:rPr lang="ru-RU" sz="2400" b="1" dirty="0" smtClean="0">
                <a:latin typeface="Akrobat Black" panose="020B0604020202020204" charset="-52"/>
              </a:rPr>
              <a:t>. </a:t>
            </a:r>
            <a:r>
              <a:rPr lang="ru-RU" sz="2400" dirty="0" smtClean="0">
                <a:latin typeface="Akrobat Black" panose="020B0604020202020204" charset="-52"/>
              </a:rPr>
              <a:t>Обеспечить </a:t>
            </a:r>
            <a:r>
              <a:rPr lang="ru-RU" sz="2400" dirty="0">
                <a:latin typeface="Akrobat Black" panose="020B0604020202020204" charset="-52"/>
              </a:rPr>
              <a:t>рациональное обновление разнообразных видов и форм организации образовательной деятельности, воспитательной практики специалистов как одного из основных условий повышения качества реализуемой ОП ДОУ.</a:t>
            </a:r>
          </a:p>
          <a:p>
            <a:pPr lvl="0"/>
            <a:endParaRPr lang="ru-RU" sz="2400" dirty="0">
              <a:latin typeface="Akrobat Black" panose="020B0604020202020204" charset="-5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dirty="0">
              <a:latin typeface="Akrobat Black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389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4" y="46266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6956" y="715832"/>
            <a:ext cx="783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7111C"/>
                </a:solidFill>
                <a:latin typeface="Akrobat Black" panose="020B0604020202020204" charset="-52"/>
              </a:rPr>
              <a:t>Система работы, её актуальность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394449"/>
              </p:ext>
            </p:extLst>
          </p:nvPr>
        </p:nvGraphicFramePr>
        <p:xfrm>
          <a:off x="132736" y="1239052"/>
          <a:ext cx="13108214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82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План работы ММО, </a:t>
                      </a:r>
                      <a:r>
                        <a:rPr lang="ru-RU" sz="2400" dirty="0" smtClean="0">
                          <a:latin typeface="Akrobat Black" panose="020B0604020202020204" charset="-52"/>
                        </a:rPr>
                        <a:t>2022-2023 уч.г.</a:t>
                      </a:r>
                      <a:endParaRPr lang="ru-RU" sz="2400" dirty="0">
                        <a:latin typeface="Akrobat Black" panose="020B0604020202020204" charset="-5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Заседание 1.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Практикум «Пространство профессиональной реализации специалистов ДОУ: новые идеи и их воплощение </a:t>
                      </a:r>
                      <a:endParaRPr lang="ru-RU" sz="2000" i="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в практику деятельности» (работа </a:t>
                      </a:r>
                      <a:r>
                        <a:rPr lang="ru-RU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в</a:t>
                      </a: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подгруппа</a:t>
                      </a:r>
                      <a:r>
                        <a:rPr lang="ru-RU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х).</a:t>
                      </a:r>
                      <a:endParaRPr lang="ru-RU" sz="2000" i="0" dirty="0">
                        <a:latin typeface="Akrobat Black" panose="020B0604020202020204" charset="-5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Заседание </a:t>
                      </a:r>
                      <a:r>
                        <a:rPr lang="ru-RU" sz="2000" b="1" u="sng" kern="1200" baseline="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2.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en-US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Методический экспресс</a:t>
                      </a: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i="0" kern="1200" baseline="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«П</a:t>
                      </a: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овышение качества деятельности специалистов при реализации программ дошкольного образования, ФГОС ДО по развити</a:t>
                      </a:r>
                      <a:r>
                        <a:rPr lang="ru-RU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ю</a:t>
                      </a: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детской инициативы, реализации особых образовательных потребностей и запросов участников образовательных отношений»</a:t>
                      </a:r>
                      <a:r>
                        <a:rPr lang="ru-RU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/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Проект плана работы: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marL="457200" lvl="0" indent="-457200" algn="just">
                        <a:buAutoNum type="arabicPeriod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Направления и новые эффективные формы поддержки детской </a:t>
                      </a:r>
                    </a:p>
                    <a:p>
                      <a:pPr marL="0" lvl="0" indent="0" algn="just"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инициативы. Сферы инициативности ребенка    (из опыта работы, </a:t>
                      </a:r>
                    </a:p>
                    <a:p>
                      <a:pPr marL="0" lvl="0" indent="0" algn="just"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с презентацией видеофрагментов).</a:t>
                      </a:r>
                    </a:p>
                    <a:p>
                      <a:pPr marL="457200" indent="-457200" algn="just">
                        <a:buAutoNum type="arabicPeriod" startAt="2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Качество создаваемых образовательных условий в ДОО 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для решения проблемы заседания.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3.  Мастер-класс «Поддержка детской инициативы в условиях 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развития коммуникативных компетенций и социализации личности ребенка». </a:t>
                      </a:r>
                    </a:p>
                    <a:p>
                      <a:pPr marL="457200" indent="-457200" algn="just">
                        <a:buAutoNum type="arabicPeriod" startAt="4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Дискуссия «Социальные паттерны воспитания. 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   Какую помощь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может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оказать специалист?»</a:t>
                      </a:r>
                    </a:p>
                    <a:p>
                      <a:pPr marL="457200" indent="-457200" algn="just">
                        <a:buAutoNum type="arabicPeriod" startAt="5"/>
                      </a:pP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Поддержка детской инициативы через эффективные </a:t>
                      </a:r>
                      <a:endParaRPr lang="ru-RU" sz="2000" i="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n-US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технологии речевого развития дошкольников</a:t>
                      </a:r>
                      <a:r>
                        <a:rPr lang="ru-RU" sz="20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.</a:t>
                      </a:r>
                      <a:endParaRPr lang="ru-RU" sz="2000" i="0" dirty="0">
                        <a:latin typeface="Akrobat Black" panose="020B0604020202020204" charset="-5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4" r="7233" b="5297"/>
          <a:stretch/>
        </p:blipFill>
        <p:spPr bwMode="auto">
          <a:xfrm>
            <a:off x="8130845" y="3492778"/>
            <a:ext cx="5110103" cy="297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1737" y="6636345"/>
            <a:ext cx="436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dk1"/>
                </a:solidFill>
                <a:latin typeface="Akrobat Black" panose="020B0604020202020204" charset="-52"/>
              </a:rPr>
              <a:t>Фото: </a:t>
            </a:r>
            <a:r>
              <a:rPr lang="ru-RU" b="1" i="1" dirty="0" smtClean="0">
                <a:solidFill>
                  <a:schemeClr val="dk1"/>
                </a:solidFill>
                <a:latin typeface="Akrobat Black" panose="020B0604020202020204" charset="-52"/>
              </a:rPr>
              <a:t> 26.11.2022</a:t>
            </a:r>
            <a:r>
              <a:rPr lang="ru-RU" b="1" i="1" dirty="0">
                <a:solidFill>
                  <a:schemeClr val="dk1"/>
                </a:solidFill>
                <a:latin typeface="Akrobat Black" panose="020B0604020202020204" charset="-52"/>
              </a:rPr>
              <a:t>, с. Нюксеница</a:t>
            </a:r>
          </a:p>
          <a:p>
            <a:r>
              <a:rPr lang="ru-RU" b="1" i="1" dirty="0">
                <a:solidFill>
                  <a:schemeClr val="dk1"/>
                </a:solidFill>
                <a:latin typeface="Akrobat Black" panose="020B0604020202020204" charset="-52"/>
              </a:rPr>
              <a:t>практикум педагогов 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4" y="46266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6956" y="715832"/>
            <a:ext cx="783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</a:rPr>
              <a:t>Организация деятельности  ММО,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2022-2023 </a:t>
            </a:r>
            <a:r>
              <a:rPr lang="ru-RU" sz="2400" dirty="0" smtClean="0">
                <a:solidFill>
                  <a:srgbClr val="57111C"/>
                </a:solidFill>
                <a:latin typeface="Akrobat Black" panose="020B0604020202020204" charset="-52"/>
              </a:rPr>
              <a:t>уч.г.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57991"/>
              </p:ext>
            </p:extLst>
          </p:nvPr>
        </p:nvGraphicFramePr>
        <p:xfrm>
          <a:off x="245660" y="1239052"/>
          <a:ext cx="12995290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5290"/>
              </a:tblGrid>
              <a:tr h="370840">
                <a:tc>
                  <a:txBody>
                    <a:bodyPr/>
                    <a:lstStyle/>
                    <a:p>
                      <a:pPr marL="0" marR="0" indent="0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Заседание</a:t>
                      </a:r>
                      <a:r>
                        <a:rPr lang="ru-RU" sz="2400" b="1" u="sng" kern="1200" baseline="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28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Методический марафон </a:t>
                      </a:r>
                      <a:r>
                        <a:rPr lang="en-US" sz="2400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«Механизмы внедрения и сопровождения технологий ранней социализации детей в дошкольной организации»</a:t>
                      </a:r>
                      <a:endParaRPr lang="ru-RU" sz="2400" i="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i="0" dirty="0" smtClean="0">
                          <a:latin typeface="Akrobat Black" panose="020B0604020202020204" charset="-52"/>
                        </a:rPr>
                        <a:t>Предлагаемые вопросы для </a:t>
                      </a:r>
                      <a:r>
                        <a:rPr lang="ru-RU" sz="2000" i="0" baseline="0" dirty="0" smtClean="0">
                          <a:latin typeface="Akrobat Black" panose="020B0604020202020204" charset="-52"/>
                        </a:rPr>
                        <a:t> работы: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Психолого-педагогические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основы внедрения технологий ранней социализации детей в дошкольной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организации;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Развитие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гражданской позиции у дошкольников средствами технологий ранней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социализации;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Организация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на базе ДОО «Школы волонтеров» как условие воспитания и развития самостоятельности и ответственности старших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дошкольников;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Специфика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разработки плана проведения «Социальных акций» на учебный год в соответствии с тематическим планированием дошкольной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организации;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Механизмы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внедрения и сопровождения технологий «Клубный час»,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«Ситуация месяца», взаимодействие с родителями воспитанников на всех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этапах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работы;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«Социальная акция» как механизм активного включения родителей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(законных представителей) в образовательный 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процесс;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Особенности моделирования образовательной и воспитательной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деятельности детей в формате КТД с использованием метода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«План – дело – анализ».</a:t>
                      </a:r>
                    </a:p>
                    <a:p>
                      <a:endParaRPr lang="ru-RU" sz="2000" i="0" dirty="0" smtClean="0">
                        <a:latin typeface="Akrobat Black" panose="020B0604020202020204" charset="-52"/>
                      </a:endParaRPr>
                    </a:p>
                    <a:p>
                      <a:endParaRPr lang="ru-RU" sz="2000" i="0" dirty="0" smtClean="0">
                        <a:latin typeface="Akrobat Black" panose="020B0604020202020204" charset="-5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 r="22223" b="14766"/>
          <a:stretch/>
        </p:blipFill>
        <p:spPr bwMode="auto">
          <a:xfrm>
            <a:off x="8924259" y="4023214"/>
            <a:ext cx="3582066" cy="257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38924" y="6672772"/>
            <a:ext cx="643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Фото: </a:t>
            </a:r>
            <a:r>
              <a:rPr lang="ru-RU" i="1" dirty="0" smtClean="0"/>
              <a:t>21.02.2023</a:t>
            </a:r>
            <a:r>
              <a:rPr lang="ru-RU" i="1" dirty="0"/>
              <a:t>, </a:t>
            </a:r>
            <a:r>
              <a:rPr lang="ru-RU" i="1" dirty="0" smtClean="0"/>
              <a:t>Нюксенский ДС, интегрированное занятие  «Кубик дружбы» (технология командообразования)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8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4" y="46266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6956" y="715832"/>
            <a:ext cx="783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20B0604020202020204" charset="-52"/>
              </a:rPr>
              <a:t>Реализация плана деятельности  </a:t>
            </a:r>
            <a:r>
              <a:rPr lang="ru-RU" sz="2800" b="1" dirty="0">
                <a:solidFill>
                  <a:srgbClr val="57111C"/>
                </a:solidFill>
                <a:latin typeface="Akrobat Black" panose="020B0604020202020204" charset="-52"/>
              </a:rPr>
              <a:t>ММО, </a:t>
            </a:r>
            <a:r>
              <a:rPr lang="ru-RU" sz="2400" dirty="0">
                <a:solidFill>
                  <a:srgbClr val="57111C"/>
                </a:solidFill>
                <a:latin typeface="Akrobat Black" panose="020B0604020202020204" charset="-52"/>
              </a:rPr>
              <a:t>2022-2023 </a:t>
            </a:r>
            <a:r>
              <a:rPr lang="ru-RU" sz="2400" dirty="0" smtClean="0">
                <a:solidFill>
                  <a:srgbClr val="57111C"/>
                </a:solidFill>
                <a:latin typeface="Akrobat Black" panose="020B0604020202020204" charset="-52"/>
              </a:rPr>
              <a:t>уч.г.</a:t>
            </a:r>
            <a:endParaRPr lang="ru-RU" sz="2800" dirty="0">
              <a:solidFill>
                <a:srgbClr val="57111C"/>
              </a:solidFill>
              <a:latin typeface="Akrobat Black" panose="020B0604020202020204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734347"/>
              </p:ext>
            </p:extLst>
          </p:nvPr>
        </p:nvGraphicFramePr>
        <p:xfrm>
          <a:off x="245660" y="1239052"/>
          <a:ext cx="1299529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529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Заседание 4</a:t>
                      </a:r>
                      <a:r>
                        <a:rPr lang="ru-RU" sz="2800" b="1" u="sng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2800" b="1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Методический аукцион ( презентация опыта работы по выбранному направлению и теме)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Проведение мониторингов и экспресс-анкетирования как средства получения запросов и обратной связи от родителей;</a:t>
                      </a:r>
                      <a:r>
                        <a:rPr lang="ru-RU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Повышение социальной активности родителей в части участия в совместных мероприятиях как фактор высокой результативности партнерства ДОО и семьи;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Повышение заинтересованности родителей к совместной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педагогической деятельности посредством использования метода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кейсов;</a:t>
                      </a:r>
                    </a:p>
                    <a:p>
                      <a:r>
                        <a:rPr lang="ru-RU" sz="2000" b="1" i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Наглядно-информационные формы взаимодействия с родителями.</a:t>
                      </a:r>
                      <a:endParaRPr lang="ru-RU" sz="3200" i="0" kern="1200" dirty="0" smtClean="0">
                        <a:solidFill>
                          <a:schemeClr val="tx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endParaRPr lang="ru-RU" sz="2000" i="0" dirty="0">
                        <a:latin typeface="Akrobat Black" panose="020B0604020202020204" charset="-5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u="sng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Заседание 5.  </a:t>
                      </a:r>
                      <a:r>
                        <a:rPr lang="ru-RU" sz="2400" b="1" i="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Управленческий ринг по направлениям:</a:t>
                      </a:r>
                      <a:endParaRPr lang="ru-RU" sz="2400" i="0" kern="1200" dirty="0" smtClean="0">
                        <a:solidFill>
                          <a:schemeClr val="dk1"/>
                        </a:solidFill>
                        <a:effectLst/>
                        <a:latin typeface="Akrobat Black" panose="020B0604020202020204" charset="-52"/>
                        <a:ea typeface="+mn-ea"/>
                        <a:cs typeface="+mn-cs"/>
                      </a:endParaRPr>
                    </a:p>
                    <a:p>
                      <a:r>
                        <a:rPr lang="ru-RU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Анализ уровня профессионального развития специалиста;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000" i="1" kern="1200" baseline="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Подбор тематических задач на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учебный год в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соответствии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с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приоритетными  направлениями деятельности дошкольной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организации.</a:t>
                      </a:r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effectLst/>
                          <a:latin typeface="Akrobat Black" panose="020B0604020202020204" charset="-52"/>
                          <a:ea typeface="+mn-ea"/>
                          <a:cs typeface="+mn-cs"/>
                        </a:rPr>
                        <a:t> </a:t>
                      </a:r>
                      <a:endParaRPr lang="ru-RU" sz="2000" i="0" dirty="0">
                        <a:solidFill>
                          <a:schemeClr val="tx1"/>
                        </a:solidFill>
                        <a:latin typeface="Akrobat Black" panose="020B0604020202020204" charset="-5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73254" y="6269419"/>
            <a:ext cx="716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/>
              <a:t>Фото: 26.04.2023, с. Тарногский Городок, мастер-класс </a:t>
            </a:r>
          </a:p>
          <a:p>
            <a:pPr algn="just"/>
            <a:r>
              <a:rPr lang="ru-RU" sz="2000" i="1" dirty="0" smtClean="0"/>
              <a:t>«</a:t>
            </a:r>
            <a:r>
              <a:rPr lang="ru-RU" sz="2000" i="1" dirty="0"/>
              <a:t>Нейротанцы в работе с дошкольниками</a:t>
            </a:r>
            <a:r>
              <a:rPr lang="ru-RU" sz="2000" i="1" dirty="0" smtClean="0"/>
              <a:t>»  музыкального руководителя  </a:t>
            </a:r>
            <a:r>
              <a:rPr lang="ru-RU" sz="2000" i="1" dirty="0"/>
              <a:t>Л.А. Майоровой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21629" r="4586" b="32604"/>
          <a:stretch/>
        </p:blipFill>
        <p:spPr bwMode="auto">
          <a:xfrm>
            <a:off x="7577129" y="2834549"/>
            <a:ext cx="5281683" cy="33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3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1892</TotalTime>
  <Words>1791</Words>
  <Application>Microsoft Office PowerPoint</Application>
  <PresentationFormat>Произвольный</PresentationFormat>
  <Paragraphs>184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Franklin Gothic Demi Cond</vt:lpstr>
      <vt:lpstr>Calibri Light</vt:lpstr>
      <vt:lpstr>Akrobat</vt:lpstr>
      <vt:lpstr>Wingdings</vt:lpstr>
      <vt:lpstr>Arial</vt:lpstr>
      <vt:lpstr>Akrobat Black</vt:lpstr>
      <vt:lpstr>Calibri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Садик</cp:lastModifiedBy>
  <cp:revision>159</cp:revision>
  <cp:lastPrinted>2023-11-07T17:41:23Z</cp:lastPrinted>
  <dcterms:created xsi:type="dcterms:W3CDTF">2023-04-07T08:06:44Z</dcterms:created>
  <dcterms:modified xsi:type="dcterms:W3CDTF">2023-11-07T18:12:51Z</dcterms:modified>
</cp:coreProperties>
</file>