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</p:sldIdLst>
  <p:sldSz cx="13439775" cy="7559675"/>
  <p:notesSz cx="6858000" cy="9144000"/>
  <p:embeddedFontLst>
    <p:embeddedFont>
      <p:font typeface="Akrobat" panose="020B0604020202020204" charset="-52"/>
      <p:regular r:id="rId18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Palatino Linotype" panose="020405020505050303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krobat Black" panose="020B0604020202020204" charset="-52"/>
      <p:bold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111C"/>
    <a:srgbClr val="DCCFB8"/>
    <a:srgbClr val="EAE2D3"/>
    <a:srgbClr val="7C464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2" y="684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1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4369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18707" y="1793328"/>
            <a:ext cx="7718516" cy="327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Развивающие игры как средство формирования навыков экономии у детей дошкольного возраста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  </a:t>
            </a:r>
            <a: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320779" y="5462725"/>
            <a:ext cx="41195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Выступающий</a:t>
            </a:r>
          </a:p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Перова Любовь Вячеславовна</a:t>
            </a:r>
            <a:endParaRPr lang="ru-RU" sz="2000" b="1" dirty="0" smtClean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22978" cy="7559675"/>
          </a:xfrm>
        </p:spPr>
      </p:pic>
      <p:sp>
        <p:nvSpPr>
          <p:cNvPr id="5" name="Овальная выноска 4"/>
          <p:cNvSpPr/>
          <p:nvPr/>
        </p:nvSpPr>
        <p:spPr>
          <a:xfrm>
            <a:off x="8513722" y="751317"/>
            <a:ext cx="3534253" cy="1512168"/>
          </a:xfrm>
          <a:prstGeom prst="wedgeEllipseCallout">
            <a:avLst/>
          </a:prstGeom>
          <a:solidFill>
            <a:srgbClr val="FFFF00"/>
          </a:solidFill>
          <a:ln w="3175">
            <a:solidFill>
              <a:srgbClr val="66FF3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Palatino Linotype" pitchFamily="18" charset="0"/>
              </a:rPr>
              <a:t>«Игра - почта»</a:t>
            </a:r>
            <a:endParaRPr lang="ru-RU" sz="2400" b="1" dirty="0">
              <a:ln>
                <a:solidFill>
                  <a:sysClr val="windowText" lastClr="000000"/>
                </a:solidFill>
              </a:ln>
              <a:latin typeface="Palatino Linotype" pitchFamily="18" charset="0"/>
            </a:endParaRPr>
          </a:p>
        </p:txBody>
      </p:sp>
      <p:pic>
        <p:nvPicPr>
          <p:cNvPr id="6" name="Picture 2" descr="https://sun9-63.userapi.com/impg/a9-nUGJQqtIPYhhPyh5lDYqkktjeKE-ro3nWCw/_puU74aeN3s.jpg?size=1599x1200&amp;quality=95&amp;sign=f4c15eee94b84a50fff85a73ee621d60&amp;type=album"/>
          <p:cNvPicPr>
            <a:picLocks noChangeAspect="1" noChangeArrowheads="1"/>
          </p:cNvPicPr>
          <p:nvPr/>
        </p:nvPicPr>
        <p:blipFill>
          <a:blip r:embed="rId3" cstate="print"/>
          <a:srcRect t="4585"/>
          <a:stretch>
            <a:fillRect/>
          </a:stretch>
        </p:blipFill>
        <p:spPr bwMode="auto">
          <a:xfrm>
            <a:off x="7589845" y="2695531"/>
            <a:ext cx="5382008" cy="39403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7" name="Picture 4" descr="https://sun9-16.userapi.com/impg/Z7tT0XKgfk6Kv5TgqGkz-E25qHdtRWVIlnC2Lw/4BDqsKal8W4.jpg?size=1600x1257&amp;quality=95&amp;sign=489e44a6a5fc37ab59c3d1be11d8d48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8051" y="751317"/>
            <a:ext cx="5076279" cy="326295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8" name="Picture 2" descr="https://sun9-76.userapi.com/impg/eilI2-ol98IM2upQ_v4l09IzmiEsM2_iwAttYg/u0apVUFz0bE.jpg?size=1600x1080&amp;quality=95&amp;sign=0c84e60734a7b81908e3d9ea6d6c250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4988" y="4172783"/>
            <a:ext cx="5089342" cy="3254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9" name="Picture 8" descr="https://sticker-na-auto.ru/images/product/s/62651cdbb.jpg"/>
          <p:cNvPicPr>
            <a:picLocks noChangeAspect="1" noChangeArrowheads="1"/>
          </p:cNvPicPr>
          <p:nvPr/>
        </p:nvPicPr>
        <p:blipFill>
          <a:blip r:embed="rId6" cstate="print"/>
          <a:srcRect t="25200" b="24401"/>
          <a:stretch>
            <a:fillRect/>
          </a:stretch>
        </p:blipFill>
        <p:spPr bwMode="auto">
          <a:xfrm>
            <a:off x="2606791" y="3726237"/>
            <a:ext cx="2376264" cy="576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4652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39775" cy="7559675"/>
          </a:xfrm>
        </p:spPr>
      </p:pic>
      <p:sp>
        <p:nvSpPr>
          <p:cNvPr id="5" name="Овальная выноска 4"/>
          <p:cNvSpPr/>
          <p:nvPr/>
        </p:nvSpPr>
        <p:spPr>
          <a:xfrm>
            <a:off x="8799944" y="621180"/>
            <a:ext cx="3246221" cy="1296143"/>
          </a:xfrm>
          <a:prstGeom prst="wedgeEllipseCallout">
            <a:avLst/>
          </a:prstGeom>
          <a:solidFill>
            <a:srgbClr val="FFFF00"/>
          </a:solidFill>
          <a:ln w="3175">
            <a:solidFill>
              <a:srgbClr val="66FF3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Palatino Linotype" pitchFamily="18" charset="0"/>
              </a:rPr>
              <a:t>«Игра - магазин»</a:t>
            </a:r>
            <a:endParaRPr lang="ru-RU" sz="2400" b="1" dirty="0">
              <a:ln>
                <a:solidFill>
                  <a:sysClr val="windowText" lastClr="000000"/>
                </a:solidFill>
              </a:ln>
              <a:latin typeface="Palatino Linotype" pitchFamily="18" charset="0"/>
            </a:endParaRPr>
          </a:p>
        </p:txBody>
      </p:sp>
      <p:pic>
        <p:nvPicPr>
          <p:cNvPr id="6" name="Picture 2" descr="https://sun9-49.userapi.com/impg/SKqv6fZUfcfqbN8GydQ-GoB4HE_OFwayNRSO2w/8A42qmTa3hU.jpg?size=1600x720&amp;quality=95&amp;sign=a63914b911c9c458d464aa94454408a1&amp;type=album"/>
          <p:cNvPicPr>
            <a:picLocks noChangeAspect="1" noChangeArrowheads="1"/>
          </p:cNvPicPr>
          <p:nvPr/>
        </p:nvPicPr>
        <p:blipFill>
          <a:blip r:embed="rId3" cstate="print"/>
          <a:srcRect l="10313" r="18643"/>
          <a:stretch>
            <a:fillRect/>
          </a:stretch>
        </p:blipFill>
        <p:spPr bwMode="auto">
          <a:xfrm>
            <a:off x="907401" y="951982"/>
            <a:ext cx="4464496" cy="282785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7" name="Picture 2" descr="https://sun9-22.userapi.com/impg/TOFV5RiiGwgJ-umGmjhjP03moLuNJx8aum7esA/7q5nJ2vfCD4.jpg?size=1600x800&amp;quality=95&amp;sign=3b1116603ff3368c37f0e0e49b65182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663" y="4492179"/>
            <a:ext cx="4464496" cy="28083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8" name="Picture 4" descr="https://sun9-61.userapi.com/impg/hZlVZPDsu-ToCZyyp1sS3U8Y7sZ-1zMih5LFiA/aAOmS3fjQTc.jpg?size=1600x787&amp;quality=95&amp;sign=2898793310c9d8ebe4621b4011c9a4f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2686" y="2260410"/>
            <a:ext cx="4073412" cy="235077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9" name="Picture 4" descr="https://sun9-20.userapi.com/impg/afB8UQzlM80X39WknoQ7Dr3qs-CmjFXsLnheeg/Kq_7p37HRPA.jpg?size=1600x720&amp;quality=95&amp;sign=fdced15ec0c1c28a35bcec28189c76db&amp;type=album"/>
          <p:cNvPicPr>
            <a:picLocks noChangeAspect="1" noChangeArrowheads="1"/>
          </p:cNvPicPr>
          <p:nvPr/>
        </p:nvPicPr>
        <p:blipFill>
          <a:blip r:embed="rId6" cstate="print"/>
          <a:srcRect l="16714" r="12571"/>
          <a:stretch>
            <a:fillRect/>
          </a:stretch>
        </p:blipFill>
        <p:spPr bwMode="auto">
          <a:xfrm>
            <a:off x="8395384" y="4909383"/>
            <a:ext cx="4055339" cy="235209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7310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522978" cy="7559675"/>
          </a:xfrm>
        </p:spPr>
      </p:pic>
      <p:pic>
        <p:nvPicPr>
          <p:cNvPr id="5" name="Picture 4" descr="https://sun9-74.userapi.com/impg/zajOa-UWnx30dTkt5ZVU4p2FF-TTP2LAn0V8zA/SA4nRmT4PSY.jpg?size=1600x1189&amp;quality=95&amp;sign=d00c76e4de787764c31c669f9691d9e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813" y="673264"/>
            <a:ext cx="4383534" cy="325751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6" name="Picture 6" descr="https://sun9-78.userapi.com/impg/m7wAS8nsupFCX9Xqf_DhDgGa2VghhKagpcOCkQ/9j7OrWsjk7E.jpg?size=1600x1516&amp;quality=95&amp;sign=2a5c23b867fc24271e29902dbfa6373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8813" y="4162189"/>
            <a:ext cx="4371927" cy="325751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7" name="Овальная выноска 6"/>
          <p:cNvSpPr/>
          <p:nvPr/>
        </p:nvSpPr>
        <p:spPr>
          <a:xfrm>
            <a:off x="7635726" y="673264"/>
            <a:ext cx="4182325" cy="1728192"/>
          </a:xfrm>
          <a:prstGeom prst="wedgeEllipseCallout">
            <a:avLst/>
          </a:prstGeom>
          <a:solidFill>
            <a:srgbClr val="FFFF00"/>
          </a:solidFill>
          <a:ln w="3175">
            <a:solidFill>
              <a:srgbClr val="66FF3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Palatino Linotype" pitchFamily="18" charset="0"/>
              </a:rPr>
              <a:t>дидактические игры на развитие финансовой грамотности</a:t>
            </a:r>
            <a:endParaRPr lang="ru-RU" sz="2400" b="1" dirty="0">
              <a:ln>
                <a:solidFill>
                  <a:sysClr val="windowText" lastClr="000000"/>
                </a:solidFill>
              </a:ln>
              <a:latin typeface="Palatino Linotype" pitchFamily="18" charset="0"/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7269966" y="2793667"/>
            <a:ext cx="4138844" cy="79208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itchFamily="18" charset="0"/>
              </a:rPr>
              <a:t>«Запутанная история»</a:t>
            </a:r>
          </a:p>
          <a:p>
            <a:pPr algn="ctr"/>
            <a:r>
              <a:rPr lang="ru-RU" sz="2000" b="1" dirty="0" smtClean="0">
                <a:latin typeface="Palatino Linotype" pitchFamily="18" charset="0"/>
              </a:rPr>
              <a:t>круги </a:t>
            </a:r>
            <a:r>
              <a:rPr lang="ru-RU" sz="2000" b="1" dirty="0" err="1" smtClean="0">
                <a:latin typeface="Palatino Linotype" pitchFamily="18" charset="0"/>
              </a:rPr>
              <a:t>Луллия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7269966" y="3792433"/>
            <a:ext cx="4138844" cy="79208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itchFamily="18" charset="0"/>
              </a:rPr>
              <a:t>«Магазин»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7269966" y="4883965"/>
            <a:ext cx="4138844" cy="79208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itchFamily="18" charset="0"/>
              </a:rPr>
              <a:t>«Бюджет моей семьи»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7269966" y="5975497"/>
            <a:ext cx="4138844" cy="79208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itchFamily="18" charset="0"/>
              </a:rPr>
              <a:t>«Доходы и расходы»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250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39775" cy="7550331"/>
          </a:xfr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65626">
            <a:off x="1095223" y="771849"/>
            <a:ext cx="2664296" cy="3384376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6928" y="685028"/>
            <a:ext cx="2627906" cy="3300801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62665">
            <a:off x="9037771" y="781420"/>
            <a:ext cx="2655624" cy="340221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7371" y="4418585"/>
            <a:ext cx="3502022" cy="269899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7331" y="4418585"/>
            <a:ext cx="3572193" cy="269899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6971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439775" cy="7559675"/>
          </a:xfrm>
        </p:spPr>
      </p:pic>
      <p:sp>
        <p:nvSpPr>
          <p:cNvPr id="5" name="Загнутый угол 4"/>
          <p:cNvSpPr/>
          <p:nvPr/>
        </p:nvSpPr>
        <p:spPr>
          <a:xfrm>
            <a:off x="1094236" y="627616"/>
            <a:ext cx="5466307" cy="1012831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itchFamily="18" charset="0"/>
              </a:rPr>
              <a:t>«Кошелечки»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1094237" y="1757663"/>
            <a:ext cx="5466306" cy="1004857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itchFamily="18" charset="0"/>
              </a:rPr>
              <a:t>«Деньги мира»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7" name="Picture 4" descr="https://sun9-77.userapi.com/impg/EwM05nLJxCQoCRPOB6PWhuQGilowb65KVxnF5w/kWCB3LQP3gA.jpg?size=1156x1600&amp;quality=95&amp;sign=4a0eb7e7543770a834c7693dce7005aa&amp;type=album"/>
          <p:cNvPicPr>
            <a:picLocks noChangeAspect="1" noChangeArrowheads="1"/>
          </p:cNvPicPr>
          <p:nvPr/>
        </p:nvPicPr>
        <p:blipFill>
          <a:blip r:embed="rId3" cstate="print"/>
          <a:srcRect l="6675" t="4823" r="3205" b="5950"/>
          <a:stretch>
            <a:fillRect/>
          </a:stretch>
        </p:blipFill>
        <p:spPr bwMode="auto">
          <a:xfrm>
            <a:off x="8322122" y="659328"/>
            <a:ext cx="3356073" cy="3811421"/>
          </a:xfrm>
          <a:prstGeom prst="rect">
            <a:avLst/>
          </a:prstGeom>
          <a:noFill/>
        </p:spPr>
      </p:pic>
      <p:pic>
        <p:nvPicPr>
          <p:cNvPr id="8" name="Picture 6" descr="https://sun9-42.userapi.com/impg/xbNucK1Mym85HTf0et2uR6b0bta3G-lRTcBFOA/HKbWlWN6mTk.jpg?size=1600x1287&amp;quality=95&amp;sign=911d3823f0422a889c314c7d3eb7d107&amp;type=album"/>
          <p:cNvPicPr>
            <a:picLocks noChangeAspect="1" noChangeArrowheads="1"/>
          </p:cNvPicPr>
          <p:nvPr/>
        </p:nvPicPr>
        <p:blipFill>
          <a:blip r:embed="rId4" cstate="print"/>
          <a:srcRect l="2366" t="5882" r="636" b="5882"/>
          <a:stretch>
            <a:fillRect/>
          </a:stretch>
        </p:blipFill>
        <p:spPr bwMode="auto">
          <a:xfrm>
            <a:off x="519112" y="2857468"/>
            <a:ext cx="3308277" cy="2114110"/>
          </a:xfrm>
          <a:prstGeom prst="rect">
            <a:avLst/>
          </a:prstGeom>
          <a:noFill/>
        </p:spPr>
      </p:pic>
      <p:pic>
        <p:nvPicPr>
          <p:cNvPr id="9" name="Picture 8" descr="https://sun9-78.userapi.com/impg/3EuvDF7bjhLDa_tmbzgFPCS_lFlC55tFlwjBJw/Bg8LIHhFGE8.jpg?size=1600x1282&amp;quality=95&amp;sign=f2f0ec154b33a06d63f1c53003cb5de3&amp;type=album"/>
          <p:cNvPicPr>
            <a:picLocks noChangeAspect="1" noChangeArrowheads="1"/>
          </p:cNvPicPr>
          <p:nvPr/>
        </p:nvPicPr>
        <p:blipFill>
          <a:blip r:embed="rId5" cstate="print"/>
          <a:srcRect l="2585" t="7143" r="1782" b="10714"/>
          <a:stretch>
            <a:fillRect/>
          </a:stretch>
        </p:blipFill>
        <p:spPr bwMode="auto">
          <a:xfrm>
            <a:off x="4449797" y="2857468"/>
            <a:ext cx="3245129" cy="2075850"/>
          </a:xfrm>
          <a:prstGeom prst="rect">
            <a:avLst/>
          </a:prstGeom>
          <a:noFill/>
        </p:spPr>
      </p:pic>
      <p:pic>
        <p:nvPicPr>
          <p:cNvPr id="10" name="Picture 2" descr="https://sun9-43.userapi.com/impg/7EgvPOH1irwwvWBsT-iYr4w36GtJBESikhQGwg/HvukwjKNIl8.jpg?size=1600x1275&amp;quality=95&amp;sign=c5560c5df4e77e658ec99c30e4b66910&amp;type=album"/>
          <p:cNvPicPr>
            <a:picLocks noChangeAspect="1" noChangeArrowheads="1"/>
          </p:cNvPicPr>
          <p:nvPr/>
        </p:nvPicPr>
        <p:blipFill>
          <a:blip r:embed="rId6" cstate="print"/>
          <a:srcRect l="2564" t="6980" r="2564" b="5766"/>
          <a:stretch>
            <a:fillRect/>
          </a:stretch>
        </p:blipFill>
        <p:spPr bwMode="auto">
          <a:xfrm>
            <a:off x="3084107" y="5066527"/>
            <a:ext cx="3493513" cy="2275707"/>
          </a:xfrm>
          <a:prstGeom prst="rect">
            <a:avLst/>
          </a:prstGeom>
          <a:noFill/>
        </p:spPr>
      </p:pic>
      <p:pic>
        <p:nvPicPr>
          <p:cNvPr id="11" name="Picture 2" descr="https://sun9-10.userapi.com/impg/FJX4VK3-iasgyY49LwIcUMZZja9RFN1tkGdQOA/0wPlFU9FbHQ.jpg?size=1600x1399&amp;quality=95&amp;sign=d9325bfd33e489448effa7582f428250&amp;type=album"/>
          <p:cNvPicPr>
            <a:picLocks noChangeAspect="1" noChangeArrowheads="1"/>
          </p:cNvPicPr>
          <p:nvPr/>
        </p:nvPicPr>
        <p:blipFill>
          <a:blip r:embed="rId7" cstate="print"/>
          <a:srcRect l="3123" r="3194" b="3571"/>
          <a:stretch>
            <a:fillRect/>
          </a:stretch>
        </p:blipFill>
        <p:spPr bwMode="auto">
          <a:xfrm>
            <a:off x="7942758" y="4688188"/>
            <a:ext cx="3931920" cy="2654047"/>
          </a:xfrm>
          <a:prstGeom prst="rect">
            <a:avLst/>
          </a:prstGeom>
          <a:noFill/>
        </p:spPr>
      </p:pic>
      <p:pic>
        <p:nvPicPr>
          <p:cNvPr id="12" name="Picture 2" descr="https://r4.mt.ru/r13/photoC7A4/20239981123-0/jpg/bp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52" y="4896978"/>
            <a:ext cx="2063654" cy="2616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655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39775" cy="7559676"/>
          </a:xfrm>
        </p:spPr>
      </p:pic>
      <p:sp>
        <p:nvSpPr>
          <p:cNvPr id="6" name="Загнутый угол 5"/>
          <p:cNvSpPr/>
          <p:nvPr/>
        </p:nvSpPr>
        <p:spPr>
          <a:xfrm>
            <a:off x="1002472" y="816631"/>
            <a:ext cx="3528392" cy="79208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itchFamily="18" charset="0"/>
              </a:rPr>
              <a:t>«Что? Где? Почём?»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1002472" y="1818049"/>
            <a:ext cx="3528392" cy="79208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atin typeface="Palatino Linotype" pitchFamily="18" charset="0"/>
            </a:endParaRPr>
          </a:p>
          <a:p>
            <a:pPr algn="ctr"/>
            <a:r>
              <a:rPr lang="ru-RU" sz="2000" b="1" dirty="0" smtClean="0">
                <a:latin typeface="Palatino Linotype" pitchFamily="18" charset="0"/>
              </a:rPr>
              <a:t>«Бизнес-клуб»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1002472" y="2895356"/>
            <a:ext cx="3528392" cy="79208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itchFamily="18" charset="0"/>
              </a:rPr>
              <a:t>«Кто на свете всех умнее в экономике сильнее?»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1002472" y="3972663"/>
            <a:ext cx="3528392" cy="79208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itchFamily="18" charset="0"/>
              </a:rPr>
              <a:t>«Аукцион»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 flipH="1">
            <a:off x="9031197" y="625180"/>
            <a:ext cx="2674556" cy="1296144"/>
          </a:xfrm>
          <a:prstGeom prst="wedgeEllipseCallou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Palatino Linotype" pitchFamily="18" charset="0"/>
              </a:rPr>
              <a:t>интеллектуальные игры-развлечения </a:t>
            </a:r>
            <a:endParaRPr lang="ru-RU" sz="20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1" name="Picture 2" descr="H:\фото ДОУ\ЗОЖ группа № 6\DSC08829.JPG"/>
          <p:cNvPicPr>
            <a:picLocks noChangeAspect="1" noChangeArrowheads="1"/>
          </p:cNvPicPr>
          <p:nvPr/>
        </p:nvPicPr>
        <p:blipFill>
          <a:blip r:embed="rId3" cstate="print"/>
          <a:srcRect l="33896" t="10526" r="8868" b="2632"/>
          <a:stretch>
            <a:fillRect/>
          </a:stretch>
        </p:blipFill>
        <p:spPr bwMode="auto">
          <a:xfrm>
            <a:off x="5160651" y="872601"/>
            <a:ext cx="3355879" cy="334877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2" name="Picture 4" descr="https://sun9-52.userapi.com/impg/9ksKtI8eCGt3k7NFJQcCqHtvSkHwd5wO3qup7A/eef3DuWsswk.jpg?size=1600x720&amp;quality=95&amp;sign=f4074d7e40622d773260bc795e767235&amp;type=album"/>
          <p:cNvPicPr>
            <a:picLocks noChangeAspect="1" noChangeArrowheads="1"/>
          </p:cNvPicPr>
          <p:nvPr/>
        </p:nvPicPr>
        <p:blipFill>
          <a:blip r:embed="rId4" cstate="print"/>
          <a:srcRect l="5476" r="10952"/>
          <a:stretch>
            <a:fillRect/>
          </a:stretch>
        </p:blipFill>
        <p:spPr bwMode="auto">
          <a:xfrm>
            <a:off x="9169761" y="2140827"/>
            <a:ext cx="3514274" cy="230566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3" name="Picture 1" descr="H:\фото ДОУ\ЗОЖ группа № 6\DSC08851.JPG"/>
          <p:cNvPicPr>
            <a:picLocks noChangeAspect="1" noChangeArrowheads="1"/>
          </p:cNvPicPr>
          <p:nvPr/>
        </p:nvPicPr>
        <p:blipFill>
          <a:blip r:embed="rId5" cstate="print"/>
          <a:srcRect l="35417" r="12500" b="19444"/>
          <a:stretch>
            <a:fillRect/>
          </a:stretch>
        </p:blipFill>
        <p:spPr bwMode="auto">
          <a:xfrm>
            <a:off x="9818554" y="4607664"/>
            <a:ext cx="2421706" cy="267067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4" name="Picture 2" descr="https://sun9-68.userapi.com/impg/mJGrEsYR8dB1tfSECCBU-_l0a74kGreWAgDx1Q/Tq8OU0EyJvQ.jpg?size=1600x720&amp;quality=95&amp;sign=adce54728872d23c27de5f010c7a8ec5&amp;type=album"/>
          <p:cNvPicPr>
            <a:picLocks noChangeAspect="1" noChangeArrowheads="1"/>
          </p:cNvPicPr>
          <p:nvPr/>
        </p:nvPicPr>
        <p:blipFill>
          <a:blip r:embed="rId6" cstate="print"/>
          <a:srcRect l="8333" r="13333"/>
          <a:stretch>
            <a:fillRect/>
          </a:stretch>
        </p:blipFill>
        <p:spPr bwMode="auto">
          <a:xfrm>
            <a:off x="5058143" y="4607664"/>
            <a:ext cx="3560897" cy="267067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5" name="Picture 3" descr="H:\фото ДОУ\Перова фото к инноватике 2017\DSC07761.JPG"/>
          <p:cNvPicPr>
            <a:picLocks noChangeAspect="1" noChangeArrowheads="1"/>
          </p:cNvPicPr>
          <p:nvPr/>
        </p:nvPicPr>
        <p:blipFill>
          <a:blip r:embed="rId7" cstate="print"/>
          <a:srcRect l="14541" t="32432" r="18567"/>
          <a:stretch>
            <a:fillRect/>
          </a:stretch>
        </p:blipFill>
        <p:spPr bwMode="auto">
          <a:xfrm>
            <a:off x="1002472" y="5046089"/>
            <a:ext cx="3528392" cy="223224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131512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522978" cy="7559675"/>
          </a:xfrm>
        </p:spPr>
      </p:pic>
      <p:sp>
        <p:nvSpPr>
          <p:cNvPr id="5" name="Волна 4"/>
          <p:cNvSpPr/>
          <p:nvPr/>
        </p:nvSpPr>
        <p:spPr>
          <a:xfrm>
            <a:off x="2978331" y="1606731"/>
            <a:ext cx="7228304" cy="3605349"/>
          </a:xfrm>
          <a:prstGeom prst="wave">
            <a:avLst/>
          </a:prstGeom>
          <a:solidFill>
            <a:srgbClr val="9CE9F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Palatino Linotype" pitchFamily="18" charset="0"/>
              </a:rPr>
              <a:t>Спасибо за внимание!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6" name="Picture 14" descr="https://www.dhresource.com/f2/albu/g8/M00/9F/71/rBVaVF4Up1yAAUL1AAOOYkUzzgQ82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288" r="1370" b="26027"/>
          <a:stretch>
            <a:fillRect/>
          </a:stretch>
        </p:blipFill>
        <p:spPr bwMode="auto">
          <a:xfrm>
            <a:off x="10206635" y="1214237"/>
            <a:ext cx="1961731" cy="1008112"/>
          </a:xfrm>
          <a:prstGeom prst="rect">
            <a:avLst/>
          </a:prstGeom>
          <a:noFill/>
        </p:spPr>
      </p:pic>
      <p:pic>
        <p:nvPicPr>
          <p:cNvPr id="7" name="Picture 2" descr="https://klike.net/uploads/posts/2022-10/1665831062_3-1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602" y="4267295"/>
            <a:ext cx="2743161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988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940199" y="947345"/>
            <a:ext cx="10547892" cy="5984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934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902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869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836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803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5771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738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создание информационно-игровой среды для   формирования интереса к экономической деятельности.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l"/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algn="l"/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l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1. Дать первичные финансовые и экономические представления;</a:t>
            </a:r>
          </a:p>
          <a:p>
            <a:pPr algn="l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2. Обогатить словарный запас основными финансово-экономическими понятиями, соответствующими возрасту;</a:t>
            </a:r>
          </a:p>
          <a:p>
            <a:pPr algn="l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3. Стимулировать мотивацию к бережливости, накоплению, полезным тратам;</a:t>
            </a:r>
          </a:p>
          <a:p>
            <a:pPr algn="l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4.  Способствовать формированию основных качеств по умению принятия самостоятельных решений.</a:t>
            </a:r>
          </a:p>
          <a:p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22978" cy="7559675"/>
          </a:xfrm>
        </p:spPr>
      </p:pic>
      <p:sp>
        <p:nvSpPr>
          <p:cNvPr id="5" name="Овал 4"/>
          <p:cNvSpPr/>
          <p:nvPr/>
        </p:nvSpPr>
        <p:spPr>
          <a:xfrm>
            <a:off x="6125831" y="705996"/>
            <a:ext cx="4380932" cy="211540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Palatino Linotype" pitchFamily="18" charset="0"/>
              </a:rPr>
              <a:t>Актуальность финансового воспитания:</a:t>
            </a:r>
            <a:endParaRPr lang="ru-RU" sz="24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022553" y="1131813"/>
            <a:ext cx="2819142" cy="2521420"/>
          </a:xfrm>
          <a:custGeom>
            <a:avLst/>
            <a:gdLst>
              <a:gd name="connsiteX0" fmla="*/ 0 w 2053412"/>
              <a:gd name="connsiteY0" fmla="*/ 907542 h 1815083"/>
              <a:gd name="connsiteX1" fmla="*/ 1026706 w 2053412"/>
              <a:gd name="connsiteY1" fmla="*/ 0 h 1815083"/>
              <a:gd name="connsiteX2" fmla="*/ 2053412 w 2053412"/>
              <a:gd name="connsiteY2" fmla="*/ 907542 h 1815083"/>
              <a:gd name="connsiteX3" fmla="*/ 1026706 w 2053412"/>
              <a:gd name="connsiteY3" fmla="*/ 1815084 h 1815083"/>
              <a:gd name="connsiteX4" fmla="*/ 0 w 2053412"/>
              <a:gd name="connsiteY4" fmla="*/ 907542 h 181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3412" h="1815083">
                <a:moveTo>
                  <a:pt x="0" y="907542"/>
                </a:moveTo>
                <a:cubicBezTo>
                  <a:pt x="0" y="406320"/>
                  <a:pt x="459672" y="0"/>
                  <a:pt x="1026706" y="0"/>
                </a:cubicBezTo>
                <a:cubicBezTo>
                  <a:pt x="1593740" y="0"/>
                  <a:pt x="2053412" y="406320"/>
                  <a:pt x="2053412" y="907542"/>
                </a:cubicBezTo>
                <a:cubicBezTo>
                  <a:pt x="2053412" y="1408764"/>
                  <a:pt x="1593740" y="1815084"/>
                  <a:pt x="1026706" y="1815084"/>
                </a:cubicBezTo>
                <a:cubicBezTo>
                  <a:pt x="459672" y="1815084"/>
                  <a:pt x="0" y="1408764"/>
                  <a:pt x="0" y="90754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002060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11292"/>
              <a:satOff val="13270"/>
              <a:lumOff val="2876"/>
              <a:alphaOff val="0"/>
            </a:schemeClr>
          </a:fillRef>
          <a:effectRef idx="2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0875" tIns="275973" rIns="310875" bIns="275973" numCol="1" spcCol="1270" anchor="ctr" anchorCtr="0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Осознание того что  средства зарабатываются собственным трудом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3841695" y="4382562"/>
            <a:ext cx="2808312" cy="2592288"/>
          </a:xfrm>
          <a:custGeom>
            <a:avLst/>
            <a:gdLst>
              <a:gd name="connsiteX0" fmla="*/ 0 w 2053412"/>
              <a:gd name="connsiteY0" fmla="*/ 907542 h 1815083"/>
              <a:gd name="connsiteX1" fmla="*/ 1026706 w 2053412"/>
              <a:gd name="connsiteY1" fmla="*/ 0 h 1815083"/>
              <a:gd name="connsiteX2" fmla="*/ 2053412 w 2053412"/>
              <a:gd name="connsiteY2" fmla="*/ 907542 h 1815083"/>
              <a:gd name="connsiteX3" fmla="*/ 1026706 w 2053412"/>
              <a:gd name="connsiteY3" fmla="*/ 1815084 h 1815083"/>
              <a:gd name="connsiteX4" fmla="*/ 0 w 2053412"/>
              <a:gd name="connsiteY4" fmla="*/ 907542 h 181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3412" h="1815083">
                <a:moveTo>
                  <a:pt x="0" y="907542"/>
                </a:moveTo>
                <a:cubicBezTo>
                  <a:pt x="0" y="406320"/>
                  <a:pt x="459672" y="0"/>
                  <a:pt x="1026706" y="0"/>
                </a:cubicBezTo>
                <a:cubicBezTo>
                  <a:pt x="1593740" y="0"/>
                  <a:pt x="2053412" y="406320"/>
                  <a:pt x="2053412" y="907542"/>
                </a:cubicBezTo>
                <a:cubicBezTo>
                  <a:pt x="2053412" y="1408764"/>
                  <a:pt x="1593740" y="1815084"/>
                  <a:pt x="1026706" y="1815084"/>
                </a:cubicBezTo>
                <a:cubicBezTo>
                  <a:pt x="459672" y="1815084"/>
                  <a:pt x="0" y="1408764"/>
                  <a:pt x="0" y="90754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11292"/>
              <a:satOff val="13270"/>
              <a:lumOff val="2876"/>
              <a:alphaOff val="0"/>
            </a:schemeClr>
          </a:fillRef>
          <a:effectRef idx="2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0875" tIns="275973" rIns="310875" bIns="275973" numCol="1" spcCol="1270" anchor="ctr" anchorCtr="0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Проявление нравственных качеств</a:t>
            </a:r>
            <a:endParaRPr lang="ru-RU" sz="20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8718340" y="4080844"/>
            <a:ext cx="2736304" cy="2592288"/>
          </a:xfrm>
          <a:custGeom>
            <a:avLst/>
            <a:gdLst>
              <a:gd name="connsiteX0" fmla="*/ 0 w 2053412"/>
              <a:gd name="connsiteY0" fmla="*/ 907542 h 1815083"/>
              <a:gd name="connsiteX1" fmla="*/ 1026706 w 2053412"/>
              <a:gd name="connsiteY1" fmla="*/ 0 h 1815083"/>
              <a:gd name="connsiteX2" fmla="*/ 2053412 w 2053412"/>
              <a:gd name="connsiteY2" fmla="*/ 907542 h 1815083"/>
              <a:gd name="connsiteX3" fmla="*/ 1026706 w 2053412"/>
              <a:gd name="connsiteY3" fmla="*/ 1815084 h 1815083"/>
              <a:gd name="connsiteX4" fmla="*/ 0 w 2053412"/>
              <a:gd name="connsiteY4" fmla="*/ 907542 h 181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3412" h="1815083">
                <a:moveTo>
                  <a:pt x="0" y="907542"/>
                </a:moveTo>
                <a:cubicBezTo>
                  <a:pt x="0" y="406320"/>
                  <a:pt x="459672" y="0"/>
                  <a:pt x="1026706" y="0"/>
                </a:cubicBezTo>
                <a:cubicBezTo>
                  <a:pt x="1593740" y="0"/>
                  <a:pt x="2053412" y="406320"/>
                  <a:pt x="2053412" y="907542"/>
                </a:cubicBezTo>
                <a:cubicBezTo>
                  <a:pt x="2053412" y="1408764"/>
                  <a:pt x="1593740" y="1815084"/>
                  <a:pt x="1026706" y="1815084"/>
                </a:cubicBezTo>
                <a:cubicBezTo>
                  <a:pt x="459672" y="1815084"/>
                  <a:pt x="0" y="1408764"/>
                  <a:pt x="0" y="90754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11292"/>
              <a:satOff val="13270"/>
              <a:lumOff val="2876"/>
              <a:alphaOff val="0"/>
            </a:schemeClr>
          </a:fillRef>
          <a:effectRef idx="2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0875" tIns="275973" rIns="310875" bIns="275973" numCol="1" spcCol="1270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Palatino Linotype" pitchFamily="18" charset="0"/>
              </a:rPr>
              <a:t>Использование познавательных процессов в практической экономической деятельности</a:t>
            </a:r>
            <a:endParaRPr lang="ru-RU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052320" y="2960660"/>
            <a:ext cx="833740" cy="128683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290944" y="2023475"/>
            <a:ext cx="1761376" cy="4002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476885" y="3050282"/>
            <a:ext cx="909223" cy="110759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31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522978" cy="7559675"/>
          </a:xfrm>
        </p:spPr>
      </p:pic>
      <p:pic>
        <p:nvPicPr>
          <p:cNvPr id="6" name="Picture 2" descr="https://blin.mk.ua/wp-content/uploads/2018/12/socopros-v-limanskom-rajone.jpg?w=64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22454" r="14745"/>
          <a:stretch>
            <a:fillRect/>
          </a:stretch>
        </p:blipFill>
        <p:spPr bwMode="auto">
          <a:xfrm>
            <a:off x="5394170" y="585364"/>
            <a:ext cx="2342753" cy="2485409"/>
          </a:xfrm>
          <a:prstGeom prst="rect">
            <a:avLst/>
          </a:prstGeom>
          <a:noFill/>
        </p:spPr>
      </p:pic>
      <p:pic>
        <p:nvPicPr>
          <p:cNvPr id="7" name="Picture 2" descr="https://sun9-20.userapi.com/impg/hJ48Ka3xEfbZKvbWWw-sGhXrcTvclNdpgrUmcw/uFgA0POujIQ.jpg?size=1600x720&amp;quality=95&amp;sign=da20476a50dcb425f95b610c2a76449e&amp;type=album"/>
          <p:cNvPicPr>
            <a:picLocks noChangeAspect="1" noChangeArrowheads="1"/>
          </p:cNvPicPr>
          <p:nvPr/>
        </p:nvPicPr>
        <p:blipFill>
          <a:blip r:embed="rId4" cstate="print"/>
          <a:srcRect l="11020" r="10918" b="4082"/>
          <a:stretch>
            <a:fillRect/>
          </a:stretch>
        </p:blipFill>
        <p:spPr bwMode="auto">
          <a:xfrm>
            <a:off x="3965591" y="4626673"/>
            <a:ext cx="5040561" cy="25711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5" name="Picture 12" descr="https://avatars.mds.yandex.net/get-altay/1359533/2a000001631e0667bdcea2d13d66b43cd26b/XXX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40480" y="2045508"/>
            <a:ext cx="5165672" cy="2952328"/>
          </a:xfrm>
          <a:prstGeom prst="rect">
            <a:avLst/>
          </a:prstGeom>
          <a:noFill/>
        </p:spPr>
      </p:pic>
      <p:pic>
        <p:nvPicPr>
          <p:cNvPr id="8" name="Picture 10" descr="https://sun9-69.userapi.com/impg/iGlhF3rXYwL9ErYpBqFrQLeeveKSPoXWPFHCuQ/hBp8CZz3nDw.jpg?size=720x1600&amp;quality=95&amp;sign=5961884893ac466f25063cba49221ba3&amp;type=album"/>
          <p:cNvPicPr>
            <a:picLocks noChangeAspect="1" noChangeArrowheads="1"/>
          </p:cNvPicPr>
          <p:nvPr/>
        </p:nvPicPr>
        <p:blipFill>
          <a:blip r:embed="rId6" cstate="print"/>
          <a:srcRect t="22778" b="21468"/>
          <a:stretch>
            <a:fillRect/>
          </a:stretch>
        </p:blipFill>
        <p:spPr bwMode="auto">
          <a:xfrm>
            <a:off x="773650" y="1119585"/>
            <a:ext cx="2905932" cy="338437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9" name="Picture 6" descr="https://sun9-45.userapi.com/impg/ui-vIvhTF05BHMK9NsYFUy66GG2QfmOrpbabFg/b3RlzkIH8Tg.jpg?size=720x1600&amp;quality=95&amp;sign=df5eac0f8bb28e511997970e6db38367&amp;type=album"/>
          <p:cNvPicPr>
            <a:picLocks noChangeAspect="1" noChangeArrowheads="1"/>
          </p:cNvPicPr>
          <p:nvPr/>
        </p:nvPicPr>
        <p:blipFill>
          <a:blip r:embed="rId7" cstate="print"/>
          <a:srcRect t="33333" b="9009"/>
          <a:stretch>
            <a:fillRect/>
          </a:stretch>
        </p:blipFill>
        <p:spPr bwMode="auto">
          <a:xfrm>
            <a:off x="9281462" y="1038700"/>
            <a:ext cx="2880320" cy="338221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0" name="Picture 14" descr="https://www.dhresource.com/f2/albu/g8/M00/9F/71/rBVaVF4Up1yAAUL1AAOOYkUzzgQ82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288" r="1370" b="26027"/>
          <a:stretch>
            <a:fillRect/>
          </a:stretch>
        </p:blipFill>
        <p:spPr bwMode="auto">
          <a:xfrm>
            <a:off x="10554060" y="5486238"/>
            <a:ext cx="1961731" cy="1008112"/>
          </a:xfrm>
          <a:prstGeom prst="rect">
            <a:avLst/>
          </a:prstGeom>
          <a:noFill/>
        </p:spPr>
      </p:pic>
      <p:pic>
        <p:nvPicPr>
          <p:cNvPr id="11" name="Picture 14" descr="https://www.dhresource.com/f2/albu/g8/M00/9F/71/rBVaVF4Up1yAAUL1AAOOYkUzzgQ82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288" r="1370" b="26027"/>
          <a:stretch>
            <a:fillRect/>
          </a:stretch>
        </p:blipFill>
        <p:spPr bwMode="auto">
          <a:xfrm>
            <a:off x="960439" y="5486238"/>
            <a:ext cx="1961731" cy="1008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617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39775" cy="7559675"/>
          </a:xfrm>
        </p:spPr>
      </p:pic>
      <p:pic>
        <p:nvPicPr>
          <p:cNvPr id="5" name="Picture 2" descr="https://sun9-2.userapi.com/impg/uB6et7uZjglWDX4OnxGyjPii4aVUJD70z6fHXg/efci9iJQN6g.jpg?size=1600x900&amp;quality=95&amp;sign=6db824e7ef485df21e65a095a15e9a85&amp;type=album"/>
          <p:cNvPicPr>
            <a:picLocks noChangeAspect="1" noChangeArrowheads="1"/>
          </p:cNvPicPr>
          <p:nvPr/>
        </p:nvPicPr>
        <p:blipFill>
          <a:blip r:embed="rId3" cstate="print"/>
          <a:srcRect l="8378" t="12766" r="18617" b="14894"/>
          <a:stretch>
            <a:fillRect/>
          </a:stretch>
        </p:blipFill>
        <p:spPr bwMode="auto">
          <a:xfrm>
            <a:off x="434075" y="939916"/>
            <a:ext cx="4392488" cy="266429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6" name="Picture 4" descr="https://sun9-76.userapi.com/impg/KQwXsb34AyQ2BSm_m7NskX7xDmU7R-11XaFMng/kTmJ9MWhAJk.jpg?size=1600x720&amp;quality=95&amp;sign=775d9aaffe7658959c8a00110f63a9ac&amp;type=album"/>
          <p:cNvPicPr>
            <a:picLocks noChangeAspect="1" noChangeArrowheads="1"/>
          </p:cNvPicPr>
          <p:nvPr/>
        </p:nvPicPr>
        <p:blipFill>
          <a:blip r:embed="rId4" cstate="print"/>
          <a:srcRect l="6848" r="19783"/>
          <a:stretch>
            <a:fillRect/>
          </a:stretch>
        </p:blipFill>
        <p:spPr bwMode="auto">
          <a:xfrm>
            <a:off x="7961973" y="939916"/>
            <a:ext cx="4392488" cy="266429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7" name="Picture 8" descr="https://sun9-79.userapi.com/impg/U-6_5Nr6MKRVLVWdRY7IC7hJ-8SAp8wgu5mh1A/9p7iGIo5biY.jpg?size=720x1600&amp;quality=95&amp;sign=00f5d96762349779dd57a31f908812d3&amp;type=album"/>
          <p:cNvPicPr>
            <a:picLocks noChangeAspect="1" noChangeArrowheads="1"/>
          </p:cNvPicPr>
          <p:nvPr/>
        </p:nvPicPr>
        <p:blipFill>
          <a:blip r:embed="rId5" cstate="print"/>
          <a:srcRect t="37600" b="27200"/>
          <a:stretch>
            <a:fillRect/>
          </a:stretch>
        </p:blipFill>
        <p:spPr bwMode="auto">
          <a:xfrm>
            <a:off x="4826563" y="4544128"/>
            <a:ext cx="3402378" cy="244539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8" name="Picture 4" descr="https://sun9-56.userapi.com/impg/A4fpE7m-73xeCN29LpR6umpBgQGuvYHi8Wjr5g/pBJieU9K9LQ.jpg?size=720x1600&amp;quality=95&amp;sign=9bfd51acfe4eba370578f1d40b1d2f19&amp;type=album"/>
          <p:cNvPicPr>
            <a:picLocks noChangeAspect="1" noChangeArrowheads="1"/>
          </p:cNvPicPr>
          <p:nvPr/>
        </p:nvPicPr>
        <p:blipFill>
          <a:blip r:embed="rId6" cstate="print"/>
          <a:srcRect t="21979" b="20683"/>
          <a:stretch>
            <a:fillRect/>
          </a:stretch>
        </p:blipFill>
        <p:spPr bwMode="auto">
          <a:xfrm>
            <a:off x="1081134" y="3925759"/>
            <a:ext cx="2664296" cy="33123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9" name="Picture 6" descr="https://sun9-2.userapi.com/impg/3I2JcylhFi-18jNZNpxis3mCHUMDq0xD_6XThw/HI6hbsKiQM4.jpg?size=720x1600&amp;quality=95&amp;sign=93b1cab5953b0b0975dbd90dfe9f7e70&amp;type=album"/>
          <p:cNvPicPr>
            <a:picLocks noChangeAspect="1" noChangeArrowheads="1"/>
          </p:cNvPicPr>
          <p:nvPr/>
        </p:nvPicPr>
        <p:blipFill>
          <a:blip r:embed="rId7" cstate="print"/>
          <a:srcRect t="22000" b="18000"/>
          <a:stretch>
            <a:fillRect/>
          </a:stretch>
        </p:blipFill>
        <p:spPr bwMode="auto">
          <a:xfrm>
            <a:off x="9148220" y="3925759"/>
            <a:ext cx="2592288" cy="33123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0" name="Picture 12" descr="https://avatars.mds.yandex.net/get-altay/1359533/2a000001631e0667bdcea2d13d66b43cd26b/XXXL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5430" y="1413425"/>
            <a:ext cx="5458773" cy="3642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862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39775" cy="7559675"/>
          </a:xfrm>
        </p:spPr>
      </p:pic>
      <p:sp>
        <p:nvSpPr>
          <p:cNvPr id="5" name="Вертикальный свиток 4"/>
          <p:cNvSpPr/>
          <p:nvPr/>
        </p:nvSpPr>
        <p:spPr>
          <a:xfrm>
            <a:off x="206288" y="752503"/>
            <a:ext cx="4043624" cy="436813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План мероприятий: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Palatino Linotype" panose="02040502050505030304" pitchFamily="18" charset="0"/>
              </a:rPr>
              <a:t>игры;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Palatino Linotype" panose="02040502050505030304" pitchFamily="18" charset="0"/>
              </a:rPr>
              <a:t>буклеты;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Palatino Linotype" panose="02040502050505030304" pitchFamily="18" charset="0"/>
              </a:rPr>
              <a:t>интеллектуальные карты;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Palatino Linotype" pitchFamily="18" charset="0"/>
              </a:rPr>
              <a:t>составление картотек;</a:t>
            </a:r>
          </a:p>
          <a:p>
            <a:pPr marL="285750" indent="-285750">
              <a:buFontTx/>
              <a:buChar char="-"/>
            </a:pPr>
            <a:r>
              <a:rPr lang="ru-RU" sz="2000" dirty="0" err="1" smtClean="0">
                <a:latin typeface="Palatino Linotype" pitchFamily="18" charset="0"/>
              </a:rPr>
              <a:t>квест</a:t>
            </a:r>
            <a:r>
              <a:rPr lang="ru-RU" sz="2000" dirty="0" smtClean="0">
                <a:latin typeface="Palatino Linotype" pitchFamily="18" charset="0"/>
              </a:rPr>
              <a:t> - игры.</a:t>
            </a:r>
            <a:endParaRPr lang="ru-RU" sz="20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7" name="Рисунок 6" descr="i (6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0303"/>
          <a:stretch>
            <a:fillRect/>
          </a:stretch>
        </p:blipFill>
        <p:spPr>
          <a:xfrm>
            <a:off x="8149986" y="488114"/>
            <a:ext cx="3864982" cy="1748088"/>
          </a:xfrm>
          <a:prstGeom prst="rect">
            <a:avLst/>
          </a:prstGeom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8499823" y="1455403"/>
            <a:ext cx="3165308" cy="25378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itchFamily="18" charset="0"/>
              </a:rPr>
              <a:t>Родители активные участники в приобщении детей к финансовой грамотности</a:t>
            </a:r>
            <a:endParaRPr lang="ru-RU" sz="1600" b="1" dirty="0">
              <a:latin typeface="Palatino Linotype" pitchFamily="18" charset="0"/>
            </a:endParaRPr>
          </a:p>
        </p:txBody>
      </p:sp>
      <p:pic>
        <p:nvPicPr>
          <p:cNvPr id="8" name="Picture 10" descr="https://deti.arctic-russia.ru/yduploads/profile/88152/album/220007583a05080204af1af991e9ca6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535" y="752503"/>
            <a:ext cx="3197402" cy="221661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9" name="Picture 5" descr="https://sun9-32.userapi.com/impg/dkUKIzYodun1DFyMLMTiNc6o2YQtoMBdDWmkCg/GaZ3idDaDZE.jpg?size=1200x1600&amp;quality=95&amp;sign=56bed99671bdecef451ff304ae79007f&amp;type=album"/>
          <p:cNvPicPr>
            <a:picLocks noChangeAspect="1" noChangeArrowheads="1"/>
          </p:cNvPicPr>
          <p:nvPr/>
        </p:nvPicPr>
        <p:blipFill>
          <a:blip r:embed="rId5" cstate="print"/>
          <a:srcRect l="10390" t="5195" r="1299" b="9091"/>
          <a:stretch>
            <a:fillRect/>
          </a:stretch>
        </p:blipFill>
        <p:spPr bwMode="auto">
          <a:xfrm>
            <a:off x="4357535" y="3213045"/>
            <a:ext cx="3197402" cy="397157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24506" t="20600" r="17613" b="8001"/>
          <a:stretch>
            <a:fillRect/>
          </a:stretch>
        </p:blipFill>
        <p:spPr bwMode="auto">
          <a:xfrm rot="20813933">
            <a:off x="568267" y="4983410"/>
            <a:ext cx="2880568" cy="19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F:\МО финансы выступление\фото\DSC077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5929" y="4114801"/>
            <a:ext cx="4093096" cy="306982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38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22978" cy="7559675"/>
          </a:xfrm>
        </p:spPr>
      </p:pic>
      <p:pic>
        <p:nvPicPr>
          <p:cNvPr id="5" name="Picture 2" descr="https://avatars.dzeninfra.ru/get-zen_doc/5042138/pub_636df9764be6727048721786_63744ef582c6f12fa8a3f389/scale_12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3"/>
              </a:clrFrom>
              <a:clrTo>
                <a:srgbClr val="FDFD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629" y="4017193"/>
            <a:ext cx="2736304" cy="2736304"/>
          </a:xfrm>
          <a:prstGeom prst="rect">
            <a:avLst/>
          </a:prstGeom>
          <a:noFill/>
        </p:spPr>
      </p:pic>
      <p:pic>
        <p:nvPicPr>
          <p:cNvPr id="6" name="Picture 2" descr="https://sun9-18.userapi.com/impg/G_4Ie8sDYH2NJbnZL7G7NwC_-kQZL9s-1Y-zYg/GuzzZ3lIB-0.jpg?size=720x1600&amp;quality=95&amp;sign=20e1b953635b4e2586a8bb2f73cc6303&amp;type=album"/>
          <p:cNvPicPr>
            <a:picLocks noChangeAspect="1" noChangeArrowheads="1"/>
          </p:cNvPicPr>
          <p:nvPr/>
        </p:nvPicPr>
        <p:blipFill>
          <a:blip r:embed="rId4" cstate="print"/>
          <a:srcRect t="16250" b="10000"/>
          <a:stretch>
            <a:fillRect/>
          </a:stretch>
        </p:blipFill>
        <p:spPr bwMode="auto">
          <a:xfrm>
            <a:off x="3271881" y="3673729"/>
            <a:ext cx="2815409" cy="34232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7" name="Picture 4" descr="https://sun9-41.userapi.com/impg/M_8L_-hwQR3pA_1vIJPuOBD4HEk4b3seubpyCA/fwkTYJboBcA.jpg?size=1600x720&amp;quality=95&amp;sign=eeda6085a83a612e5f9e8dc4f9b9cbc5&amp;type=album"/>
          <p:cNvPicPr>
            <a:picLocks noChangeAspect="1" noChangeArrowheads="1"/>
          </p:cNvPicPr>
          <p:nvPr/>
        </p:nvPicPr>
        <p:blipFill>
          <a:blip r:embed="rId5" cstate="print"/>
          <a:srcRect l="6618" r="21912"/>
          <a:stretch>
            <a:fillRect/>
          </a:stretch>
        </p:blipFill>
        <p:spPr bwMode="auto">
          <a:xfrm>
            <a:off x="7237796" y="3651717"/>
            <a:ext cx="4926356" cy="34232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8" name="Picture 3" descr="F:\фото ДОУ\Как Буратино и Красная Шапочка спасали природу\DSC081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9246" y="693635"/>
            <a:ext cx="3702670" cy="2736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9" name="Picture 2" descr="F:\фото ДОУ\Как Буратино и Красная Шапочка спасали природу\DSC081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2545" y="693635"/>
            <a:ext cx="3647134" cy="2736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0" name="Picture 2" descr="https://sun9-53.userapi.com/impg/PBO6NThX4ZgKRZRFddPH9ckw8WpbmYruNk774A/dVvqAiAdd_w.jpg?size=1132x1600&amp;quality=95&amp;sign=f7bcedaebec61b2c187cbff160a52435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47223">
            <a:off x="9738307" y="740866"/>
            <a:ext cx="1917465" cy="271019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64367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39775" cy="7559675"/>
          </a:xfrm>
        </p:spPr>
      </p:pic>
      <p:sp>
        <p:nvSpPr>
          <p:cNvPr id="5" name="Овальная выноска 4"/>
          <p:cNvSpPr/>
          <p:nvPr/>
        </p:nvSpPr>
        <p:spPr>
          <a:xfrm>
            <a:off x="8021061" y="654089"/>
            <a:ext cx="3616139" cy="1708493"/>
          </a:xfrm>
          <a:prstGeom prst="wedgeEllipseCallout">
            <a:avLst/>
          </a:prstGeom>
          <a:solidFill>
            <a:srgbClr val="FFFF00"/>
          </a:solidFill>
          <a:ln w="3175">
            <a:solidFill>
              <a:srgbClr val="66FF3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Palatino Linotype" pitchFamily="18" charset="0"/>
              </a:rPr>
              <a:t>«Игра - банк»</a:t>
            </a:r>
            <a:endParaRPr lang="ru-RU" sz="2400" b="1" dirty="0">
              <a:ln>
                <a:solidFill>
                  <a:sysClr val="windowText" lastClr="000000"/>
                </a:solidFill>
              </a:ln>
              <a:latin typeface="Palatino Linotype" pitchFamily="18" charset="0"/>
            </a:endParaRPr>
          </a:p>
        </p:txBody>
      </p:sp>
      <p:pic>
        <p:nvPicPr>
          <p:cNvPr id="6" name="Picture 2" descr="https://sun9-80.userapi.com/impg/_DynyJUs18rTT5fjAJHU8qQQQNd-D5ZZYS9xvQ/05-I4uYuYsE.jpg?size=720x1600&amp;quality=95&amp;sign=882afc4c98e70f25e03bc0d4ccf442a8&amp;type=album"/>
          <p:cNvPicPr>
            <a:picLocks noChangeAspect="1" noChangeArrowheads="1"/>
          </p:cNvPicPr>
          <p:nvPr/>
        </p:nvPicPr>
        <p:blipFill>
          <a:blip r:embed="rId3" cstate="print"/>
          <a:srcRect t="19316" r="3419" b="13077"/>
          <a:stretch>
            <a:fillRect/>
          </a:stretch>
        </p:blipFill>
        <p:spPr bwMode="auto">
          <a:xfrm>
            <a:off x="7696295" y="2719289"/>
            <a:ext cx="3420197" cy="450465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7" name="Picture 4" descr="https://sun9-59.userapi.com/impg/k0Y8xStzppUaaGilr8Ii5S2AHzvHUOPicbyYGw/OzxJGjLh5EA.jpg?size=1600x720&amp;quality=95&amp;sign=f7664c9ebba50f8fd272d3f9e4a04c03&amp;type=album"/>
          <p:cNvPicPr>
            <a:picLocks noChangeAspect="1" noChangeArrowheads="1"/>
          </p:cNvPicPr>
          <p:nvPr/>
        </p:nvPicPr>
        <p:blipFill>
          <a:blip r:embed="rId4" cstate="print"/>
          <a:srcRect l="7580" r="17883"/>
          <a:stretch>
            <a:fillRect/>
          </a:stretch>
        </p:blipFill>
        <p:spPr bwMode="auto">
          <a:xfrm>
            <a:off x="1074805" y="654089"/>
            <a:ext cx="4863451" cy="290238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8" name="Picture 12" descr="https://avatars.mds.yandex.net/get-altay/1359533/2a000001631e0667bdcea2d13d66b43cd26b/XXX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211" y="1755270"/>
            <a:ext cx="4425034" cy="2952328"/>
          </a:xfrm>
          <a:prstGeom prst="rect">
            <a:avLst/>
          </a:prstGeom>
          <a:noFill/>
        </p:spPr>
      </p:pic>
      <p:pic>
        <p:nvPicPr>
          <p:cNvPr id="9" name="Picture 6" descr="https://sun9-68.userapi.com/impg/VQomlaJPawwb7ZSBWPrllvu4v9VASvXvBFCCFA/p5fGUbYbR40.jpg?size=1600x720&amp;quality=95&amp;sign=73265dc857876182e2ed763e961ac9a5&amp;type=album"/>
          <p:cNvPicPr>
            <a:picLocks noChangeAspect="1" noChangeArrowheads="1"/>
          </p:cNvPicPr>
          <p:nvPr/>
        </p:nvPicPr>
        <p:blipFill>
          <a:blip r:embed="rId6" cstate="print"/>
          <a:srcRect l="15492" r="11124"/>
          <a:stretch>
            <a:fillRect/>
          </a:stretch>
        </p:blipFill>
        <p:spPr bwMode="auto">
          <a:xfrm>
            <a:off x="1074805" y="4393619"/>
            <a:ext cx="4874440" cy="283032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457287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22979" cy="7559675"/>
          </a:xfrm>
        </p:spPr>
      </p:pic>
      <p:sp>
        <p:nvSpPr>
          <p:cNvPr id="5" name="Овальная выноска 4"/>
          <p:cNvSpPr/>
          <p:nvPr/>
        </p:nvSpPr>
        <p:spPr>
          <a:xfrm>
            <a:off x="8447245" y="593226"/>
            <a:ext cx="3174213" cy="1368153"/>
          </a:xfrm>
          <a:prstGeom prst="wedgeEllipseCallout">
            <a:avLst/>
          </a:prstGeom>
          <a:solidFill>
            <a:srgbClr val="FFFF00"/>
          </a:solidFill>
          <a:ln w="3175">
            <a:solidFill>
              <a:srgbClr val="66FF3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Palatino Linotype" pitchFamily="18" charset="0"/>
              </a:rPr>
              <a:t>«Игра - банк»</a:t>
            </a:r>
            <a:endParaRPr lang="ru-RU" sz="2400" b="1" dirty="0">
              <a:ln>
                <a:solidFill>
                  <a:sysClr val="windowText" lastClr="000000"/>
                </a:solidFill>
              </a:ln>
              <a:latin typeface="Palatino Linotype" pitchFamily="18" charset="0"/>
            </a:endParaRPr>
          </a:p>
        </p:txBody>
      </p:sp>
      <p:pic>
        <p:nvPicPr>
          <p:cNvPr id="6" name="Picture 2" descr="https://sun9-64.userapi.com/impg/lpUmFxKDJmlEzIBQXjgmT7QeLmmRt3ZnJPc-Qg/8GUaEtCr1LI.jpg?size=1600x720&amp;quality=95&amp;sign=11bc3cca008d130f7eb316449c47a059&amp;type=album"/>
          <p:cNvPicPr>
            <a:picLocks noChangeAspect="1" noChangeArrowheads="1"/>
          </p:cNvPicPr>
          <p:nvPr/>
        </p:nvPicPr>
        <p:blipFill>
          <a:blip r:embed="rId3" cstate="print"/>
          <a:srcRect l="6429" r="7193"/>
          <a:stretch>
            <a:fillRect/>
          </a:stretch>
        </p:blipFill>
        <p:spPr bwMode="auto">
          <a:xfrm>
            <a:off x="1152857" y="758010"/>
            <a:ext cx="5060696" cy="292571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7" name="Picture 8" descr="https://e11evenmarketing.com/wp-content/uploads/2021/07/logo-sberbanka-min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2125" y="2558211"/>
            <a:ext cx="2447562" cy="1728192"/>
          </a:xfrm>
          <a:prstGeom prst="rect">
            <a:avLst/>
          </a:prstGeom>
          <a:noFill/>
        </p:spPr>
      </p:pic>
      <p:pic>
        <p:nvPicPr>
          <p:cNvPr id="8" name="Picture 4" descr="https://sun9-39.userapi.com/impg/13LrlG62jguFGWbkWiHong6J3gY1A2IIFKs_0A/syLtiklHH9U.jpg?size=1600x720&amp;quality=95&amp;sign=962c0ae26d682553614389abf2a7b24c&amp;type=album"/>
          <p:cNvPicPr>
            <a:picLocks noChangeAspect="1" noChangeArrowheads="1"/>
          </p:cNvPicPr>
          <p:nvPr/>
        </p:nvPicPr>
        <p:blipFill>
          <a:blip r:embed="rId5" cstate="print"/>
          <a:srcRect l="6250" r="5000"/>
          <a:stretch>
            <a:fillRect/>
          </a:stretch>
        </p:blipFill>
        <p:spPr bwMode="auto">
          <a:xfrm>
            <a:off x="1152857" y="4318571"/>
            <a:ext cx="5070379" cy="29313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9" name="Picture 6" descr="https://sun9-61.userapi.com/impg/qOLOY1nGZLWjXCmxxZODgOAjViXp5g_EIyv3LA/y6mPa7yO5sU.jpg?size=720x1600&amp;quality=95&amp;sign=8423f6cee8f49204721bd1da0617cff1&amp;type=album"/>
          <p:cNvPicPr>
            <a:picLocks noChangeAspect="1" noChangeArrowheads="1"/>
          </p:cNvPicPr>
          <p:nvPr/>
        </p:nvPicPr>
        <p:blipFill>
          <a:blip r:embed="rId6" cstate="print"/>
          <a:srcRect t="20792"/>
          <a:stretch>
            <a:fillRect/>
          </a:stretch>
        </p:blipFill>
        <p:spPr bwMode="auto">
          <a:xfrm>
            <a:off x="7671812" y="2282637"/>
            <a:ext cx="3708307" cy="496724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698759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</TotalTime>
  <Words>199</Words>
  <Application>Microsoft Office PowerPoint</Application>
  <PresentationFormat>Произвольный</PresentationFormat>
  <Paragraphs>49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Akrobat</vt:lpstr>
      <vt:lpstr>Calibri Light</vt:lpstr>
      <vt:lpstr>Palatino Linotype</vt:lpstr>
      <vt:lpstr>Calibri</vt:lpstr>
      <vt:lpstr>Akrobat Black</vt:lpstr>
      <vt:lpstr>Times New Roman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user</cp:lastModifiedBy>
  <cp:revision>75</cp:revision>
  <dcterms:created xsi:type="dcterms:W3CDTF">2023-04-07T08:06:44Z</dcterms:created>
  <dcterms:modified xsi:type="dcterms:W3CDTF">2023-11-07T12:03:02Z</dcterms:modified>
</cp:coreProperties>
</file>