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78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</p:sldIdLst>
  <p:sldSz cx="13439775" cy="7559675"/>
  <p:notesSz cx="6858000" cy="9144000"/>
  <p:embeddedFontLst>
    <p:embeddedFont>
      <p:font typeface="Akrobat" panose="020B0604020202020204" charset="-52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krobat Black" panose="020B0604020202020204" charset="-52"/>
      <p:bold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 userDrawn="1">
          <p15:clr>
            <a:srgbClr val="A4A3A4"/>
          </p15:clr>
        </p15:guide>
        <p15:guide id="2" pos="42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111C"/>
    <a:srgbClr val="DCCFB8"/>
    <a:srgbClr val="EAE2D3"/>
    <a:srgbClr val="7C464A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8577" autoAdjust="0"/>
  </p:normalViewPr>
  <p:slideViewPr>
    <p:cSldViewPr snapToGrid="0" showGuides="1">
      <p:cViewPr>
        <p:scale>
          <a:sx n="75" d="100"/>
          <a:sy n="75" d="100"/>
        </p:scale>
        <p:origin x="-204" y="354"/>
      </p:cViewPr>
      <p:guideLst>
        <p:guide orient="horz" pos="2381"/>
        <p:guide pos="42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4" y="1237198"/>
            <a:ext cx="11423809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3" y="3970581"/>
            <a:ext cx="10079831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47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4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41" y="402484"/>
            <a:ext cx="289795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6" y="402484"/>
            <a:ext cx="8525858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33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6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6" y="1884671"/>
            <a:ext cx="11591806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6" y="5059035"/>
            <a:ext cx="11591806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5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5" y="2012414"/>
            <a:ext cx="571190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88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4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3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8" y="1853171"/>
            <a:ext cx="571365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8" y="2761381"/>
            <a:ext cx="571365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4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5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7" y="1088456"/>
            <a:ext cx="6803885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9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7" y="1088456"/>
            <a:ext cx="6803885" cy="537226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8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6" y="7006701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E83B-E9E2-4E97-94B1-ECD5699343F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01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01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4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12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8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9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tiff"/><Relationship Id="rId7" Type="http://schemas.openxmlformats.org/officeDocument/2006/relationships/image" Target="../media/image10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4369"/>
            <a:ext cx="13439775" cy="755530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914650" y="225655"/>
            <a:ext cx="94646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90930" y="1223494"/>
            <a:ext cx="900233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20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«Детский сад комбинированного вида № 80 «Гномик»</a:t>
            </a:r>
          </a:p>
          <a:p>
            <a:pPr algn="ctr"/>
            <a:endParaRPr lang="ru-RU" sz="4800" b="1" dirty="0" smtClean="0">
              <a:solidFill>
                <a:srgbClr val="57111C"/>
              </a:solidFill>
              <a:latin typeface="Akrobat Black" panose="00000A00000000000000" pitchFamily="2" charset="-52"/>
            </a:endParaRPr>
          </a:p>
          <a:p>
            <a:pPr algn="ctr"/>
            <a:r>
              <a:rPr lang="ru-RU" sz="4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«Педагогическое наставничество как новый образовательный тренд современности»</a:t>
            </a:r>
            <a:endParaRPr lang="ru-RU" sz="48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25" y="199830"/>
            <a:ext cx="900002" cy="78354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856113" y="5401802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Старший воспитатель: И.А. </a:t>
            </a:r>
            <a:r>
              <a:rPr lang="ru-RU" sz="2000" b="1" dirty="0" err="1" smtClean="0">
                <a:solidFill>
                  <a:srgbClr val="57111C"/>
                </a:solidFill>
                <a:latin typeface="Akrobat" panose="00000600000000000000" pitchFamily="2" charset="-52"/>
              </a:rPr>
              <a:t>Перцева</a:t>
            </a:r>
            <a:endParaRPr lang="ru-RU" sz="2000" b="1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endParaRPr lang="ru-RU" sz="2000" b="1" i="0" dirty="0" smtClean="0">
              <a:solidFill>
                <a:srgbClr val="57111C"/>
              </a:solidFill>
              <a:effectLst/>
              <a:latin typeface="Akrobat" panose="00000600000000000000" pitchFamily="2" charset="-52"/>
            </a:endParaRPr>
          </a:p>
          <a:p>
            <a:endParaRPr lang="ru-RU" sz="2000" b="1" i="0" dirty="0">
              <a:solidFill>
                <a:srgbClr val="57111C"/>
              </a:solidFill>
              <a:effectLst/>
              <a:latin typeface="Akrobat" panose="00000600000000000000" pitchFamily="2" charset="-52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14650" y="681037"/>
            <a:ext cx="9074150" cy="0"/>
          </a:xfrm>
          <a:prstGeom prst="line">
            <a:avLst/>
          </a:prstGeom>
          <a:ln w="3810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462392" y="6791205"/>
            <a:ext cx="1962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15–16 </a:t>
            </a:r>
            <a:r>
              <a:rPr lang="ru-RU" b="1" dirty="0">
                <a:solidFill>
                  <a:srgbClr val="57111C"/>
                </a:solidFill>
                <a:latin typeface="Akrobat Black" panose="00000A00000000000000" pitchFamily="2" charset="-52"/>
              </a:rPr>
              <a:t>ноября 2023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8" y="90372"/>
            <a:ext cx="1575659" cy="148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0" y="16199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2600" y="585411"/>
            <a:ext cx="1262809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flipV="1">
            <a:off x="6337300" y="3086913"/>
            <a:ext cx="1106011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Форма наставничества: </a:t>
            </a:r>
            <a:r>
              <a:rPr kumimoji="0" lang="ru-RU" alt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воспитатель-воспитатель</a:t>
            </a:r>
            <a:r>
              <a:rPr kumimoji="0" lang="ru-RU" alt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alt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314700" y="1509152"/>
            <a:ext cx="14082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601" y="825183"/>
            <a:ext cx="118745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игра «Ищу наставника»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проводит педагогический аудит по затруднениям молодого (опросники, тесты, посещения режимных моментов, занятий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специалиста по результатам пишет аналитическую справку и намечает план работы;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создает ДНЕВНИК сопровождения и разрабатывает программу саморазвития.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ноябрь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сочинение (первые впечатления о работе в проекте),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«Я наставник  и это значит…»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открытые занятия (конспекты, самоанализ и анализ занятия наставником)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 – нормативно-правовая база. Наставник собирает портфель молодому специалисту с необходимыми документами.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мастер-классы по  внедрению и реализации современных образовательных технологий  в образовательном процессе.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создание личного сайта педагога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подготовка и участие в конкурсах педагогического мастерства «Лучший наставник» и «Лучший педагогический дуэт ДОУ»</a:t>
            </a:r>
          </a:p>
        </p:txBody>
      </p:sp>
    </p:spTree>
    <p:extLst>
      <p:ext uri="{BB962C8B-B14F-4D97-AF65-F5344CB8AC3E}">
        <p14:creationId xmlns:p14="http://schemas.microsoft.com/office/powerpoint/2010/main" val="18722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0" y="16199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2600" y="585411"/>
            <a:ext cx="1262809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flipV="1">
            <a:off x="6337300" y="3086913"/>
            <a:ext cx="1106011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Форма наставничества: </a:t>
            </a:r>
            <a:r>
              <a:rPr kumimoji="0" lang="ru-RU" alt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воспитатель-воспитатель</a:t>
            </a:r>
            <a:r>
              <a:rPr kumimoji="0" lang="ru-RU" alt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alt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314700" y="1509152"/>
            <a:ext cx="14082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799" y="1066801"/>
            <a:ext cx="13134975" cy="601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57111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 этап. Контрольно-оценочный (Аналитический) </a:t>
            </a:r>
            <a:endParaRPr lang="ru-RU" sz="2000" dirty="0" smtClean="0">
              <a:solidFill>
                <a:srgbClr val="57111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 </a:t>
            </a: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этапа: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подведение итогов работы и анализ эффективности </a:t>
            </a:r>
            <a:endParaRPr lang="ru-RU" sz="2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реализации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этапов 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проекта. 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работы молодого педагога с детьми;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-Динамика профессионального роста молодого педагога;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Рейтинг молодого педагога среди коллег;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-Самоанализ своей деятельности за прошедший год;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-Перспективы дальнейшей работы с молодыми педагогами;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Конкурсы педагогического мастерства «Лучший наставник» и «Лучший педагогический дуэт ДОУ»;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итогов, выводы.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320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0" y="16199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2600" y="585411"/>
            <a:ext cx="1262809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flipV="1">
            <a:off x="6337300" y="3086913"/>
            <a:ext cx="1106011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Форма наставничества: </a:t>
            </a:r>
            <a:r>
              <a:rPr kumimoji="0" lang="ru-RU" alt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воспитатель-воспитатель</a:t>
            </a:r>
            <a:r>
              <a:rPr kumimoji="0" lang="ru-RU" alt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alt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314700" y="1509152"/>
            <a:ext cx="14082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799" y="1066801"/>
            <a:ext cx="13134975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571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результаты работы: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ДОО формируется опыт по организации работы службы наставничества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работает творческая группа педагогов по реализации проекта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прослеживается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профессионального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молодого педагога (участие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 профессионального мастерства Воспитатели России, Педагог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и др.)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шесть педагогов из семи закрепились на рабочем месте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педагоги-наставники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претенденты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«Педагог-наставник».</a:t>
            </a: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4098" name="Picture 2" descr="D:\Данные пользователя\Desktop\юнга 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704" y="3924130"/>
            <a:ext cx="3632289" cy="3521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12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2542" y="852804"/>
            <a:ext cx="11972995" cy="834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571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b="1" dirty="0" smtClean="0">
                <a:solidFill>
                  <a:srgbClr val="571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окальный  проект</a:t>
            </a:r>
          </a:p>
          <a:p>
            <a:pPr algn="ctr"/>
            <a:r>
              <a:rPr lang="ru-RU" sz="3200" b="1" dirty="0" smtClean="0">
                <a:solidFill>
                  <a:srgbClr val="571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571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«Педагогическое </a:t>
            </a:r>
            <a:r>
              <a:rPr lang="ru-RU" sz="3200" b="1" dirty="0" smtClean="0">
                <a:solidFill>
                  <a:srgbClr val="571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наставничество-новый </a:t>
            </a:r>
            <a:r>
              <a:rPr lang="ru-RU" sz="3200" b="1" dirty="0">
                <a:solidFill>
                  <a:srgbClr val="571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тренд современности</a:t>
            </a:r>
            <a:r>
              <a:rPr lang="ru-RU" sz="3200" b="1" dirty="0" smtClean="0">
                <a:solidFill>
                  <a:srgbClr val="571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администрация МДОУ № 80 «Гномик», педагоги-наставники, молодые специалисты.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Начинающие специалисты: 7 педагогов (5 - воспитатель, 2 - учитель-логопед).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Педагоги-наставники: 6 педагогов (5 – воспитатель, 1 – учитель-логопед).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2542" y="947345"/>
            <a:ext cx="12488151" cy="852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условия для развития профессиональных компетенций всех участников образовательных отношений в системе наставничества ДОУ, направленных на гармоничное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взаимообучение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самообразование в рамках организации образовательно-воспитательной работы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Отработать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взаимодействия педагогов-наставников с молодыми специалистами;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теоретическую, психологическую, методическую поддержку молодых педагогов;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Стимулировать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теоретического и практического уровня педагогов, овладение современными педагогическими технологиями;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планированию карьеры молодых специалистов, мотивации к повышению квалификационного уровня; 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Отслеживать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динамику развития профессиональной деятельности каждого педагога;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команду единомышленников, рабочую группу  из числа педагогических работников МДОУ №80 «Гномик»;</a:t>
            </a: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2542" y="947345"/>
            <a:ext cx="12488151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профессионального мастерства молодых педагогов в моделировании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-образовательного процесса.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навыка ведения педагогической документации.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Изучение нормативных актов и инструктивных документов, обеспечивающих реализацию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-образовательного процесса.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профессиональной компетенции.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профессиональной подготовки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и анализ результатов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наставничества.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Данные пользователя\Desktop\логопеды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313" y="4523254"/>
            <a:ext cx="2864636" cy="2864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3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0" y="16199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2600" y="585411"/>
            <a:ext cx="12628093" cy="1018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571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r>
              <a:rPr lang="ru-RU" sz="3600" dirty="0">
                <a:solidFill>
                  <a:srgbClr val="571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молодого специалиста: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познание молодым педагогом своих профессиональных качеств и ориентация на ценности саморазвития.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качественные изменения во взаимоотношениях с коллегами, воспитанниками, родителями (законными представителями).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стремление взаимодействовать с установкой на открытость, взаимопомощь.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-рост профессиональной и методической компетенции молодых воспитателей, повышение уровня их готовности к педагогической деятельности. 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наставника: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-эффективный способ самореализации;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-повышение квалификации (педагог-наставник)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-достижение более высокого уровня профессиональной компетенции. 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образовательной организации: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-успешная адаптация молодых специалистов;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-повышение уровня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закрепляемости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молодых специалистов в образовательном учреждении.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имиджа образовательной организации.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0" y="16199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2600" y="585411"/>
            <a:ext cx="12628093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571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571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solidFill>
                  <a:srgbClr val="571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200" b="1" dirty="0">
                <a:solidFill>
                  <a:srgbClr val="571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этап. Адаптационный (Диагностический) </a:t>
            </a:r>
            <a:endParaRPr lang="ru-RU" sz="3200" b="1" dirty="0" smtClean="0">
              <a:solidFill>
                <a:srgbClr val="5711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этапа: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Закрепление педагогов-наставников за молодыми специалистами.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выявление профессиональных затруднений молодого педагога;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основных направлений работы с молодым педагогом. </a:t>
            </a:r>
          </a:p>
          <a:p>
            <a:pPr algn="just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работы: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наставник анализирует профессиональную готовность молодого педагога по критериям: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педагогическое образование;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теоретическая подготовка (знание основ общей и возрастной психологии, педагогики, методики воспитания и обучения дошкольников);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опыта практической работы с детьми дошкольного возраста;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ожидаемый результат педагогической деятельности;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выявление особенностей личности педагога. 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D:\Данные пользователя\Desktop\радуг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0" y="4589388"/>
            <a:ext cx="3039593" cy="2823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03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0" y="16199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2600" y="585411"/>
            <a:ext cx="12628093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571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диагностического этапа: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воспитатели, имеющие недостаточную теоретическую и практическую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 - 3 педагога.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воспитатели с достаточной теоретической подготовкой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имеющие опыта практической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 педагога.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воспитатели со слабо развитой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мотивацией труда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 педагог.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68301" y="4391805"/>
            <a:ext cx="3238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Данные пользователя\Desktop\непоседы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982" y="3330527"/>
            <a:ext cx="4100967" cy="4100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анные пользователя\Desktop\человечки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013" y="3809705"/>
            <a:ext cx="3749969" cy="3749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29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0" y="16199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2600" y="585411"/>
            <a:ext cx="1262809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3200" y="707432"/>
            <a:ext cx="972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57111C"/>
                </a:solidFill>
              </a:rPr>
              <a:t>ИНДИВИДУАЛЬНЫЙ ПЛАН </a:t>
            </a:r>
            <a:r>
              <a:rPr lang="ru-RU" sz="2400" b="1" dirty="0" smtClean="0">
                <a:solidFill>
                  <a:srgbClr val="57111C"/>
                </a:solidFill>
              </a:rPr>
              <a:t>РАЗВИТИЯ</a:t>
            </a:r>
            <a:r>
              <a:rPr lang="ru-RU" sz="2400" b="1" dirty="0">
                <a:solidFill>
                  <a:srgbClr val="57111C"/>
                </a:solidFill>
              </a:rPr>
              <a:t> </a:t>
            </a:r>
            <a:endParaRPr lang="ru-RU" sz="2400" b="1" dirty="0" smtClean="0">
              <a:solidFill>
                <a:srgbClr val="57111C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57111C"/>
                </a:solidFill>
              </a:rPr>
              <a:t>ПОД </a:t>
            </a:r>
            <a:r>
              <a:rPr lang="ru-RU" sz="2400" b="1" dirty="0">
                <a:solidFill>
                  <a:srgbClr val="57111C"/>
                </a:solidFill>
              </a:rPr>
              <a:t>РУКОВОДСТВОМ </a:t>
            </a:r>
            <a:r>
              <a:rPr lang="ru-RU" sz="2400" b="1" dirty="0" smtClean="0">
                <a:solidFill>
                  <a:srgbClr val="57111C"/>
                </a:solidFill>
              </a:rPr>
              <a:t>НАСТАВНИКА</a:t>
            </a:r>
          </a:p>
          <a:p>
            <a:endParaRPr lang="ru-RU" sz="2400" b="1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flipV="1">
            <a:off x="6337300" y="3086913"/>
            <a:ext cx="1106011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Форма наставничества: </a:t>
            </a:r>
            <a:r>
              <a:rPr kumimoji="0" lang="ru-RU" alt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воспитатель-воспитатель</a:t>
            </a:r>
            <a:r>
              <a:rPr kumimoji="0" lang="ru-RU" alt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alt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314700" y="1370653"/>
            <a:ext cx="1408271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Форма наставничества: </a:t>
            </a:r>
            <a:r>
              <a:rPr kumimoji="0" lang="ru-RU" alt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воспитатель-воспитатель</a:t>
            </a:r>
            <a:r>
              <a:rPr kumimoji="0" lang="ru-RU" alt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alt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764946"/>
              </p:ext>
            </p:extLst>
          </p:nvPr>
        </p:nvGraphicFramePr>
        <p:xfrm>
          <a:off x="2641599" y="1907760"/>
          <a:ext cx="7364413" cy="456381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61742"/>
                <a:gridCol w="2661665"/>
                <a:gridCol w="2841006"/>
              </a:tblGrid>
              <a:tr h="341420">
                <a:tc>
                  <a:txBody>
                    <a:bodyPr/>
                    <a:lstStyle/>
                    <a:p>
                      <a:pPr marL="34544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Сведения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7675"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 молодом специалисте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6080"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 педагоге - наставнике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665">
                <a:tc>
                  <a:txBody>
                    <a:bodyPr/>
                    <a:lstStyle/>
                    <a:p>
                      <a:pPr marL="5715" marR="508635">
                        <a:lnSpc>
                          <a:spcPct val="11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Фамилия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имя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отчество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33">
                <a:tc>
                  <a:txBody>
                    <a:bodyPr/>
                    <a:lstStyle/>
                    <a:p>
                      <a:pPr marL="5715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957">
                <a:tc>
                  <a:txBody>
                    <a:bodyPr/>
                    <a:lstStyle/>
                    <a:p>
                      <a:pPr marL="5715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Какое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учебное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5715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заведение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окончил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marR="537210">
                        <a:lnSpc>
                          <a:spcPts val="14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marR="562610">
                        <a:lnSpc>
                          <a:spcPct val="86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665">
                <a:tc>
                  <a:txBody>
                    <a:bodyPr/>
                    <a:lstStyle/>
                    <a:p>
                      <a:pPr marL="5715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5715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стаж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40">
                <a:tc>
                  <a:txBody>
                    <a:bodyPr/>
                    <a:lstStyle/>
                    <a:p>
                      <a:pPr marL="5715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Место работы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810">
                        <a:lnSpc>
                          <a:spcPts val="121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ts val="121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50">
                <a:tc>
                  <a:txBody>
                    <a:bodyPr/>
                    <a:lstStyle/>
                    <a:p>
                      <a:pPr marL="5715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Должность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336">
                <a:tc>
                  <a:txBody>
                    <a:bodyPr/>
                    <a:lstStyle/>
                    <a:p>
                      <a:pPr marL="5715" marR="368935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Специальность и квалификация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marR="666750">
                        <a:lnSpc>
                          <a:spcPct val="107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246">
                <a:tc>
                  <a:txBody>
                    <a:bodyPr/>
                    <a:lstStyle/>
                    <a:p>
                      <a:pPr marL="5715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Квалификационная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5715"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категория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5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0" y="16199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2600" y="585411"/>
            <a:ext cx="1262809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flipV="1">
            <a:off x="6337300" y="3086913"/>
            <a:ext cx="1106011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Форма наставничества: </a:t>
            </a:r>
            <a:r>
              <a:rPr kumimoji="0" lang="ru-RU" alt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воспитатель-воспитатель</a:t>
            </a:r>
            <a:r>
              <a:rPr kumimoji="0" lang="ru-RU" alt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alt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314700" y="1509152"/>
            <a:ext cx="14082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600" y="749300"/>
            <a:ext cx="124333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571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этап. Основной (проектировочный</a:t>
            </a:r>
            <a:r>
              <a:rPr lang="ru-RU" sz="2800" b="1" dirty="0" smtClean="0">
                <a:solidFill>
                  <a:srgbClr val="571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этапа: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благоприятных условий для профессионального роста начинающих педагогов;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Взаимоподдержка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взаимопомощь;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-Координация действий педагогов в соответствии с задачами ДОУ и задачами воспитания и обучения детей;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-Разработка перспективных планов работы с детьми в соответствии с возрастными особенностями, требованиями ФГОС ДО и задачами реализуемых программ;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-Оказание методической помощи опытными педагогами начинающим;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-Помощь по подбору и использованию педагогически целесообразных пособий, игрового и дидактического материала;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-Оказание позитивного влияния на рост профессиональной компетентности начинающего педагога;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Советы, рекомендации, разъяснения, поправки в педагогические действия</a:t>
            </a:r>
            <a:endParaRPr lang="ru-RU" sz="2400" dirty="0">
              <a:solidFill>
                <a:srgbClr val="5711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5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</TotalTime>
  <Words>964</Words>
  <Application>Microsoft Office PowerPoint</Application>
  <PresentationFormat>Произвольный</PresentationFormat>
  <Paragraphs>231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Akrobat</vt:lpstr>
      <vt:lpstr>Times New Roman</vt:lpstr>
      <vt:lpstr>Calibri</vt:lpstr>
      <vt:lpstr>Akrobat Black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USER101-5</dc:creator>
  <cp:lastModifiedBy>1-ПК</cp:lastModifiedBy>
  <cp:revision>76</cp:revision>
  <dcterms:created xsi:type="dcterms:W3CDTF">2023-04-07T08:06:44Z</dcterms:created>
  <dcterms:modified xsi:type="dcterms:W3CDTF">2023-11-14T09:59:15Z</dcterms:modified>
</cp:coreProperties>
</file>