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9" r:id="rId13"/>
    <p:sldId id="266" r:id="rId14"/>
    <p:sldId id="267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3C48"/>
    <a:srgbClr val="04105A"/>
    <a:srgbClr val="A167A4"/>
    <a:srgbClr val="1F5480"/>
    <a:srgbClr val="2A2F4D"/>
    <a:srgbClr val="2E2C2D"/>
    <a:srgbClr val="47627F"/>
    <a:srgbClr val="ED613E"/>
    <a:srgbClr val="856E45"/>
    <a:srgbClr val="6F26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13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2618AA-8A68-4EF4-955B-CE9D8574E974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D3BC8130-26C3-4F46-B80B-0FFE32FE8476}">
      <dgm:prSet custT="1"/>
      <dgm:spPr/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интерактивных игр познавательного характера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830E4D-C1A1-45D6-BCE8-66A0672C18B6}" type="parTrans" cxnId="{E2F22BB4-4BFE-409B-A975-2542695CDF52}">
      <dgm:prSet/>
      <dgm:spPr/>
      <dgm:t>
        <a:bodyPr/>
        <a:lstStyle/>
        <a:p>
          <a:endParaRPr lang="ru-RU"/>
        </a:p>
      </dgm:t>
    </dgm:pt>
    <dgm:pt modelId="{A9872113-7B42-4633-86BC-5AE36CBC75E5}" type="sibTrans" cxnId="{E2F22BB4-4BFE-409B-A975-2542695CDF52}">
      <dgm:prSet/>
      <dgm:spPr/>
      <dgm:t>
        <a:bodyPr/>
        <a:lstStyle/>
        <a:p>
          <a:endParaRPr lang="ru-RU"/>
        </a:p>
      </dgm:t>
    </dgm:pt>
    <dgm:pt modelId="{B990A1C8-B4B6-4A56-AECD-2F8B0AB4491A}">
      <dgm:prSet custT="1"/>
      <dgm:spPr/>
      <dgm:t>
        <a:bodyPr/>
        <a:lstStyle/>
        <a:p>
          <a:pPr algn="just"/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Картотеки сюжетно – ролевых игр, игровых ситуации и т.д. в период дистанционной работы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C096EE-96E2-4723-BBF8-3D31DD717C6F}" type="sibTrans" cxnId="{2156EA17-63C5-4C20-8805-788DBA28B40E}">
      <dgm:prSet/>
      <dgm:spPr/>
      <dgm:t>
        <a:bodyPr/>
        <a:lstStyle/>
        <a:p>
          <a:endParaRPr lang="ru-RU"/>
        </a:p>
      </dgm:t>
    </dgm:pt>
    <dgm:pt modelId="{CC7BD275-4829-4F6A-BA25-AEE2169C8B7A}" type="parTrans" cxnId="{2156EA17-63C5-4C20-8805-788DBA28B40E}">
      <dgm:prSet/>
      <dgm:spPr/>
      <dgm:t>
        <a:bodyPr/>
        <a:lstStyle/>
        <a:p>
          <a:endParaRPr lang="ru-RU"/>
        </a:p>
      </dgm:t>
    </dgm:pt>
    <dgm:pt modelId="{C5FA5478-9BD2-48FD-A373-48AF4BD4E6D5}">
      <dgm:prSet custT="1"/>
      <dgm:spPr/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Квесты, творческие этюды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C4D657-E7E1-49D3-AEE0-D1CC4E10DFCA}" type="parTrans" cxnId="{193D9B9B-4DC9-414C-8975-366B2505A0DB}">
      <dgm:prSet/>
      <dgm:spPr/>
      <dgm:t>
        <a:bodyPr/>
        <a:lstStyle/>
        <a:p>
          <a:endParaRPr lang="ru-RU"/>
        </a:p>
      </dgm:t>
    </dgm:pt>
    <dgm:pt modelId="{634A9BEB-028D-4777-9F5A-85DE32FC9FD5}" type="sibTrans" cxnId="{193D9B9B-4DC9-414C-8975-366B2505A0DB}">
      <dgm:prSet/>
      <dgm:spPr/>
      <dgm:t>
        <a:bodyPr/>
        <a:lstStyle/>
        <a:p>
          <a:endParaRPr lang="ru-RU"/>
        </a:p>
      </dgm:t>
    </dgm:pt>
    <dgm:pt modelId="{9153CCFC-8400-4510-8923-588F53E1C4E9}" type="pres">
      <dgm:prSet presAssocID="{C42618AA-8A68-4EF4-955B-CE9D8574E974}" presName="compositeShape" presStyleCnt="0">
        <dgm:presLayoutVars>
          <dgm:dir/>
          <dgm:resizeHandles/>
        </dgm:presLayoutVars>
      </dgm:prSet>
      <dgm:spPr/>
    </dgm:pt>
    <dgm:pt modelId="{66E4F012-CDF4-4169-A1F3-7E8C362B60AA}" type="pres">
      <dgm:prSet presAssocID="{C42618AA-8A68-4EF4-955B-CE9D8574E974}" presName="pyramid" presStyleLbl="node1" presStyleIdx="0" presStyleCnt="1" custLinFactNeighborX="-712" custLinFactNeighborY="3872"/>
      <dgm:spPr/>
    </dgm:pt>
    <dgm:pt modelId="{6B01A503-0DAB-4C7B-B9BD-4B67B9932B2E}" type="pres">
      <dgm:prSet presAssocID="{C42618AA-8A68-4EF4-955B-CE9D8574E974}" presName="theList" presStyleCnt="0"/>
      <dgm:spPr/>
    </dgm:pt>
    <dgm:pt modelId="{77E1AFC5-A8B0-4AF2-B437-37086CD9F2AD}" type="pres">
      <dgm:prSet presAssocID="{B990A1C8-B4B6-4A56-AECD-2F8B0AB4491A}" presName="aNode" presStyleLbl="fgAcc1" presStyleIdx="0" presStyleCnt="3" custScaleX="94365" custScaleY="69661" custLinFactY="100000" custLinFactNeighborX="24729" custLinFactNeighborY="1051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AD0E5A-4DAB-4070-9315-2DBA6BEDC298}" type="pres">
      <dgm:prSet presAssocID="{B990A1C8-B4B6-4A56-AECD-2F8B0AB4491A}" presName="aSpace" presStyleCnt="0"/>
      <dgm:spPr/>
    </dgm:pt>
    <dgm:pt modelId="{51F54431-8495-4E4D-89C5-E843C100065C}" type="pres">
      <dgm:prSet presAssocID="{D3BC8130-26C3-4F46-B80B-0FFE32FE8476}" presName="aNode" presStyleLbl="fgAcc1" presStyleIdx="1" presStyleCnt="3" custScaleX="76119" custScaleY="59713" custLinFactY="-20924" custLinFactNeighborX="-181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4B256A-1736-40B0-B1DF-FD5BD78BA6FA}" type="pres">
      <dgm:prSet presAssocID="{D3BC8130-26C3-4F46-B80B-0FFE32FE8476}" presName="aSpace" presStyleCnt="0"/>
      <dgm:spPr/>
    </dgm:pt>
    <dgm:pt modelId="{FEB55A4B-FE34-4DD3-893E-FC013E875048}" type="pres">
      <dgm:prSet presAssocID="{C5FA5478-9BD2-48FD-A373-48AF4BD4E6D5}" presName="aNode" presStyleLbl="fgAcc1" presStyleIdx="2" presStyleCnt="3" custScaleX="80873" custScaleY="50026" custLinFactY="20630" custLinFactNeighborX="4149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8A742A-FA6A-4852-B13C-8B9B6FDA4F89}" type="pres">
      <dgm:prSet presAssocID="{C5FA5478-9BD2-48FD-A373-48AF4BD4E6D5}" presName="aSpace" presStyleCnt="0"/>
      <dgm:spPr/>
    </dgm:pt>
  </dgm:ptLst>
  <dgm:cxnLst>
    <dgm:cxn modelId="{0B9DE85D-2F4A-418A-BE3C-4C71C8742604}" type="presOf" srcId="{C5FA5478-9BD2-48FD-A373-48AF4BD4E6D5}" destId="{FEB55A4B-FE34-4DD3-893E-FC013E875048}" srcOrd="0" destOrd="0" presId="urn:microsoft.com/office/officeart/2005/8/layout/pyramid2"/>
    <dgm:cxn modelId="{E2F22BB4-4BFE-409B-A975-2542695CDF52}" srcId="{C42618AA-8A68-4EF4-955B-CE9D8574E974}" destId="{D3BC8130-26C3-4F46-B80B-0FFE32FE8476}" srcOrd="1" destOrd="0" parTransId="{97830E4D-C1A1-45D6-BCE8-66A0672C18B6}" sibTransId="{A9872113-7B42-4633-86BC-5AE36CBC75E5}"/>
    <dgm:cxn modelId="{2156EA17-63C5-4C20-8805-788DBA28B40E}" srcId="{C42618AA-8A68-4EF4-955B-CE9D8574E974}" destId="{B990A1C8-B4B6-4A56-AECD-2F8B0AB4491A}" srcOrd="0" destOrd="0" parTransId="{CC7BD275-4829-4F6A-BA25-AEE2169C8B7A}" sibTransId="{CCC096EE-96E2-4723-BBF8-3D31DD717C6F}"/>
    <dgm:cxn modelId="{193D9B9B-4DC9-414C-8975-366B2505A0DB}" srcId="{C42618AA-8A68-4EF4-955B-CE9D8574E974}" destId="{C5FA5478-9BD2-48FD-A373-48AF4BD4E6D5}" srcOrd="2" destOrd="0" parTransId="{A7C4D657-E7E1-49D3-AEE0-D1CC4E10DFCA}" sibTransId="{634A9BEB-028D-4777-9F5A-85DE32FC9FD5}"/>
    <dgm:cxn modelId="{67407BBD-F379-40A1-AD77-D2039A42C0C4}" type="presOf" srcId="{C42618AA-8A68-4EF4-955B-CE9D8574E974}" destId="{9153CCFC-8400-4510-8923-588F53E1C4E9}" srcOrd="0" destOrd="0" presId="urn:microsoft.com/office/officeart/2005/8/layout/pyramid2"/>
    <dgm:cxn modelId="{13D986BE-581F-4183-B74C-3E9BFFF48C64}" type="presOf" srcId="{B990A1C8-B4B6-4A56-AECD-2F8B0AB4491A}" destId="{77E1AFC5-A8B0-4AF2-B437-37086CD9F2AD}" srcOrd="0" destOrd="0" presId="urn:microsoft.com/office/officeart/2005/8/layout/pyramid2"/>
    <dgm:cxn modelId="{FA033CEE-0F12-482B-AD92-B6CB3C3E8C42}" type="presOf" srcId="{D3BC8130-26C3-4F46-B80B-0FFE32FE8476}" destId="{51F54431-8495-4E4D-89C5-E843C100065C}" srcOrd="0" destOrd="0" presId="urn:microsoft.com/office/officeart/2005/8/layout/pyramid2"/>
    <dgm:cxn modelId="{751FA6AE-FFCA-4B7A-965A-3817F45F6E8C}" type="presParOf" srcId="{9153CCFC-8400-4510-8923-588F53E1C4E9}" destId="{66E4F012-CDF4-4169-A1F3-7E8C362B60AA}" srcOrd="0" destOrd="0" presId="urn:microsoft.com/office/officeart/2005/8/layout/pyramid2"/>
    <dgm:cxn modelId="{C5D5D58D-D920-459A-86B1-9E80E0E66074}" type="presParOf" srcId="{9153CCFC-8400-4510-8923-588F53E1C4E9}" destId="{6B01A503-0DAB-4C7B-B9BD-4B67B9932B2E}" srcOrd="1" destOrd="0" presId="urn:microsoft.com/office/officeart/2005/8/layout/pyramid2"/>
    <dgm:cxn modelId="{FE7F336F-9C04-4B3B-AB0A-15FFDDE40E58}" type="presParOf" srcId="{6B01A503-0DAB-4C7B-B9BD-4B67B9932B2E}" destId="{77E1AFC5-A8B0-4AF2-B437-37086CD9F2AD}" srcOrd="0" destOrd="0" presId="urn:microsoft.com/office/officeart/2005/8/layout/pyramid2"/>
    <dgm:cxn modelId="{EEF10B9A-EDD8-4BCF-AC33-23D3797A33F0}" type="presParOf" srcId="{6B01A503-0DAB-4C7B-B9BD-4B67B9932B2E}" destId="{BDAD0E5A-4DAB-4070-9315-2DBA6BEDC298}" srcOrd="1" destOrd="0" presId="urn:microsoft.com/office/officeart/2005/8/layout/pyramid2"/>
    <dgm:cxn modelId="{87B71B52-F26E-4751-B73C-E5BF77CFE1E5}" type="presParOf" srcId="{6B01A503-0DAB-4C7B-B9BD-4B67B9932B2E}" destId="{51F54431-8495-4E4D-89C5-E843C100065C}" srcOrd="2" destOrd="0" presId="urn:microsoft.com/office/officeart/2005/8/layout/pyramid2"/>
    <dgm:cxn modelId="{88575247-0693-4D34-A6F8-DAAF982F0846}" type="presParOf" srcId="{6B01A503-0DAB-4C7B-B9BD-4B67B9932B2E}" destId="{B04B256A-1736-40B0-B1DF-FD5BD78BA6FA}" srcOrd="3" destOrd="0" presId="urn:microsoft.com/office/officeart/2005/8/layout/pyramid2"/>
    <dgm:cxn modelId="{24A9E252-330A-41AA-97C3-1D681C0437C8}" type="presParOf" srcId="{6B01A503-0DAB-4C7B-B9BD-4B67B9932B2E}" destId="{FEB55A4B-FE34-4DD3-893E-FC013E875048}" srcOrd="4" destOrd="0" presId="urn:microsoft.com/office/officeart/2005/8/layout/pyramid2"/>
    <dgm:cxn modelId="{045778BD-8001-41B4-A531-A118E44FDB8A}" type="presParOf" srcId="{6B01A503-0DAB-4C7B-B9BD-4B67B9932B2E}" destId="{918A742A-FA6A-4852-B13C-8B9B6FDA4F8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138C84-5674-4BFF-9E24-7101C89D1E3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EE64C6-612D-43D4-BE15-564C0EFBD817}">
      <dgm:prSet phldrT="[Текст]" custT="1"/>
      <dgm:spPr/>
      <dgm:t>
        <a:bodyPr/>
        <a:lstStyle/>
        <a:p>
          <a:r>
            <a:rPr lang="ru-RU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Результатив-ность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B70F25-BA42-4293-807A-67239E16A6A1}" type="parTrans" cxnId="{4ACEA44B-4918-40C6-BABF-0205A0E21287}">
      <dgm:prSet/>
      <dgm:spPr/>
      <dgm:t>
        <a:bodyPr/>
        <a:lstStyle/>
        <a:p>
          <a:endParaRPr lang="ru-RU"/>
        </a:p>
      </dgm:t>
    </dgm:pt>
    <dgm:pt modelId="{A148EA38-5910-409F-996B-66566AF8D5ED}" type="sibTrans" cxnId="{4ACEA44B-4918-40C6-BABF-0205A0E21287}">
      <dgm:prSet/>
      <dgm:spPr/>
      <dgm:t>
        <a:bodyPr/>
        <a:lstStyle/>
        <a:p>
          <a:endParaRPr lang="ru-RU"/>
        </a:p>
      </dgm:t>
    </dgm:pt>
    <dgm:pt modelId="{6ECAFEC0-F946-42AC-9F7E-AEB49013B167}">
      <dgm:prSet phldrT="[Текст]"/>
      <dgm:spPr/>
      <dgm:t>
        <a:bodyPr/>
        <a:lstStyle/>
        <a:p>
          <a:pPr algn="just"/>
          <a:r>
            <a:rPr lang="ru-RU" sz="15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  качества </a:t>
          </a:r>
          <a:r>
            <a:rPr lang="ru-RU" sz="15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воспитательно-образовательной </a:t>
          </a:r>
          <a:r>
            <a:rPr lang="ru-RU" sz="15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работы с детьми и родителями;</a:t>
          </a:r>
          <a:endParaRPr lang="ru-RU" sz="15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1C685B-0329-45E7-9774-967945C18098}" type="parTrans" cxnId="{18307CCD-F9A9-4849-BD88-34D94C9877BB}">
      <dgm:prSet/>
      <dgm:spPr/>
      <dgm:t>
        <a:bodyPr/>
        <a:lstStyle/>
        <a:p>
          <a:endParaRPr lang="ru-RU"/>
        </a:p>
      </dgm:t>
    </dgm:pt>
    <dgm:pt modelId="{2CD9FCBE-AAAE-448D-B88F-3246974D9EE8}" type="sibTrans" cxnId="{18307CCD-F9A9-4849-BD88-34D94C9877BB}">
      <dgm:prSet/>
      <dgm:spPr/>
      <dgm:t>
        <a:bodyPr/>
        <a:lstStyle/>
        <a:p>
          <a:endParaRPr lang="ru-RU"/>
        </a:p>
      </dgm:t>
    </dgm:pt>
    <dgm:pt modelId="{0313E6AD-AEFA-460F-92F6-7C10832F8B44}">
      <dgm:prSet phldrT="[Текст]" custT="1"/>
      <dgm:spPr/>
      <dgm:t>
        <a:bodyPr/>
        <a:lstStyle/>
        <a:p>
          <a:pPr algn="just"/>
          <a:r>
            <a: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сближение всех участников образовательного процесса – </a:t>
          </a:r>
          <a:r>
            <a: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родителей, </a:t>
          </a:r>
          <a:r>
            <a: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педагогов и </a:t>
          </a:r>
          <a:r>
            <a: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детей, </a:t>
          </a:r>
          <a:r>
            <a: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социумом;</a:t>
          </a:r>
          <a:endParaRPr lang="ru-RU" sz="16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379E84-E3CF-4C17-B40F-21B271505BC5}" type="parTrans" cxnId="{3CC4C130-D92A-41CD-BEE7-2D4FC8688203}">
      <dgm:prSet/>
      <dgm:spPr/>
      <dgm:t>
        <a:bodyPr/>
        <a:lstStyle/>
        <a:p>
          <a:endParaRPr lang="ru-RU"/>
        </a:p>
      </dgm:t>
    </dgm:pt>
    <dgm:pt modelId="{48418C61-1670-4243-973C-65AF2A2643AE}" type="sibTrans" cxnId="{3CC4C130-D92A-41CD-BEE7-2D4FC8688203}">
      <dgm:prSet/>
      <dgm:spPr/>
      <dgm:t>
        <a:bodyPr/>
        <a:lstStyle/>
        <a:p>
          <a:endParaRPr lang="ru-RU"/>
        </a:p>
      </dgm:t>
    </dgm:pt>
    <dgm:pt modelId="{8AACC37F-D87F-450F-A077-A9C8DDABA32A}">
      <dgm:prSet phldrT="[Текст]" custT="1"/>
      <dgm:spPr/>
      <dgm:t>
        <a:bodyPr/>
        <a:lstStyle/>
        <a:p>
          <a:r>
            <a:rPr lang="ru-RU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Результатив-ность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6F1AD5-E8F6-499E-BE87-87A898155C1D}" type="parTrans" cxnId="{83684E1E-3FEA-42BB-8420-9674799EE378}">
      <dgm:prSet/>
      <dgm:spPr/>
      <dgm:t>
        <a:bodyPr/>
        <a:lstStyle/>
        <a:p>
          <a:endParaRPr lang="ru-RU"/>
        </a:p>
      </dgm:t>
    </dgm:pt>
    <dgm:pt modelId="{F0BC8B44-1B95-42FD-A373-17267B6DDC82}" type="sibTrans" cxnId="{83684E1E-3FEA-42BB-8420-9674799EE378}">
      <dgm:prSet/>
      <dgm:spPr/>
      <dgm:t>
        <a:bodyPr/>
        <a:lstStyle/>
        <a:p>
          <a:endParaRPr lang="ru-RU"/>
        </a:p>
      </dgm:t>
    </dgm:pt>
    <dgm:pt modelId="{EC849E3C-80DC-4A40-8C67-1E52BC194680}">
      <dgm:prSet phldrT="[Текст]" custT="1"/>
      <dgm:spPr/>
      <dgm:t>
        <a:bodyPr/>
        <a:lstStyle/>
        <a:p>
          <a:pPr algn="just"/>
          <a:r>
            <a: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достойной личности;</a:t>
          </a:r>
          <a:endParaRPr lang="ru-RU" sz="16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BD4749-9AE8-4A00-9CF9-77F03E3BA6ED}" type="parTrans" cxnId="{405597A8-4F17-4FDE-BE73-C93172E4A585}">
      <dgm:prSet/>
      <dgm:spPr/>
      <dgm:t>
        <a:bodyPr/>
        <a:lstStyle/>
        <a:p>
          <a:endParaRPr lang="ru-RU"/>
        </a:p>
      </dgm:t>
    </dgm:pt>
    <dgm:pt modelId="{5B161788-9BC8-426F-9F91-15F194CFE05F}" type="sibTrans" cxnId="{405597A8-4F17-4FDE-BE73-C93172E4A585}">
      <dgm:prSet/>
      <dgm:spPr/>
      <dgm:t>
        <a:bodyPr/>
        <a:lstStyle/>
        <a:p>
          <a:endParaRPr lang="ru-RU"/>
        </a:p>
      </dgm:t>
    </dgm:pt>
    <dgm:pt modelId="{0812E31E-EEEE-4F59-BB15-B957EF37B80A}">
      <dgm:prSet phldrT="[Текст]" custT="1"/>
      <dgm:spPr/>
      <dgm:t>
        <a:bodyPr/>
        <a:lstStyle/>
        <a:p>
          <a:pPr algn="just"/>
          <a:r>
            <a: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атмосфера доверия, уважения к традициям;</a:t>
          </a:r>
          <a:endParaRPr lang="ru-RU" sz="16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738157-0085-409F-B191-F12579E4302E}" type="parTrans" cxnId="{88FAD4A7-D4AC-4093-BC49-30C93EEBAF5F}">
      <dgm:prSet/>
      <dgm:spPr/>
      <dgm:t>
        <a:bodyPr/>
        <a:lstStyle/>
        <a:p>
          <a:endParaRPr lang="ru-RU"/>
        </a:p>
      </dgm:t>
    </dgm:pt>
    <dgm:pt modelId="{66066B9E-B35A-47C2-ABC5-B08F5C7BC961}" type="sibTrans" cxnId="{88FAD4A7-D4AC-4093-BC49-30C93EEBAF5F}">
      <dgm:prSet/>
      <dgm:spPr/>
      <dgm:t>
        <a:bodyPr/>
        <a:lstStyle/>
        <a:p>
          <a:endParaRPr lang="ru-RU"/>
        </a:p>
      </dgm:t>
    </dgm:pt>
    <dgm:pt modelId="{35BEDB39-1330-42B1-9C83-9B18BC8F63D5}">
      <dgm:prSet phldrT="[Текст]" custT="1"/>
      <dgm:spPr/>
      <dgm:t>
        <a:bodyPr/>
        <a:lstStyle/>
        <a:p>
          <a:r>
            <a:rPr lang="ru-RU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Результатив-ность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97776F-9F76-476A-B3AC-CC6CF093FF4C}" type="parTrans" cxnId="{722AD26E-FC68-4FDA-9DE6-39DE912EF57F}">
      <dgm:prSet/>
      <dgm:spPr/>
      <dgm:t>
        <a:bodyPr/>
        <a:lstStyle/>
        <a:p>
          <a:endParaRPr lang="ru-RU"/>
        </a:p>
      </dgm:t>
    </dgm:pt>
    <dgm:pt modelId="{C51367BF-62F8-4606-81A9-8C024C14C4D0}" type="sibTrans" cxnId="{722AD26E-FC68-4FDA-9DE6-39DE912EF57F}">
      <dgm:prSet/>
      <dgm:spPr/>
      <dgm:t>
        <a:bodyPr/>
        <a:lstStyle/>
        <a:p>
          <a:endParaRPr lang="ru-RU"/>
        </a:p>
      </dgm:t>
    </dgm:pt>
    <dgm:pt modelId="{51FCAB17-59E7-496C-A6DC-DFE92473C600}">
      <dgm:prSet phldrT="[Текст]" custT="1"/>
      <dgm:spPr/>
      <dgm:t>
        <a:bodyPr/>
        <a:lstStyle/>
        <a:p>
          <a:pPr algn="l"/>
          <a:r>
            <a: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дружеские отношения между разными поколениями;</a:t>
          </a:r>
          <a:endParaRPr lang="ru-RU" sz="16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5DA9A-EA1C-4F80-BE81-2B59622F2624}" type="parTrans" cxnId="{E1E9F2A4-0EE2-4D88-B2DF-8E533C253503}">
      <dgm:prSet/>
      <dgm:spPr/>
      <dgm:t>
        <a:bodyPr/>
        <a:lstStyle/>
        <a:p>
          <a:endParaRPr lang="ru-RU"/>
        </a:p>
      </dgm:t>
    </dgm:pt>
    <dgm:pt modelId="{25335130-208A-4DF8-892C-F189A47864EB}" type="sibTrans" cxnId="{E1E9F2A4-0EE2-4D88-B2DF-8E533C253503}">
      <dgm:prSet/>
      <dgm:spPr/>
      <dgm:t>
        <a:bodyPr/>
        <a:lstStyle/>
        <a:p>
          <a:endParaRPr lang="ru-RU"/>
        </a:p>
      </dgm:t>
    </dgm:pt>
    <dgm:pt modelId="{2752E815-B18F-424D-8B10-548CE1E8CA71}">
      <dgm:prSet phldrT="[Текст]" custT="1"/>
      <dgm:spPr/>
      <dgm:t>
        <a:bodyPr/>
        <a:lstStyle/>
        <a:p>
          <a:pPr algn="just"/>
          <a:r>
            <a: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уровня компетентности педагогов и родителей в вопросах воспитания и обучения дошкольников.</a:t>
          </a:r>
          <a:endParaRPr lang="ru-RU" sz="16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CCD045-0E6A-4001-84EA-CC6B6C6E47AA}" type="parTrans" cxnId="{1BEFAD97-C2C7-4A04-A8A6-892B169AD920}">
      <dgm:prSet/>
      <dgm:spPr/>
      <dgm:t>
        <a:bodyPr/>
        <a:lstStyle/>
        <a:p>
          <a:endParaRPr lang="ru-RU"/>
        </a:p>
      </dgm:t>
    </dgm:pt>
    <dgm:pt modelId="{478E7544-CB1F-470A-ABCF-B08F25308819}" type="sibTrans" cxnId="{1BEFAD97-C2C7-4A04-A8A6-892B169AD920}">
      <dgm:prSet/>
      <dgm:spPr/>
      <dgm:t>
        <a:bodyPr/>
        <a:lstStyle/>
        <a:p>
          <a:endParaRPr lang="ru-RU"/>
        </a:p>
      </dgm:t>
    </dgm:pt>
    <dgm:pt modelId="{0AF88ABE-F809-412D-91E6-55A0463787F4}" type="pres">
      <dgm:prSet presAssocID="{D9138C84-5674-4BFF-9E24-7101C89D1E3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9E0B68-5466-4570-9CC7-29E8AD0BD27F}" type="pres">
      <dgm:prSet presAssocID="{5AEE64C6-612D-43D4-BE15-564C0EFBD817}" presName="composite" presStyleCnt="0"/>
      <dgm:spPr/>
    </dgm:pt>
    <dgm:pt modelId="{0320BAF0-B468-4912-B9F3-6A31CD544B6F}" type="pres">
      <dgm:prSet presAssocID="{5AEE64C6-612D-43D4-BE15-564C0EFBD81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4ECD1F-CF6C-44C9-96A4-27DFCAB69EDF}" type="pres">
      <dgm:prSet presAssocID="{5AEE64C6-612D-43D4-BE15-564C0EFBD817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768BF2-E4F0-4FBE-9FE2-B00A2D08AE9F}" type="pres">
      <dgm:prSet presAssocID="{A148EA38-5910-409F-996B-66566AF8D5ED}" presName="sp" presStyleCnt="0"/>
      <dgm:spPr/>
    </dgm:pt>
    <dgm:pt modelId="{D9E10900-3D53-4944-AE0A-A90AB3E44036}" type="pres">
      <dgm:prSet presAssocID="{8AACC37F-D87F-450F-A077-A9C8DDABA32A}" presName="composite" presStyleCnt="0"/>
      <dgm:spPr/>
    </dgm:pt>
    <dgm:pt modelId="{330664CC-7DBA-4B3B-9CAF-42D1E29351E6}" type="pres">
      <dgm:prSet presAssocID="{8AACC37F-D87F-450F-A077-A9C8DDABA32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68EF60-F6D1-4659-AED1-7CDA4014B00B}" type="pres">
      <dgm:prSet presAssocID="{8AACC37F-D87F-450F-A077-A9C8DDABA32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69A0E0-653B-4BA0-8D89-D487E20765A7}" type="pres">
      <dgm:prSet presAssocID="{F0BC8B44-1B95-42FD-A373-17267B6DDC82}" presName="sp" presStyleCnt="0"/>
      <dgm:spPr/>
    </dgm:pt>
    <dgm:pt modelId="{62A7AC42-DEDA-4095-A596-8408AA7E1A18}" type="pres">
      <dgm:prSet presAssocID="{35BEDB39-1330-42B1-9C83-9B18BC8F63D5}" presName="composite" presStyleCnt="0"/>
      <dgm:spPr/>
    </dgm:pt>
    <dgm:pt modelId="{F8772775-7A63-4FB3-853A-A30A92D786DC}" type="pres">
      <dgm:prSet presAssocID="{35BEDB39-1330-42B1-9C83-9B18BC8F63D5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19F8CD-D76B-49AD-99C1-5E87E9942631}" type="pres">
      <dgm:prSet presAssocID="{35BEDB39-1330-42B1-9C83-9B18BC8F63D5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307CCD-F9A9-4849-BD88-34D94C9877BB}" srcId="{5AEE64C6-612D-43D4-BE15-564C0EFBD817}" destId="{6ECAFEC0-F946-42AC-9F7E-AEB49013B167}" srcOrd="0" destOrd="0" parTransId="{D11C685B-0329-45E7-9774-967945C18098}" sibTransId="{2CD9FCBE-AAAE-448D-B88F-3246974D9EE8}"/>
    <dgm:cxn modelId="{2CA5305D-9C74-4253-9B53-5EEF5952DCFA}" type="presOf" srcId="{0313E6AD-AEFA-460F-92F6-7C10832F8B44}" destId="{7A4ECD1F-CF6C-44C9-96A4-27DFCAB69EDF}" srcOrd="0" destOrd="1" presId="urn:microsoft.com/office/officeart/2005/8/layout/chevron2"/>
    <dgm:cxn modelId="{89EE7F11-65EE-4CC5-8CDC-CD88DC4B7AA5}" type="presOf" srcId="{51FCAB17-59E7-496C-A6DC-DFE92473C600}" destId="{1419F8CD-D76B-49AD-99C1-5E87E9942631}" srcOrd="0" destOrd="0" presId="urn:microsoft.com/office/officeart/2005/8/layout/chevron2"/>
    <dgm:cxn modelId="{53B1B369-05CF-498F-855A-F6B0904A6016}" type="presOf" srcId="{2752E815-B18F-424D-8B10-548CE1E8CA71}" destId="{1419F8CD-D76B-49AD-99C1-5E87E9942631}" srcOrd="0" destOrd="1" presId="urn:microsoft.com/office/officeart/2005/8/layout/chevron2"/>
    <dgm:cxn modelId="{3CC4C130-D92A-41CD-BEE7-2D4FC8688203}" srcId="{5AEE64C6-612D-43D4-BE15-564C0EFBD817}" destId="{0313E6AD-AEFA-460F-92F6-7C10832F8B44}" srcOrd="1" destOrd="0" parTransId="{78379E84-E3CF-4C17-B40F-21B271505BC5}" sibTransId="{48418C61-1670-4243-973C-65AF2A2643AE}"/>
    <dgm:cxn modelId="{3F0EBCC2-EB7B-46CF-B98B-1CCCC77A1BF6}" type="presOf" srcId="{EC849E3C-80DC-4A40-8C67-1E52BC194680}" destId="{6F68EF60-F6D1-4659-AED1-7CDA4014B00B}" srcOrd="0" destOrd="0" presId="urn:microsoft.com/office/officeart/2005/8/layout/chevron2"/>
    <dgm:cxn modelId="{83684E1E-3FEA-42BB-8420-9674799EE378}" srcId="{D9138C84-5674-4BFF-9E24-7101C89D1E37}" destId="{8AACC37F-D87F-450F-A077-A9C8DDABA32A}" srcOrd="1" destOrd="0" parTransId="{A96F1AD5-E8F6-499E-BE87-87A898155C1D}" sibTransId="{F0BC8B44-1B95-42FD-A373-17267B6DDC82}"/>
    <dgm:cxn modelId="{E1E9F2A4-0EE2-4D88-B2DF-8E533C253503}" srcId="{35BEDB39-1330-42B1-9C83-9B18BC8F63D5}" destId="{51FCAB17-59E7-496C-A6DC-DFE92473C600}" srcOrd="0" destOrd="0" parTransId="{B9C5DA9A-EA1C-4F80-BE81-2B59622F2624}" sibTransId="{25335130-208A-4DF8-892C-F189A47864EB}"/>
    <dgm:cxn modelId="{000E3FD7-4148-4700-B94C-55135C48A5CB}" type="presOf" srcId="{5AEE64C6-612D-43D4-BE15-564C0EFBD817}" destId="{0320BAF0-B468-4912-B9F3-6A31CD544B6F}" srcOrd="0" destOrd="0" presId="urn:microsoft.com/office/officeart/2005/8/layout/chevron2"/>
    <dgm:cxn modelId="{722AD26E-FC68-4FDA-9DE6-39DE912EF57F}" srcId="{D9138C84-5674-4BFF-9E24-7101C89D1E37}" destId="{35BEDB39-1330-42B1-9C83-9B18BC8F63D5}" srcOrd="2" destOrd="0" parTransId="{B397776F-9F76-476A-B3AC-CC6CF093FF4C}" sibTransId="{C51367BF-62F8-4606-81A9-8C024C14C4D0}"/>
    <dgm:cxn modelId="{4ACEA44B-4918-40C6-BABF-0205A0E21287}" srcId="{D9138C84-5674-4BFF-9E24-7101C89D1E37}" destId="{5AEE64C6-612D-43D4-BE15-564C0EFBD817}" srcOrd="0" destOrd="0" parTransId="{60B70F25-BA42-4293-807A-67239E16A6A1}" sibTransId="{A148EA38-5910-409F-996B-66566AF8D5ED}"/>
    <dgm:cxn modelId="{E546B457-1106-4BD5-9BF6-064EC27E4A26}" type="presOf" srcId="{D9138C84-5674-4BFF-9E24-7101C89D1E37}" destId="{0AF88ABE-F809-412D-91E6-55A0463787F4}" srcOrd="0" destOrd="0" presId="urn:microsoft.com/office/officeart/2005/8/layout/chevron2"/>
    <dgm:cxn modelId="{A2375519-8571-430F-A351-0F6832F8F03D}" type="presOf" srcId="{35BEDB39-1330-42B1-9C83-9B18BC8F63D5}" destId="{F8772775-7A63-4FB3-853A-A30A92D786DC}" srcOrd="0" destOrd="0" presId="urn:microsoft.com/office/officeart/2005/8/layout/chevron2"/>
    <dgm:cxn modelId="{1BEFAD97-C2C7-4A04-A8A6-892B169AD920}" srcId="{35BEDB39-1330-42B1-9C83-9B18BC8F63D5}" destId="{2752E815-B18F-424D-8B10-548CE1E8CA71}" srcOrd="1" destOrd="0" parTransId="{82CCD045-0E6A-4001-84EA-CC6B6C6E47AA}" sibTransId="{478E7544-CB1F-470A-ABCF-B08F25308819}"/>
    <dgm:cxn modelId="{2BD6D7CD-D4CB-4D4C-8686-EAD01A154033}" type="presOf" srcId="{6ECAFEC0-F946-42AC-9F7E-AEB49013B167}" destId="{7A4ECD1F-CF6C-44C9-96A4-27DFCAB69EDF}" srcOrd="0" destOrd="0" presId="urn:microsoft.com/office/officeart/2005/8/layout/chevron2"/>
    <dgm:cxn modelId="{F1293AF0-AFFC-4CD7-A15C-93BE920D982E}" type="presOf" srcId="{0812E31E-EEEE-4F59-BB15-B957EF37B80A}" destId="{6F68EF60-F6D1-4659-AED1-7CDA4014B00B}" srcOrd="0" destOrd="1" presId="urn:microsoft.com/office/officeart/2005/8/layout/chevron2"/>
    <dgm:cxn modelId="{405597A8-4F17-4FDE-BE73-C93172E4A585}" srcId="{8AACC37F-D87F-450F-A077-A9C8DDABA32A}" destId="{EC849E3C-80DC-4A40-8C67-1E52BC194680}" srcOrd="0" destOrd="0" parTransId="{B3BD4749-9AE8-4A00-9CF9-77F03E3BA6ED}" sibTransId="{5B161788-9BC8-426F-9F91-15F194CFE05F}"/>
    <dgm:cxn modelId="{C3B84D74-6446-4AD7-8F2A-1936AAC2FECA}" type="presOf" srcId="{8AACC37F-D87F-450F-A077-A9C8DDABA32A}" destId="{330664CC-7DBA-4B3B-9CAF-42D1E29351E6}" srcOrd="0" destOrd="0" presId="urn:microsoft.com/office/officeart/2005/8/layout/chevron2"/>
    <dgm:cxn modelId="{88FAD4A7-D4AC-4093-BC49-30C93EEBAF5F}" srcId="{8AACC37F-D87F-450F-A077-A9C8DDABA32A}" destId="{0812E31E-EEEE-4F59-BB15-B957EF37B80A}" srcOrd="1" destOrd="0" parTransId="{E0738157-0085-409F-B191-F12579E4302E}" sibTransId="{66066B9E-B35A-47C2-ABC5-B08F5C7BC961}"/>
    <dgm:cxn modelId="{4770536B-66AA-4A4F-9C2B-B7B3E00799C4}" type="presParOf" srcId="{0AF88ABE-F809-412D-91E6-55A0463787F4}" destId="{259E0B68-5466-4570-9CC7-29E8AD0BD27F}" srcOrd="0" destOrd="0" presId="urn:microsoft.com/office/officeart/2005/8/layout/chevron2"/>
    <dgm:cxn modelId="{04E4E296-4B6E-4EB9-AB52-8BDE71AFA315}" type="presParOf" srcId="{259E0B68-5466-4570-9CC7-29E8AD0BD27F}" destId="{0320BAF0-B468-4912-B9F3-6A31CD544B6F}" srcOrd="0" destOrd="0" presId="urn:microsoft.com/office/officeart/2005/8/layout/chevron2"/>
    <dgm:cxn modelId="{BB01BF50-8A99-40DD-9CD1-5F91540F1EBE}" type="presParOf" srcId="{259E0B68-5466-4570-9CC7-29E8AD0BD27F}" destId="{7A4ECD1F-CF6C-44C9-96A4-27DFCAB69EDF}" srcOrd="1" destOrd="0" presId="urn:microsoft.com/office/officeart/2005/8/layout/chevron2"/>
    <dgm:cxn modelId="{3F3AD991-CD34-44EC-BF5E-3FF2F7784A69}" type="presParOf" srcId="{0AF88ABE-F809-412D-91E6-55A0463787F4}" destId="{23768BF2-E4F0-4FBE-9FE2-B00A2D08AE9F}" srcOrd="1" destOrd="0" presId="urn:microsoft.com/office/officeart/2005/8/layout/chevron2"/>
    <dgm:cxn modelId="{D13CD54B-1FA8-4D08-8D09-4268D860A3F1}" type="presParOf" srcId="{0AF88ABE-F809-412D-91E6-55A0463787F4}" destId="{D9E10900-3D53-4944-AE0A-A90AB3E44036}" srcOrd="2" destOrd="0" presId="urn:microsoft.com/office/officeart/2005/8/layout/chevron2"/>
    <dgm:cxn modelId="{43A731D4-C0A0-47C1-A831-269B1AE62DEF}" type="presParOf" srcId="{D9E10900-3D53-4944-AE0A-A90AB3E44036}" destId="{330664CC-7DBA-4B3B-9CAF-42D1E29351E6}" srcOrd="0" destOrd="0" presId="urn:microsoft.com/office/officeart/2005/8/layout/chevron2"/>
    <dgm:cxn modelId="{36373884-471C-418B-BBD0-8269C81097A1}" type="presParOf" srcId="{D9E10900-3D53-4944-AE0A-A90AB3E44036}" destId="{6F68EF60-F6D1-4659-AED1-7CDA4014B00B}" srcOrd="1" destOrd="0" presId="urn:microsoft.com/office/officeart/2005/8/layout/chevron2"/>
    <dgm:cxn modelId="{9A9BB570-07F2-414A-9914-92BF486E765A}" type="presParOf" srcId="{0AF88ABE-F809-412D-91E6-55A0463787F4}" destId="{4669A0E0-653B-4BA0-8D89-D487E20765A7}" srcOrd="3" destOrd="0" presId="urn:microsoft.com/office/officeart/2005/8/layout/chevron2"/>
    <dgm:cxn modelId="{BF6E4E08-07EE-44A5-9BD0-7191215BBDE7}" type="presParOf" srcId="{0AF88ABE-F809-412D-91E6-55A0463787F4}" destId="{62A7AC42-DEDA-4095-A596-8408AA7E1A18}" srcOrd="4" destOrd="0" presId="urn:microsoft.com/office/officeart/2005/8/layout/chevron2"/>
    <dgm:cxn modelId="{EF8A51EB-786E-4367-BB4C-8916C91F4B17}" type="presParOf" srcId="{62A7AC42-DEDA-4095-A596-8408AA7E1A18}" destId="{F8772775-7A63-4FB3-853A-A30A92D786DC}" srcOrd="0" destOrd="0" presId="urn:microsoft.com/office/officeart/2005/8/layout/chevron2"/>
    <dgm:cxn modelId="{99977EBC-7D53-4643-9FF2-EBBD74637DD4}" type="presParOf" srcId="{62A7AC42-DEDA-4095-A596-8408AA7E1A18}" destId="{1419F8CD-D76B-49AD-99C1-5E87E994263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4F012-CDF4-4169-A1F3-7E8C362B60AA}">
      <dsp:nvSpPr>
        <dsp:cNvPr id="0" name=""/>
        <dsp:cNvSpPr/>
      </dsp:nvSpPr>
      <dsp:spPr>
        <a:xfrm>
          <a:off x="1450193" y="0"/>
          <a:ext cx="4351338" cy="435133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E1AFC5-A8B0-4AF2-B437-37086CD9F2AD}">
      <dsp:nvSpPr>
        <dsp:cNvPr id="0" name=""/>
        <dsp:cNvSpPr/>
      </dsp:nvSpPr>
      <dsp:spPr>
        <a:xfrm>
          <a:off x="4435961" y="2251081"/>
          <a:ext cx="2668991" cy="11177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Картотеки сюжетно – ролевых игр, игровых ситуации и т.д. в период дистанционной работы</a:t>
          </a:r>
          <a:endParaRPr lang="ru-RU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90525" y="2305645"/>
        <a:ext cx="2559863" cy="1008621"/>
      </dsp:txXfrm>
    </dsp:sp>
    <dsp:sp modelId="{51F54431-8495-4E4D-89C5-E843C100065C}">
      <dsp:nvSpPr>
        <dsp:cNvPr id="0" name=""/>
        <dsp:cNvSpPr/>
      </dsp:nvSpPr>
      <dsp:spPr>
        <a:xfrm>
          <a:off x="3943344" y="1217540"/>
          <a:ext cx="2152926" cy="95812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интерактивных игр познавательного характера</a:t>
          </a:r>
          <a:endParaRPr lang="ru-RU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0116" y="1264312"/>
        <a:ext cx="2059382" cy="864584"/>
      </dsp:txXfrm>
    </dsp:sp>
    <dsp:sp modelId="{FEB55A4B-FE34-4DD3-893E-FC013E875048}">
      <dsp:nvSpPr>
        <dsp:cNvPr id="0" name=""/>
        <dsp:cNvSpPr/>
      </dsp:nvSpPr>
      <dsp:spPr>
        <a:xfrm>
          <a:off x="5100882" y="3444134"/>
          <a:ext cx="2287387" cy="8026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Квесты, творческие этюды</a:t>
          </a:r>
          <a:endParaRPr lang="ru-RU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0066" y="3483318"/>
        <a:ext cx="2209019" cy="7243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0BAF0-B468-4912-B9F3-6A31CD544B6F}">
      <dsp:nvSpPr>
        <dsp:cNvPr id="0" name=""/>
        <dsp:cNvSpPr/>
      </dsp:nvSpPr>
      <dsp:spPr>
        <a:xfrm rot="5400000">
          <a:off x="-236795" y="238852"/>
          <a:ext cx="1578634" cy="11050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Результатив-ность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0" y="554579"/>
        <a:ext cx="1105044" cy="473590"/>
      </dsp:txXfrm>
    </dsp:sp>
    <dsp:sp modelId="{7A4ECD1F-CF6C-44C9-96A4-27DFCAB69EDF}">
      <dsp:nvSpPr>
        <dsp:cNvPr id="0" name=""/>
        <dsp:cNvSpPr/>
      </dsp:nvSpPr>
      <dsp:spPr>
        <a:xfrm rot="5400000">
          <a:off x="4075072" y="-2967970"/>
          <a:ext cx="1026112" cy="69661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  качества </a:t>
          </a:r>
          <a:r>
            <a:rPr lang="ru-RU" sz="15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воспитательно-образовательной </a:t>
          </a:r>
          <a:r>
            <a:rPr lang="ru-RU" sz="15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работы с детьми и родителями;</a:t>
          </a:r>
          <a:endParaRPr lang="ru-RU" sz="15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сближение всех участников образовательного процесса – </a:t>
          </a:r>
          <a:r>
            <a:rPr lang="ru-RU" sz="16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родителей, </a:t>
          </a:r>
          <a:r>
            <a:rPr lang="ru-RU" sz="16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педагогов и </a:t>
          </a:r>
          <a:r>
            <a:rPr lang="ru-RU" sz="16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детей, </a:t>
          </a:r>
          <a:r>
            <a:rPr lang="ru-RU" sz="16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социумом;</a:t>
          </a:r>
          <a:endParaRPr lang="ru-RU" sz="16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105045" y="52148"/>
        <a:ext cx="6916077" cy="925930"/>
      </dsp:txXfrm>
    </dsp:sp>
    <dsp:sp modelId="{330664CC-7DBA-4B3B-9CAF-42D1E29351E6}">
      <dsp:nvSpPr>
        <dsp:cNvPr id="0" name=""/>
        <dsp:cNvSpPr/>
      </dsp:nvSpPr>
      <dsp:spPr>
        <a:xfrm rot="5400000">
          <a:off x="-236795" y="1623146"/>
          <a:ext cx="1578634" cy="11050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Результатив-ность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0" y="1938873"/>
        <a:ext cx="1105044" cy="473590"/>
      </dsp:txXfrm>
    </dsp:sp>
    <dsp:sp modelId="{6F68EF60-F6D1-4659-AED1-7CDA4014B00B}">
      <dsp:nvSpPr>
        <dsp:cNvPr id="0" name=""/>
        <dsp:cNvSpPr/>
      </dsp:nvSpPr>
      <dsp:spPr>
        <a:xfrm rot="5400000">
          <a:off x="4075072" y="-1583676"/>
          <a:ext cx="1026112" cy="69661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достойной личности;</a:t>
          </a:r>
          <a:endParaRPr lang="ru-RU" sz="16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атмосфера доверия, уважения к традициям;</a:t>
          </a:r>
          <a:endParaRPr lang="ru-RU" sz="16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105045" y="1436442"/>
        <a:ext cx="6916077" cy="925930"/>
      </dsp:txXfrm>
    </dsp:sp>
    <dsp:sp modelId="{F8772775-7A63-4FB3-853A-A30A92D786DC}">
      <dsp:nvSpPr>
        <dsp:cNvPr id="0" name=""/>
        <dsp:cNvSpPr/>
      </dsp:nvSpPr>
      <dsp:spPr>
        <a:xfrm rot="5400000">
          <a:off x="-236795" y="3007440"/>
          <a:ext cx="1578634" cy="11050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Результатив-ность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0" y="3323167"/>
        <a:ext cx="1105044" cy="473590"/>
      </dsp:txXfrm>
    </dsp:sp>
    <dsp:sp modelId="{1419F8CD-D76B-49AD-99C1-5E87E9942631}">
      <dsp:nvSpPr>
        <dsp:cNvPr id="0" name=""/>
        <dsp:cNvSpPr/>
      </dsp:nvSpPr>
      <dsp:spPr>
        <a:xfrm rot="5400000">
          <a:off x="4075072" y="-199382"/>
          <a:ext cx="1026112" cy="69661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дружеские отношения между разными поколениями;</a:t>
          </a:r>
          <a:endParaRPr lang="ru-RU" sz="16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уровня компетентности педагогов и родителей в вопросах воспитания и обучения дошкольников.</a:t>
          </a:r>
          <a:endParaRPr lang="ru-RU" sz="16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105045" y="2820736"/>
        <a:ext cx="6916077" cy="925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" y="366"/>
            <a:ext cx="9143024" cy="68572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5761" y="538402"/>
            <a:ext cx="7450655" cy="1455861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заочные Педагогические чтения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«ДОШКОЛЬНОЕ ОБРАЗОВАНИЕ: ВЗГЛЯД СОВРЕМЕННОГО ПЕДАГОГА»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автономное дошкольное образовательное учреждение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№132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г. Череповец</a:t>
            </a: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651" y="2158835"/>
            <a:ext cx="8004874" cy="3079591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ТЕХНОЛОГИИ ОБУЧЕНИЯ И ВОСПИТАНИЯ ДЕТЕЙ ДОШКОЛЬНОГО ВОЗРАСТА В ПРАКТИЧЕСКОЙ ДЕЯТЕЛЬНОСТИ ПЕДАГОГОВ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</a:p>
          <a:p>
            <a:endParaRPr lang="ru-RU" sz="2800" dirty="0">
              <a:solidFill>
                <a:srgbClr val="002060"/>
              </a:solidFill>
            </a:endParaRPr>
          </a:p>
          <a:p>
            <a:endParaRPr lang="ru-RU" sz="2800" dirty="0" smtClean="0">
              <a:solidFill>
                <a:srgbClr val="002060"/>
              </a:solidFill>
            </a:endParaRPr>
          </a:p>
          <a:p>
            <a:r>
              <a:rPr lang="ru-RU" sz="2800" dirty="0">
                <a:solidFill>
                  <a:srgbClr val="002060"/>
                </a:solidFill>
              </a:rPr>
              <a:t/>
            </a:r>
            <a:br>
              <a:rPr lang="ru-RU" sz="2800" dirty="0">
                <a:solidFill>
                  <a:srgbClr val="002060"/>
                </a:solidFill>
              </a:rPr>
            </a:b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29338" y="3855166"/>
            <a:ext cx="45642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Смирнова Татьяна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Александровна-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высшей квалификационной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</a:t>
            </a:r>
          </a:p>
          <a:p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Петровцева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Николаевна - воспитатель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квалификационной категории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8081" y="6052088"/>
            <a:ext cx="1247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0860" y="3822907"/>
            <a:ext cx="4389020" cy="2465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094" y="3709255"/>
            <a:ext cx="1548518" cy="25788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3474" y="370032"/>
            <a:ext cx="787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авторских мультфильмов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семейного клуба «Фабрика Мультяшкино»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79" y="1136315"/>
            <a:ext cx="81591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 все педагоги и родители придумывали сценарий сказки для мультфильма, выбирали экологическую проблему, создавали характеры героев и их поступки, изготовляли различные декорации, проводили занятия по озвучке голосов придуманных героев, фотографировали кадры для мультфильма, в компьютерной программе соединяли все кадры и музыку в мультфильм. Получились очень яркие и запоминающиеся экологические мультфильмы о природе, деятельности ПАО «Северсталь», сохранение окружающей среды в нашем городе Череповце (например, «Волшебные желуди», «Пластилиновый лес»,  «Сталькин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экомультимир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</a:p>
        </p:txBody>
      </p:sp>
    </p:spTree>
    <p:extLst>
      <p:ext uri="{BB962C8B-B14F-4D97-AF65-F5344CB8AC3E}">
        <p14:creationId xmlns:p14="http://schemas.microsoft.com/office/powerpoint/2010/main" val="133609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135" y="405665"/>
            <a:ext cx="7886700" cy="71345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«Технология 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Team-building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17" y="2503197"/>
            <a:ext cx="2499577" cy="26032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820" y="3648306"/>
            <a:ext cx="2274005" cy="27251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198" y="2334783"/>
            <a:ext cx="1938696" cy="20179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869" y="2635034"/>
            <a:ext cx="2328874" cy="2621507"/>
          </a:xfrm>
          <a:prstGeom prst="rect">
            <a:avLst/>
          </a:prstGeom>
        </p:spPr>
      </p:pic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6352011" y="2989206"/>
            <a:ext cx="1758589" cy="1631200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игровые музыкальные занятия и мини- развлечения  с использованием ИКТ,</a:t>
            </a:r>
          </a:p>
          <a:p>
            <a:pPr>
              <a:buFont typeface="Wingdings" pitchFamily="2" charset="2"/>
              <a:buChar char="v"/>
            </a:pP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"мировое кафе", "клубный час"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6806" y="1371531"/>
            <a:ext cx="556003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666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605" y="332950"/>
            <a:ext cx="8158428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Технологию взаимодействия участников процесса «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Team-building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мы используем в совместной работе всех участников воспитательного процесса, чтобы   создать и поддержать дружеские отношения в коллективе, дать возможность познакомиться родителям друг с другом в неформальной обстановке, адаптировать   новых родителей в коллективе, снять психологическое напряжение, снять конфликт, повысить уровень доверия и взаимопомощи в коллективе родителей, познакомить родителей с деятельностью ДОУ, а также создать условия для активного вовлечения родителей в различные мероприятия дошкольного учреждения.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проведены: психологическое командообразование (ресурсный круг, лекториум, мультимедийные квесты), игровые тренинги, «мировое кафе», «клубный час». С помощью игровых моментов мы превращали родителей в детей, которые участвовали в разных мероприятиях в роли ребенка.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615" y="4097270"/>
            <a:ext cx="3389670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9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232" y="663233"/>
            <a:ext cx="3144200" cy="2364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513" y="619683"/>
            <a:ext cx="3175939" cy="2407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44" y="3728231"/>
            <a:ext cx="3310577" cy="22035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099" y="3728231"/>
            <a:ext cx="3186353" cy="212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718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применению современных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9081826"/>
              </p:ext>
            </p:extLst>
          </p:nvPr>
        </p:nvGraphicFramePr>
        <p:xfrm>
          <a:off x="444137" y="1825625"/>
          <a:ext cx="807121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30762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7730" y="365126"/>
            <a:ext cx="6877619" cy="863173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955" y="1090837"/>
            <a:ext cx="8158429" cy="4351338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отмечают  повышение   уровня инициативности родителей, повышение уровня доверия в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детско–родительском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педагогическом коллективах, наблюдается активная позиция родителей   в процессе вовлечения их в образовательно – воспитательную   деятельность ДОУ, доказательством следует аналитический отчет качества образования (он-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лайн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тест).  </a:t>
            </a:r>
          </a:p>
          <a:p>
            <a:pPr marL="0" indent="0" algn="just">
              <a:buNone/>
            </a:pP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Таким образом, мы выстроили динамичную систему работы по применению современных технологий, которая способствует повышению   качества воспитательно - образовательной работы с детьми и родителями; сближению всех участников образовательного процесса – родителей с педагогов и детей, социумом; развитию достойной личности. Разнообразные формы работы вносят в воспитательный процесс атмосферу доверия, уважения к традициям, дружеские отношения между разными поколениями, это все создает идеальные условия для вхождения маленького человека в большой мир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57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172" y="119003"/>
            <a:ext cx="7886700" cy="79539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качества дошкольного образования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881" y="4814710"/>
            <a:ext cx="2196889" cy="16476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211" y="4769594"/>
            <a:ext cx="2257044" cy="16927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12" y="4781006"/>
            <a:ext cx="2241828" cy="168137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744519"/>
            <a:ext cx="8429767" cy="383177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дошкольного образования в последние годы приобрела не только актуальный, но и приоритетный характер. Очевидно то, что сегодня каждое дошкольное учреждение должно занять свою индивидуальную нишу в общем образовательном пространстве, постоянно доказывать свою привлекательность, оригинальность и необходимость.  Наше дошкольное учреждение стремится реагировать на все процессы, происходящие в обществе, крае, родном городе. Реализация основной общеобразовательной программы дошкольного образования Радуга» под редакцией Т.Н. Дороновой, С.Г. Якобсон и т.д. дает возможность достигнуть определенных положительных результатов работы, однако этого оказалось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недостаточно. Поэтому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задача педагогов муниципального автономного дошкольного образовательного учреждения «Детский сад №132» г. Череповца – выбрать методы и формы организации работы с детьми, инновационные педагогические технологии, которые оптимально соответствуют поставленной цели развития личности.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</a:t>
            </a:r>
          </a:p>
          <a:p>
            <a:pPr marL="0" indent="0" algn="just"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Новизной доклада 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сочетание экспериментирования с художественно-эстетической деятельностью, которое способствует формированию культуры здоровья у детей через использование современных технологий (ИКТ, технологии сотрудничества, метод проектов), адаптированных к младшему дошкольному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возрасту и старшему.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3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853" y="428621"/>
            <a:ext cx="7989377" cy="896209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создание условий для внедрения современных педагогических технологий   эффективного обучения и воспитания детей дошкольного возраста через использование комплекса мероприятий в совместной деятельности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1" name="Group 2"/>
          <p:cNvGrpSpPr>
            <a:grpSpLocks/>
          </p:cNvGrpSpPr>
          <p:nvPr/>
        </p:nvGrpSpPr>
        <p:grpSpPr bwMode="auto">
          <a:xfrm>
            <a:off x="868067" y="5086488"/>
            <a:ext cx="7899400" cy="1016000"/>
            <a:chOff x="1248" y="1254"/>
            <a:chExt cx="4976" cy="640"/>
          </a:xfrm>
        </p:grpSpPr>
        <p:sp>
          <p:nvSpPr>
            <p:cNvPr id="82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4" name="Text Box 5"/>
            <p:cNvSpPr txBox="1">
              <a:spLocks noChangeArrowheads="1"/>
            </p:cNvSpPr>
            <p:nvPr/>
          </p:nvSpPr>
          <p:spPr bwMode="gray">
            <a:xfrm>
              <a:off x="1809" y="1254"/>
              <a:ext cx="4415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Систематизировать 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 презентовать опыт работы по внедрению </a:t>
              </a:r>
              <a:endPara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технологий 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различных уровнях образовательного процесса. </a:t>
              </a:r>
            </a:p>
            <a:p>
              <a:pPr algn="l"/>
              <a:endParaRPr lang="en-US" sz="2400" dirty="0"/>
            </a:p>
          </p:txBody>
        </p:sp>
        <p:sp>
          <p:nvSpPr>
            <p:cNvPr id="85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4</a:t>
              </a:r>
            </a:p>
          </p:txBody>
        </p:sp>
      </p:grpSp>
      <p:grpSp>
        <p:nvGrpSpPr>
          <p:cNvPr id="86" name="Group 7"/>
          <p:cNvGrpSpPr>
            <a:grpSpLocks/>
          </p:cNvGrpSpPr>
          <p:nvPr/>
        </p:nvGrpSpPr>
        <p:grpSpPr bwMode="auto">
          <a:xfrm>
            <a:off x="563267" y="1897833"/>
            <a:ext cx="5105400" cy="555625"/>
            <a:chOff x="1248" y="2030"/>
            <a:chExt cx="3216" cy="350"/>
          </a:xfrm>
        </p:grpSpPr>
        <p:sp>
          <p:nvSpPr>
            <p:cNvPr id="87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9" name="Text Box 10"/>
            <p:cNvSpPr txBox="1">
              <a:spLocks noChangeArrowheads="1"/>
            </p:cNvSpPr>
            <p:nvPr/>
          </p:nvSpPr>
          <p:spPr bwMode="gray">
            <a:xfrm>
              <a:off x="2256" y="207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/>
            </a:p>
          </p:txBody>
        </p:sp>
        <p:sp>
          <p:nvSpPr>
            <p:cNvPr id="90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1</a:t>
              </a:r>
            </a:p>
          </p:txBody>
        </p:sp>
      </p:grpSp>
      <p:grpSp>
        <p:nvGrpSpPr>
          <p:cNvPr id="91" name="Group 12"/>
          <p:cNvGrpSpPr>
            <a:grpSpLocks/>
          </p:cNvGrpSpPr>
          <p:nvPr/>
        </p:nvGrpSpPr>
        <p:grpSpPr bwMode="auto">
          <a:xfrm>
            <a:off x="979512" y="3128961"/>
            <a:ext cx="5105400" cy="555625"/>
            <a:chOff x="1248" y="2640"/>
            <a:chExt cx="3216" cy="350"/>
          </a:xfrm>
        </p:grpSpPr>
        <p:sp>
          <p:nvSpPr>
            <p:cNvPr id="92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4" name="Text Box 15"/>
            <p:cNvSpPr txBox="1">
              <a:spLocks noChangeArrowheads="1"/>
            </p:cNvSpPr>
            <p:nvPr/>
          </p:nvSpPr>
          <p:spPr bwMode="gray">
            <a:xfrm>
              <a:off x="2256" y="268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/>
            </a:p>
          </p:txBody>
        </p:sp>
        <p:sp>
          <p:nvSpPr>
            <p:cNvPr id="95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2</a:t>
              </a:r>
            </a:p>
          </p:txBody>
        </p:sp>
      </p:grpSp>
      <p:grpSp>
        <p:nvGrpSpPr>
          <p:cNvPr id="96" name="Group 17"/>
          <p:cNvGrpSpPr>
            <a:grpSpLocks/>
          </p:cNvGrpSpPr>
          <p:nvPr/>
        </p:nvGrpSpPr>
        <p:grpSpPr bwMode="auto">
          <a:xfrm>
            <a:off x="491653" y="4131818"/>
            <a:ext cx="5105400" cy="555625"/>
            <a:chOff x="1248" y="3230"/>
            <a:chExt cx="3216" cy="350"/>
          </a:xfrm>
        </p:grpSpPr>
        <p:sp>
          <p:nvSpPr>
            <p:cNvPr id="97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9" name="Text Box 20"/>
            <p:cNvSpPr txBox="1">
              <a:spLocks noChangeArrowheads="1"/>
            </p:cNvSpPr>
            <p:nvPr/>
          </p:nvSpPr>
          <p:spPr bwMode="gray">
            <a:xfrm>
              <a:off x="2256" y="327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/>
            </a:p>
          </p:txBody>
        </p:sp>
        <p:sp>
          <p:nvSpPr>
            <p:cNvPr id="100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3</a:t>
              </a:r>
            </a:p>
          </p:txBody>
        </p:sp>
      </p:grpSp>
      <p:sp>
        <p:nvSpPr>
          <p:cNvPr id="102" name="Line 23"/>
          <p:cNvSpPr>
            <a:spLocks noChangeShapeType="1"/>
          </p:cNvSpPr>
          <p:nvPr/>
        </p:nvSpPr>
        <p:spPr bwMode="gray">
          <a:xfrm>
            <a:off x="1467668" y="677769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1634518" y="1452189"/>
            <a:ext cx="7132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410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dirty="0">
                <a:solidFill>
                  <a:srgbClr val="0410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повышению уровня воспитания и обучения воспитанников путем применения различных педагогических технологий в разных видах деятельности;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15054" y="2551837"/>
            <a:ext cx="715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Повышать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уровень педагогов в овладении ими современными технологиями в совместной активной деятельности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детско–родительского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коллектива; применять умения в условиях дистанционной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работы;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5054" y="3823603"/>
            <a:ext cx="715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мастерство, способствовать творческому поиску для обеспечения условий развития творчества и личностного роста дошкольников;</a:t>
            </a:r>
          </a:p>
        </p:txBody>
      </p:sp>
    </p:spTree>
    <p:extLst>
      <p:ext uri="{BB962C8B-B14F-4D97-AF65-F5344CB8AC3E}">
        <p14:creationId xmlns:p14="http://schemas.microsoft.com/office/powerpoint/2010/main" val="419166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практической деятельности»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применяемые педагогические технологии в деятельности музыкального руководителя и воспитателя мы представили в схеме, отражающей название технологии и форму презентации продукта данной технологии.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Банк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идей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педагога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269" y="2689116"/>
            <a:ext cx="3459879" cy="30809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528" y="2359440"/>
            <a:ext cx="3005588" cy="14570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66" y="2243606"/>
            <a:ext cx="2847079" cy="15729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521" y="4814937"/>
            <a:ext cx="2847079" cy="16948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9455" y="4785516"/>
            <a:ext cx="3005588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40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235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«Цикл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исследовательских проектов по ознакомлению дошкольников с брендами Вологодской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672" y="1312875"/>
            <a:ext cx="8143931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«Секрет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Вологодского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мы активно используем проектный метод, нами разработан и проведен цикл исследовательских проектов по ознакомлению дошкольников с брендами Вологодской области. С детьми младшего возраста был реализован проект «Секрет Вологодского масла», а уже в старшей группе проект «Волшебный лён». Реализация регионального компонента сейчас очень актуальна в ДОУ, ведь мы продолжаем себя в детях и хотим, чтобы они были лучше и совершеннее нас. Буквально с первых проблесков сознания надо воспитывать в ребенке любовь к родной земле, на которой он родился и живет.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Поэтому тема знакомства детей с брендами «Вологодское масло» и «Волшебный лён» значима для приобщения их к особенностям традиций Вологодского края.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19755"/>
          <a:stretch/>
        </p:blipFill>
        <p:spPr>
          <a:xfrm>
            <a:off x="7222809" y="4477078"/>
            <a:ext cx="1636986" cy="2039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590" y="4548003"/>
            <a:ext cx="2411657" cy="17386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650" y="4554447"/>
            <a:ext cx="2309588" cy="1732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463" y="4541559"/>
            <a:ext cx="2314012" cy="173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5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663" y="3013167"/>
            <a:ext cx="2767058" cy="20752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09" y="3083804"/>
            <a:ext cx="3044577" cy="2027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641" y="4656953"/>
            <a:ext cx="2757555" cy="18497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84069" y="803337"/>
            <a:ext cx="75677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проекта «Волшебный лён» были проведены мастер-классы, организован и проведен совместный детско-родительский фольклорный праздник «Волшебный лён» с дефиле нарядов изо льна, совместно с родителями оформлена выставка кукол изо льна, в группе был создан мини-музей «Волшебный лён». В ходе работы над проектом у детей обогатились знания о льне, как растении, произрастающем на территории области, повысился интерес детей к фольклорному материалу Вологодчины, развился познавательный интерес к исследовательской деятельности.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3821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«Волшебный лён»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50878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0777" y="302511"/>
            <a:ext cx="7886700" cy="3834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«Череповец – город, в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котором хочется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жить!»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494" y="4586062"/>
            <a:ext cx="2318209" cy="17376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65" y="5151513"/>
            <a:ext cx="2215130" cy="14175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703" y="4258493"/>
            <a:ext cx="2196111" cy="14524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7814" y="3966874"/>
            <a:ext cx="1981753" cy="14880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1946" y="808836"/>
            <a:ext cx="828436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  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детьми подготовительной группы реализован проект «Череповец – город, в котором хочется жить». Мы обратились к данной теме, т.к. у детей возникла проблема – недостаточность знаний о родном городе. Родители организовали экскурсию по городу, где дети закрепляли знания о памятных местах города, после была организована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игра «Что тебе знакомо в своем городе». Полученные знания мы решили проверить с помощью решения проблемных ситуаций. Студент ЧГУ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Петровцева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Мария провела с нами занятие «Парк у моста через Шексну», где дети демонстрировали свои знания, используя фантазию, навыки дизайна и конструирования, умения слаженно работать в коллективе. В ходе совместной работы у нас получился настоящий макет, который можно использовать для улучшения благоприятной и комфортной среды нашего города.  После проведения подготовительного этапа мы приступили к основному – участие в городском конкурсе «Знатоки родного края», ведь тема в этом году касалась знаний о родном городе. Активные участники проекта посетили экскурсию в музей металлургической промышленности, где познакомились с основными профессиями нашего города, брендами ПАО «Северсталь». Дети, педагоги и родители участвовали   в «Музыкально – литературной композиции», используя различные виды музыкально – театральной деятельности; дети рассказали о родном городе от истории до современности.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360225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39252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«Игровая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1883172"/>
              </p:ext>
            </p:extLst>
          </p:nvPr>
        </p:nvGraphicFramePr>
        <p:xfrm>
          <a:off x="617879" y="201581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12550" r="11955"/>
          <a:stretch/>
        </p:blipFill>
        <p:spPr>
          <a:xfrm>
            <a:off x="955343" y="3179487"/>
            <a:ext cx="1965278" cy="1463793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9515" y="4780617"/>
            <a:ext cx="2115381" cy="1586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073" y="748230"/>
            <a:ext cx="81283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Игровая технология в практической деятельности педагога представлена нами через применение интерактивных игр познавательного характера, картотек сюжетно – ролевых игр, игровых ситуации и т.д. в период дистанционной работы. Были проведены он -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лайн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оф-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лайн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занятия на платформе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zoom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детьми и родителями в форме интерактивных игр,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квестов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творческих этюдов и т.д. Для такой работы были созданы и апробированы различные   интерактивные игры (например, «Создание Вологодского масла», интерактивный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квиз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«Улицы города Череповца»). Дети в игровой форме узнают историю Вологодского масла, технологию создания в прошлом веке и современный рецепт. Дети узнают, что бренд Вологодской области реализуется в разные города нашей области, страны. Интерактивный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квиз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позволяет участникам игры погрузиться в историю и современность улиц любимого города, узнать о жизни и профессиональной деятельности почетных граждан города, РФ.</a:t>
            </a:r>
          </a:p>
        </p:txBody>
      </p:sp>
    </p:spTree>
    <p:extLst>
      <p:ext uri="{BB962C8B-B14F-4D97-AF65-F5344CB8AC3E}">
        <p14:creationId xmlns:p14="http://schemas.microsoft.com/office/powerpoint/2010/main" val="31924759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55255" y="298154"/>
            <a:ext cx="7886700" cy="4661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«ИКТ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15" y="4440452"/>
            <a:ext cx="2412069" cy="18090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15" y="4440453"/>
            <a:ext cx="2412070" cy="18090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669" y="3289110"/>
            <a:ext cx="1857715" cy="30961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2996" y="3316083"/>
            <a:ext cx="5145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авторских мультфильмов в рамках семейного клуба «Фабрика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Мультяшкино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222" y="741331"/>
            <a:ext cx="8454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воспитательно - образовательном процессе педагоги очень часто применяют ИКТ –технологии, чтобы дети стали активными участниками непосредственно образовательной деятельности. Это способствует повышению мотивации дошкольников к трудным для них видам деятельности (за счет соединения движения, звука, мультипликации), улучшению речевого продуцирования, расширению кругозора дошкольников, развитие их познавательных процессов.  Мы создаем различные картотеки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мультемидийных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презентаций по разным видам деятельности, авторские ролики и мультфильмы.  Для реализации технологии создания авторских мультфильмов на базе нашей группы был создан семейный клуб «Фабрика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Мультяшкино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72543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</TotalTime>
  <Words>1485</Words>
  <Application>Microsoft Office PowerPoint</Application>
  <PresentationFormat>Экран (4:3)</PresentationFormat>
  <Paragraphs>64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Межрегиональные заочные Педагогические чтения «ДОШКОЛЬНОЕ ОБРАЗОВАНИЕ: ВЗГЛЯД СОВРЕМЕННОГО ПЕДАГОГА»   Муниципальное автономное дошкольное образовательное учреждение  «Детский сад №132» г. Череповец </vt:lpstr>
      <vt:lpstr>Проблема качества дошкольного образования</vt:lpstr>
      <vt:lpstr>Цель: создание условий для внедрения современных педагогических технологий   эффективного обучения и воспитания детей дошкольного возраста через использование комплекса мероприятий в совместной деятельности. Задачи:</vt:lpstr>
      <vt:lpstr>«Образовательные технологии в практической деятельности»     Некоторые применяемые педагогические технологии в деятельности музыкального руководителя и воспитателя мы представили в схеме, отражающей название технологии и форму презентации продукта данной технологии.</vt:lpstr>
      <vt:lpstr>«Цикл исследовательских проектов по ознакомлению дошкольников с брендами Вологодской области»</vt:lpstr>
      <vt:lpstr>«Волшебный лён»</vt:lpstr>
      <vt:lpstr>Презентация PowerPoint</vt:lpstr>
      <vt:lpstr>«Игровая технология»</vt:lpstr>
      <vt:lpstr>Презентация PowerPoint</vt:lpstr>
      <vt:lpstr>Презентация PowerPoint</vt:lpstr>
      <vt:lpstr>«Технология «Team-building» </vt:lpstr>
      <vt:lpstr>Презентация PowerPoint</vt:lpstr>
      <vt:lpstr>Презентация PowerPoint</vt:lpstr>
      <vt:lpstr>«Система работы по применению современных технологий»</vt:lpstr>
      <vt:lpstr>Выводы: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85</cp:revision>
  <dcterms:created xsi:type="dcterms:W3CDTF">2018-09-04T12:10:47Z</dcterms:created>
  <dcterms:modified xsi:type="dcterms:W3CDTF">2022-10-30T18:08:30Z</dcterms:modified>
</cp:coreProperties>
</file>