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8" r:id="rId2"/>
    <p:sldId id="281" r:id="rId3"/>
    <p:sldId id="302" r:id="rId4"/>
    <p:sldId id="304" r:id="rId5"/>
    <p:sldId id="283" r:id="rId6"/>
    <p:sldId id="288" r:id="rId7"/>
    <p:sldId id="291" r:id="rId8"/>
    <p:sldId id="290" r:id="rId9"/>
    <p:sldId id="298" r:id="rId10"/>
    <p:sldId id="299" r:id="rId11"/>
    <p:sldId id="289" r:id="rId12"/>
    <p:sldId id="297" r:id="rId13"/>
    <p:sldId id="292" r:id="rId14"/>
    <p:sldId id="301" r:id="rId15"/>
    <p:sldId id="294" r:id="rId16"/>
    <p:sldId id="282" r:id="rId17"/>
    <p:sldId id="295" r:id="rId18"/>
    <p:sldId id="296" r:id="rId19"/>
    <p:sldId id="303" r:id="rId20"/>
  </p:sldIdLst>
  <p:sldSz cx="13439775" cy="7559675"/>
  <p:notesSz cx="6858000" cy="9144000"/>
  <p:embeddedFontLst>
    <p:embeddedFont>
      <p:font typeface="Akrobat Black" charset="-52"/>
      <p:bold r:id="rId21"/>
    </p:embeddedFont>
    <p:embeddedFont>
      <p:font typeface="Akrobat" charset="-52"/>
      <p:regular r:id="rId22"/>
      <p:bold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Arial Black" pitchFamily="34" charset="0"/>
      <p:bold r:id="rId28"/>
    </p:embeddedFont>
    <p:embeddedFont>
      <p:font typeface="Calibri Light" pitchFamily="34" charset="0"/>
      <p:regular r:id="rId29"/>
      <p:italic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7111C"/>
    <a:srgbClr val="DCCFB8"/>
    <a:srgbClr val="EAE2D3"/>
    <a:srgbClr val="7C464A"/>
    <a:srgbClr val="5B9BD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 showGuides="1">
      <p:cViewPr>
        <p:scale>
          <a:sx n="136" d="100"/>
          <a:sy n="136" d="100"/>
        </p:scale>
        <p:origin x="1686" y="2154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3" y="3970581"/>
            <a:ext cx="10079831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64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134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1" y="402484"/>
            <a:ext cx="289795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4"/>
            <a:ext cx="8525858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833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086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5"/>
            <a:ext cx="11591806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205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788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4"/>
            <a:ext cx="1159180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3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8" y="1853171"/>
            <a:ext cx="571365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8" y="2761381"/>
            <a:ext cx="571365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784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59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465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7" y="1088456"/>
            <a:ext cx="68038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919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7" y="1088456"/>
            <a:ext cx="68038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958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6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E83B-E9E2-4E97-94B1-ECD5699343FD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724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tiff"/><Relationship Id="rId7" Type="http://schemas.openxmlformats.org/officeDocument/2006/relationships/image" Target="../media/image27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5.tiff"/><Relationship Id="rId7" Type="http://schemas.openxmlformats.org/officeDocument/2006/relationships/image" Target="../media/image29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33.png"/><Relationship Id="rId5" Type="http://schemas.openxmlformats.org/officeDocument/2006/relationships/image" Target="../media/image7.jpeg"/><Relationship Id="rId10" Type="http://schemas.openxmlformats.org/officeDocument/2006/relationships/image" Target="../media/image32.jpeg"/><Relationship Id="rId4" Type="http://schemas.openxmlformats.org/officeDocument/2006/relationships/image" Target="../media/image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tiff"/><Relationship Id="rId7" Type="http://schemas.openxmlformats.org/officeDocument/2006/relationships/image" Target="../media/image34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5.tiff"/><Relationship Id="rId7" Type="http://schemas.openxmlformats.org/officeDocument/2006/relationships/image" Target="../media/image37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4.tiff"/><Relationship Id="rId7" Type="http://schemas.openxmlformats.org/officeDocument/2006/relationships/image" Target="../media/image2.tif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tiff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5.tiff"/><Relationship Id="rId7" Type="http://schemas.openxmlformats.org/officeDocument/2006/relationships/image" Target="../media/image41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tiff"/><Relationship Id="rId7" Type="http://schemas.openxmlformats.org/officeDocument/2006/relationships/image" Target="../media/image43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5.tiff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50.jpeg"/><Relationship Id="rId5" Type="http://schemas.openxmlformats.org/officeDocument/2006/relationships/image" Target="../media/image7.jpeg"/><Relationship Id="rId10" Type="http://schemas.openxmlformats.org/officeDocument/2006/relationships/image" Target="../media/image49.jpeg"/><Relationship Id="rId4" Type="http://schemas.openxmlformats.org/officeDocument/2006/relationships/image" Target="../media/image6.png"/><Relationship Id="rId9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.tiff"/><Relationship Id="rId7" Type="http://schemas.openxmlformats.org/officeDocument/2006/relationships/image" Target="../media/image53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57.jpeg"/><Relationship Id="rId5" Type="http://schemas.openxmlformats.org/officeDocument/2006/relationships/image" Target="../media/image7.jpeg"/><Relationship Id="rId10" Type="http://schemas.openxmlformats.org/officeDocument/2006/relationships/image" Target="../media/image56.jpeg"/><Relationship Id="rId4" Type="http://schemas.openxmlformats.org/officeDocument/2006/relationships/image" Target="../media/image6.png"/><Relationship Id="rId9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59.jpeg"/><Relationship Id="rId7" Type="http://schemas.openxmlformats.org/officeDocument/2006/relationships/image" Target="../media/image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2.jpeg"/><Relationship Id="rId5" Type="http://schemas.openxmlformats.org/officeDocument/2006/relationships/image" Target="../media/image5.tiff"/><Relationship Id="rId10" Type="http://schemas.openxmlformats.org/officeDocument/2006/relationships/image" Target="../media/image61.jpeg"/><Relationship Id="rId4" Type="http://schemas.openxmlformats.org/officeDocument/2006/relationships/image" Target="../media/image4.tiff"/><Relationship Id="rId9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8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9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tiff"/><Relationship Id="rId7" Type="http://schemas.openxmlformats.org/officeDocument/2006/relationships/image" Target="../media/image2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5.tiff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4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tiff"/><Relationship Id="rId7" Type="http://schemas.openxmlformats.org/officeDocument/2006/relationships/image" Target="../media/image16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10" Type="http://schemas.openxmlformats.org/officeDocument/2006/relationships/image" Target="../media/image19.jpeg"/><Relationship Id="rId4" Type="http://schemas.openxmlformats.org/officeDocument/2006/relationships/image" Target="../media/image6.pn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5.tiff"/><Relationship Id="rId7" Type="http://schemas.openxmlformats.org/officeDocument/2006/relationships/image" Target="../media/image20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tiff"/><Relationship Id="rId7" Type="http://schemas.openxmlformats.org/officeDocument/2006/relationships/image" Target="../media/image23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10" Type="http://schemas.openxmlformats.org/officeDocument/2006/relationships/image" Target="../media/image26.jpeg"/><Relationship Id="rId4" Type="http://schemas.openxmlformats.org/officeDocument/2006/relationships/image" Target="../media/image6.pn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525" y="4369"/>
            <a:ext cx="13439775" cy="75553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14650" y="225655"/>
            <a:ext cx="9464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8973" y="2285940"/>
            <a:ext cx="67246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«Педагогический тандем как методическая поддержка для педагогов»</a:t>
            </a:r>
          </a:p>
          <a:p>
            <a:pPr algn="ctr"/>
            <a:endParaRPr lang="ru-RU" sz="40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79325" y="199830"/>
            <a:ext cx="900002" cy="7835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074218" y="4884360"/>
            <a:ext cx="469868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Выступающие: </a:t>
            </a:r>
          </a:p>
          <a:p>
            <a:r>
              <a:rPr lang="ru-RU" sz="2000" b="1" dirty="0" err="1" smtClean="0">
                <a:solidFill>
                  <a:srgbClr val="57111C"/>
                </a:solidFill>
                <a:latin typeface="Akrobat" panose="00000600000000000000" pitchFamily="2" charset="-52"/>
              </a:rPr>
              <a:t>Аксёнтова</a:t>
            </a:r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 Екатерина Андреевна, </a:t>
            </a:r>
          </a:p>
          <a:p>
            <a:r>
              <a:rPr lang="ru-RU" sz="2000" b="1" dirty="0" err="1" smtClean="0">
                <a:solidFill>
                  <a:srgbClr val="57111C"/>
                </a:solidFill>
                <a:latin typeface="Akrobat" panose="00000600000000000000" pitchFamily="2" charset="-52"/>
              </a:rPr>
              <a:t>Каранина</a:t>
            </a:r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 Оксана Владимировна</a:t>
            </a: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14650" y="681037"/>
            <a:ext cx="9074150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462392" y="6791205"/>
            <a:ext cx="1962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15–16 </a:t>
            </a:r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ноября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58" y="90372"/>
            <a:ext cx="1575659" cy="14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49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40831" y="772088"/>
            <a:ext cx="82216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Ⅰ модуль - «Взаимные посещения открытых режимных моментов». </a:t>
            </a:r>
            <a:endParaRPr lang="ru-RU" sz="32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un9-25.userapi.com/impg/SxeYoOVie0uICbLFEPyz-dLu99vWlx_3t7qSfQ/2XuGaPZQW9c.jpg?size=1280x963&amp;quality=95&amp;sign=cf16975fda60b9712c0bbbd06e009e59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572" y="1967179"/>
            <a:ext cx="5839426" cy="4528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l="1645" t="1032" r="1453" b="50873"/>
          <a:stretch/>
        </p:blipFill>
        <p:spPr>
          <a:xfrm>
            <a:off x="6451662" y="1967179"/>
            <a:ext cx="6084467" cy="4528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2755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12540" y="828525"/>
            <a:ext cx="7269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Ⅱ модуль - «Изучение опыта коллег». </a:t>
            </a:r>
            <a:endParaRPr lang="ru-RU" sz="32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s://sun9-7.userapi.com/impg/qdnvcJWXOqzudZuI3yA8JHrDM9r0cSEYoo8rsA/Y04lhUkxi9A.jpg?size=810x1080&amp;quality=95&amp;sign=94e28557353643b2b4ee853b25022089&amp;type=album"/>
          <p:cNvPicPr>
            <a:picLocks noChangeAspect="1" noChangeArrowheads="1"/>
          </p:cNvPicPr>
          <p:nvPr/>
        </p:nvPicPr>
        <p:blipFill rotWithShape="1">
          <a:blip r:embed="rId7"/>
          <a:srcRect t="20254" r="1756" b="26928"/>
          <a:stretch/>
        </p:blipFill>
        <p:spPr bwMode="auto">
          <a:xfrm>
            <a:off x="200718" y="1391594"/>
            <a:ext cx="4719798" cy="2944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6" name="Picture 6" descr="https://sun9-79.userapi.com/impg/vSuMH0zcu8emybAxjI9GsZKCkPGLxf7Pl0m9qQ/MZtJHC4Q7AA.jpg?size=1280x960&amp;quality=95&amp;sign=d05d478b1eadf03ec1eddf82fe5fdcfd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88676" y="1641285"/>
            <a:ext cx="3930694" cy="2948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/>
          <a:srcRect t="50178" b="1"/>
          <a:stretch/>
        </p:blipFill>
        <p:spPr>
          <a:xfrm>
            <a:off x="8769928" y="1413165"/>
            <a:ext cx="4469282" cy="287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https://sun9-39.userapi.com/impg/TncOmsBndqutgYyTjd_Tiv33bX5_eN4ed-_5Lw/40IUrJ_jwNk.jpg?size=1280x960&amp;quality=96&amp;sign=6b89a57de803f3dd15e47d310177cc74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1" y="4537403"/>
            <a:ext cx="4029694" cy="302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16436" y="4560168"/>
            <a:ext cx="4011881" cy="2999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12540" y="828525"/>
            <a:ext cx="7269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Ⅱ модуль - «Изучение опыта коллег». </a:t>
            </a:r>
            <a:endParaRPr lang="ru-RU" sz="32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519" y="2048882"/>
            <a:ext cx="3686599" cy="3710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12548" y="2143884"/>
            <a:ext cx="3542685" cy="3636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8376" y="2054430"/>
            <a:ext cx="3877210" cy="3721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7211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69154" y="752732"/>
            <a:ext cx="91669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Ⅲ модуль - «Участие на педагогических часах» </a:t>
            </a:r>
            <a:endParaRPr lang="ru-RU" sz="32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https://sun9-77.userapi.com/impg/LLokWaJ0L7NZG5wQmzPD1XZo0PqQkxASfnthvw/PCPhTqm_kgo.jpg?size=1280x960&amp;quality=95&amp;sign=2c5e2dfec6dd92c1e4f7b573b6bea665&amp;type=albu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4092" y="1604901"/>
            <a:ext cx="6013940" cy="4510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https://sun9-47.userapi.com/impg/1-DDZJgKaAZMNh0QWoOlnlyHTr8Q8OUBoLsnkw/lP5SDSxfK-U.jpg?size=810x1080&amp;quality=95&amp;sign=c03c797caef39e0eb53bfd5aea07df7a&amp;type=album"/>
          <p:cNvPicPr>
            <a:picLocks noChangeAspect="1" noChangeArrowheads="1"/>
          </p:cNvPicPr>
          <p:nvPr/>
        </p:nvPicPr>
        <p:blipFill rotWithShape="1">
          <a:blip r:embed="rId8"/>
          <a:srcRect l="1" t="20595" r="41" b="9103"/>
          <a:stretch/>
        </p:blipFill>
        <p:spPr bwMode="auto">
          <a:xfrm>
            <a:off x="6843253" y="1604901"/>
            <a:ext cx="6179574" cy="4513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s://sun9-70.userapi.com/impg/eaT6oZVQ0iUxAS73562HniFj4tsFQSyHUgyrbQ/3vbF_EFQQgE.jpg?size=1280x960&amp;quality=95&amp;sign=b7798dbedfc8685ce09665365f93cacb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201" y="1474066"/>
            <a:ext cx="4380799" cy="328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69154" y="752732"/>
            <a:ext cx="91669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Ⅲ модуль - «Участие на педагогических часах» </a:t>
            </a:r>
            <a:endParaRPr lang="ru-RU" sz="32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Picture 4" descr="https://sun9-47.userapi.com/impg/1-DDZJgKaAZMNh0QWoOlnlyHTr8Q8OUBoLsnkw/lP5SDSxfK-U.jpg?size=810x1080&amp;quality=95&amp;sign=c03c797caef39e0eb53bfd5aea07df7a&amp;type=album"/>
          <p:cNvPicPr>
            <a:picLocks noChangeAspect="1" noChangeArrowheads="1"/>
          </p:cNvPicPr>
          <p:nvPr/>
        </p:nvPicPr>
        <p:blipFill rotWithShape="1">
          <a:blip r:embed="rId8"/>
          <a:srcRect l="1" t="20595" r="41" b="9103"/>
          <a:stretch/>
        </p:blipFill>
        <p:spPr bwMode="auto">
          <a:xfrm>
            <a:off x="4681945" y="1579417"/>
            <a:ext cx="4351219" cy="3178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6" descr="https://sun9-56.userapi.com/impg/lGMCNL0XQg6wwCahlc04fZh1v-dnity-X14tjA/EHF_URxb0ak.jpg?size=1280x960&amp;quality=95&amp;sign=c84190294a018a5441f9815a0b36d611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29704" y="1579418"/>
            <a:ext cx="4188397" cy="3141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2632365" y="5216154"/>
            <a:ext cx="73290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57111C"/>
                </a:solidFill>
                <a:latin typeface="Arial Black" pitchFamily="34" charset="0"/>
              </a:rPr>
              <a:t>«Уча других, мы учимся сами...» </a:t>
            </a:r>
            <a:endParaRPr lang="ru-RU" sz="2000" dirty="0" smtClean="0">
              <a:solidFill>
                <a:srgbClr val="57111C"/>
              </a:solidFill>
              <a:latin typeface="Arial Black" pitchFamily="34" charset="0"/>
            </a:endParaRPr>
          </a:p>
          <a:p>
            <a:pPr algn="r"/>
            <a:r>
              <a:rPr lang="ru-RU" sz="2000" b="1" dirty="0" smtClean="0">
                <a:solidFill>
                  <a:srgbClr val="57111C"/>
                </a:solidFill>
                <a:latin typeface="Arial Black" pitchFamily="34" charset="0"/>
              </a:rPr>
              <a:t>Сенека</a:t>
            </a:r>
            <a:r>
              <a:rPr lang="ru-RU" sz="2000" dirty="0" smtClean="0">
                <a:solidFill>
                  <a:srgbClr val="57111C"/>
                </a:solidFill>
                <a:latin typeface="Arial Black" pitchFamily="34" charset="0"/>
              </a:rPr>
              <a:t> </a:t>
            </a:r>
            <a:r>
              <a:rPr lang="ru-RU" sz="2000" dirty="0" err="1" smtClean="0">
                <a:solidFill>
                  <a:srgbClr val="57111C"/>
                </a:solidFill>
                <a:latin typeface="Arial Black" pitchFamily="34" charset="0"/>
              </a:rPr>
              <a:t>Луций</a:t>
            </a:r>
            <a:r>
              <a:rPr lang="ru-RU" sz="2000" dirty="0" smtClean="0">
                <a:solidFill>
                  <a:srgbClr val="57111C"/>
                </a:solidFill>
                <a:latin typeface="Arial Black" pitchFamily="34" charset="0"/>
              </a:rPr>
              <a:t> </a:t>
            </a:r>
            <a:r>
              <a:rPr lang="ru-RU" sz="2000" dirty="0" err="1" smtClean="0">
                <a:solidFill>
                  <a:srgbClr val="57111C"/>
                </a:solidFill>
                <a:latin typeface="Arial Black" pitchFamily="34" charset="0"/>
              </a:rPr>
              <a:t>Анней</a:t>
            </a:r>
            <a:endParaRPr lang="ru-RU" sz="2000" dirty="0">
              <a:solidFill>
                <a:srgbClr val="57111C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02976" y="828526"/>
            <a:ext cx="95957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Ⅳ модуль - «Участие в конкурсной деятельности»</a:t>
            </a:r>
            <a:endParaRPr lang="ru-RU" sz="32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https://sun9-34.userapi.com/impg/mfbXTPpTHns4oy0AO0Gt3Zlg2IfuZwi-FjyfyQ/j1smm4R6mCk.jpg?size=808x1080&amp;quality=95&amp;sign=8285e4d874adb56a7792ed2338eea77e&amp;type=albu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5029" y="1617785"/>
            <a:ext cx="4173526" cy="5578475"/>
          </a:xfrm>
          <a:prstGeom prst="rect">
            <a:avLst/>
          </a:prstGeom>
          <a:noFill/>
        </p:spPr>
      </p:pic>
      <p:pic>
        <p:nvPicPr>
          <p:cNvPr id="23556" name="Picture 4" descr="https://sun9-73.userapi.com/impg/D6IOHEPt9f1stiWaP5kOwzcUnsnlQ52IB7FfKg/MhFSk6WnLqA.jpg?size=1280x932&amp;quality=96&amp;sign=1d0473ae4a5b15a6095975d24f2ac64d&amp;type=albu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20601" y="1565397"/>
            <a:ext cx="7655219" cy="56325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31792" t="17658" r="9945" b="9156"/>
          <a:stretch/>
        </p:blipFill>
        <p:spPr>
          <a:xfrm>
            <a:off x="214572" y="1485934"/>
            <a:ext cx="6076608" cy="42796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l="36212" t="24136" r="14480" b="14171"/>
          <a:stretch/>
        </p:blipFill>
        <p:spPr>
          <a:xfrm>
            <a:off x="6452653" y="2970475"/>
            <a:ext cx="6788296" cy="45130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6085" y="663164"/>
            <a:ext cx="982760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8125" y="616445"/>
            <a:ext cx="33283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Наши традиции:</a:t>
            </a:r>
            <a:endParaRPr lang="ru-RU" sz="32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sun9-67.userapi.com/impg/XVAi9B5XdE0iUBfTNhhB5autxw4iz0iP-SypFg/JXd7p0N6IKk.jpg?size=1280x1158&amp;quality=95&amp;sign=77d495de230088b070d41c1c7063c886&amp;type=album"/>
          <p:cNvPicPr>
            <a:picLocks noChangeAspect="1" noChangeArrowheads="1"/>
          </p:cNvPicPr>
          <p:nvPr/>
        </p:nvPicPr>
        <p:blipFill>
          <a:blip r:embed="rId7"/>
          <a:srcRect t="32150"/>
          <a:stretch>
            <a:fillRect/>
          </a:stretch>
        </p:blipFill>
        <p:spPr bwMode="auto">
          <a:xfrm>
            <a:off x="193963" y="980477"/>
            <a:ext cx="4668404" cy="3305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https://sun9-36.userapi.com/impg/lehTNa39g3Li4znnLXiba-nw_1nb2Oz5J3tLjw/5Vp7ExGP9io.jpg?size=1280x960&amp;quality=95&amp;sign=4d34e76175c9126054f4c462faeadc87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28364" y="1040462"/>
            <a:ext cx="4365048" cy="3273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631ptNEwet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35754" y="1243010"/>
            <a:ext cx="2299315" cy="3065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509" y="4244974"/>
            <a:ext cx="4419600" cy="3314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5952" y="4293892"/>
            <a:ext cx="2328411" cy="3099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8219" y="4443393"/>
            <a:ext cx="2232214" cy="2976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97199" y="4441228"/>
            <a:ext cx="3537333" cy="2915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754923" y="676742"/>
            <a:ext cx="72214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57111C"/>
                </a:solidFill>
                <a:effectLst/>
                <a:latin typeface="Times New Roman" pitchFamily="18" charset="0"/>
                <a:cs typeface="Times New Roman" pitchFamily="18" charset="0"/>
              </a:rPr>
              <a:t>3 этап: Контрольно – оценочный»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57111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sun9-40.userapi.com/impg/C4z91lp3ZgV2Anw9zMm3Ba_TO52D80rAJQ-YJQ/C4IIser0O2k.jpg?size=810x1080&amp;quality=95&amp;sign=50be09831a31af8af09ae5ad278a6ded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29356" y="2161308"/>
            <a:ext cx="3321916" cy="4429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s://sun9-31.userapi.com/impg/RYjE9S13MCx--h950uVlZxLEfaea153kxf0dMQ/SRK4FYcEH5I.jpg?size=1280x960&amp;quality=95&amp;sign=a69acd7a8726fca262bdc705a89f1d53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8702" y="1330037"/>
            <a:ext cx="4260657" cy="3195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s://sun9-9.userapi.com/impg/A-EoTcPErEB3mzG-SX_YI5kpKOfXv6tYhLLF3Q/BKjB6LWsPBc.jpg?size=1280x960&amp;quality=95&amp;sign=dec25b9e04f5239e9cf10e2a47528fbc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33163" y="1556545"/>
            <a:ext cx="4073235" cy="3054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https://sun9-66.userapi.com/impg/cgxo2GtW_Zw7xOSqpJDhLw29OrWMhC_8RVbVyg/f4T16_5neVQ.jpg?size=1280x960&amp;quality=95&amp;sign=61dd7c090b41e31d517f6e4ea17ad6e2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7927" y="4488873"/>
            <a:ext cx="4094402" cy="3070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https://sun9-29.userapi.com/impg/m8UcZ3bVfCceau7JOQU5CNA9C9YoOQ2CfWmOKQ/13vdvszK5WI.jpg?size=1280x960&amp;quality=95&amp;sign=99f5f989695ba859e50fc3abc39dcdfc&amp;type=albu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088581" y="4565143"/>
            <a:ext cx="3837710" cy="2878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https://sun9-6.userapi.com/impg/uUFbG1YXI1nc6PJP3wThfMPMojttuuHj-7gTQQ/x59S2BnEQTo.jpg?size=1280x960&amp;quality=95&amp;sign=3bfbc277d18659973a5b6d2d59971c8e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964" y="4143447"/>
            <a:ext cx="4333297" cy="3249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https://sun9-21.userapi.com/impg/flYJTUZFYpAp_MoTnRoeszwGvvYvIitj7lDnig/Ac-UOuUxb4E.jpg?size=1280x853&amp;quality=95&amp;sign=2a93d475e6a2f004360aa7053107e5c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4726" y="720926"/>
            <a:ext cx="5210175" cy="3472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31746" name="Picture 2" descr="https://sun9-65.userapi.com/impg/W6efAOBxipOqL-NBKbTNZobV54Y0czQM2VRYug/Vt5GbOo5_yM.jpg?size=1280x853&amp;quality=95&amp;sign=33fde0f62feb080b5591f83b523147db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43455" y="4100944"/>
            <a:ext cx="4940642" cy="329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0" name="Picture 6" descr="https://sun9-64.userapi.com/impg/BTe-aSTsSbLzIbzGqc2RL5nXSz3wiuVqebKrCQ/NEVp_rrxFzs.jpg?size=1280x960&amp;quality=95&amp;sign=ad6793aee26a6bb1617ae85aee9a9872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84471" y="728736"/>
            <a:ext cx="4572001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4" name="Picture 10" descr="https://sun9-7.userapi.com/impg/mRZbzuWseVd-p6qqjmwIEGYvqQ68Ubs_1Kd7Pg/vKPtfsCgEfc.jpg?size=1280x960&amp;quality=95&amp;sign=1582289dfeae32f470821b187ef4b7b0&amp;type=albu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55127" y="4391530"/>
            <a:ext cx="3522229" cy="2641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8857" y="925973"/>
            <a:ext cx="10766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57111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Профессиональный </a:t>
            </a:r>
            <a:r>
              <a:rPr lang="ru-RU" sz="2800" dirty="0">
                <a:solidFill>
                  <a:srgbClr val="57111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тандем «начинающий специалист – наставник»</a:t>
            </a:r>
            <a:endParaRPr lang="ru-RU" sz="2800" dirty="0">
              <a:solidFill>
                <a:srgbClr val="57111C"/>
              </a:solidFill>
            </a:endParaRPr>
          </a:p>
        </p:txBody>
      </p:sp>
      <p:pic>
        <p:nvPicPr>
          <p:cNvPr id="2050" name="Picture 2" descr="https://sun9-20.userapi.com/impg/dEOsZrsRsp-KhggCcTwaFWuOrFQTspqruvdEpg/JFUQzKniPiY.jpg?size=486x1080&amp;quality=95&amp;sign=472bd63f31ccddbef2f11193cf244677&amp;type=albu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41" b="33111"/>
          <a:stretch/>
        </p:blipFill>
        <p:spPr bwMode="auto">
          <a:xfrm>
            <a:off x="1917214" y="1544320"/>
            <a:ext cx="8606217" cy="5273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32774" name="Picture 6" descr="https://sun9-5.userapi.com/impg/atRCbJUQ4jO1jbeTxSpWFevHRPQf6ZwoSlKLAQ/NIscLPG6_jY.jpg?size=810x1080&amp;quality=95&amp;sign=8ea00808a098c4add818eda0c490dfca&amp;type=album"/>
          <p:cNvPicPr>
            <a:picLocks noChangeAspect="1" noChangeArrowheads="1"/>
          </p:cNvPicPr>
          <p:nvPr/>
        </p:nvPicPr>
        <p:blipFill>
          <a:blip r:embed="rId7"/>
          <a:srcRect t="15475" b="12241"/>
          <a:stretch>
            <a:fillRect/>
          </a:stretch>
        </p:blipFill>
        <p:spPr bwMode="auto">
          <a:xfrm>
            <a:off x="997528" y="817417"/>
            <a:ext cx="6442364" cy="6209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7633855" y="2666964"/>
            <a:ext cx="52022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57111C"/>
                </a:solidFill>
                <a:latin typeface="Arial Black" pitchFamily="34" charset="0"/>
              </a:rPr>
              <a:t>«Чтобы достичь великих дел, мы должны не только действовать, но и мечтать, не только планировать, но и верить».</a:t>
            </a:r>
            <a:endParaRPr lang="ru-RU" sz="2000" dirty="0">
              <a:solidFill>
                <a:srgbClr val="57111C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pVeO3IxjT5c.jpg"/>
          <p:cNvPicPr>
            <a:picLocks noChangeAspect="1"/>
          </p:cNvPicPr>
          <p:nvPr/>
        </p:nvPicPr>
        <p:blipFill>
          <a:blip r:embed="rId2" cstate="print"/>
          <a:srcRect t="31959" b="16907"/>
          <a:stretch>
            <a:fillRect/>
          </a:stretch>
        </p:blipFill>
        <p:spPr>
          <a:xfrm>
            <a:off x="3636198" y="4660722"/>
            <a:ext cx="5009038" cy="2725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26" name="Picture 2" descr="https://sun9-20.userapi.com/impg/P38X0DqpFnmr0fZ6EjkyF4Iwpfl2_sdqqC3o_Q/pBa0lxlVGg4.jpg?size=1280x1157&amp;quality=96&amp;sign=833267cfafb99bb0e3d33507f9b4b77c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6177" y="1372082"/>
            <a:ext cx="4033532" cy="335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315016" y="761644"/>
            <a:ext cx="8281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 программы сопровождения молодого специалиста.</a:t>
            </a:r>
            <a:endParaRPr lang="ru-RU" sz="2800" dirty="0">
              <a:solidFill>
                <a:srgbClr val="5711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4kpcvfN_hTU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07507" y="1870364"/>
            <a:ext cx="3466331" cy="2599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/>
          <a:srcRect l="15934" r="591" b="2045"/>
          <a:stretch/>
        </p:blipFill>
        <p:spPr>
          <a:xfrm>
            <a:off x="8453316" y="1302327"/>
            <a:ext cx="4722358" cy="3500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вал 36"/>
          <p:cNvSpPr/>
          <p:nvPr/>
        </p:nvSpPr>
        <p:spPr>
          <a:xfrm>
            <a:off x="839799" y="1967346"/>
            <a:ext cx="4378002" cy="128500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00942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7001" y="1117069"/>
            <a:ext cx="20131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Этапы</a:t>
            </a:r>
            <a:r>
              <a:rPr lang="ru-RU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0720" y="2345418"/>
            <a:ext cx="3176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Адаптационный </a:t>
            </a:r>
            <a:endParaRPr lang="ru-RU" sz="3200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1318" y="3226445"/>
            <a:ext cx="4389500" cy="129856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12426" y="3569860"/>
            <a:ext cx="2508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Основной</a:t>
            </a:r>
            <a:endParaRPr lang="ru-RU" sz="2000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8729" y="4654106"/>
            <a:ext cx="4389500" cy="12985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27358" y="4870269"/>
            <a:ext cx="3798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Контрольно - оценочный</a:t>
            </a:r>
            <a:endParaRPr lang="ru-RU" sz="3200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028754" y="3408218"/>
          <a:ext cx="7572428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50"/>
                <a:gridCol w="1857388"/>
                <a:gridCol w="2035983"/>
                <a:gridCol w="1893107"/>
              </a:tblGrid>
              <a:tr h="370840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Стабильно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ктивный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гибкий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педагог, 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готовый к нововведениям, 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готовый работать в режиме многозадачности, 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созданы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благоприятных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условия 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для саморазвития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педагога в повышении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профессиональных компетенций педагогов.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Высокий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уровень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тревожности,</a:t>
                      </a:r>
                      <a:endParaRPr lang="ru-RU" sz="1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психологическое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напряжение</a:t>
                      </a:r>
                    </a:p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боязнь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критики со стороны руководителя и коллег и родителей (законных представителей)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воспитанников.</a:t>
                      </a:r>
                      <a:endParaRPr lang="ru-RU" sz="1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Расширить спектр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деятельности  «Школы наставника»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Разработка  наставнической программы  обучения педагогов.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" name="Рисунок 19" descr="grow.png"/>
          <p:cNvPicPr>
            <a:picLocks noChangeAspect="1"/>
          </p:cNvPicPr>
          <p:nvPr/>
        </p:nvPicPr>
        <p:blipFill>
          <a:blip r:embed="rId7"/>
          <a:srcRect t="19782"/>
          <a:stretch>
            <a:fillRect/>
          </a:stretch>
        </p:blipFill>
        <p:spPr>
          <a:xfrm>
            <a:off x="2994262" y="1283952"/>
            <a:ext cx="7763475" cy="2357454"/>
          </a:xfrm>
          <a:prstGeom prst="rect">
            <a:avLst/>
          </a:prstGeom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2370428" y="484909"/>
            <a:ext cx="8229600" cy="8483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75593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Модель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GROW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(авторы Александр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Грехем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Джон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Уитмор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38001" y="807257"/>
            <a:ext cx="67183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2 этап: Основной</a:t>
            </a:r>
          </a:p>
          <a:p>
            <a:pPr algn="ctr"/>
            <a:endParaRPr lang="ru-RU" sz="28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s://sun9-52.userapi.com/impg/AVrBmZ-xkt3YPHzmsEfK2mBBnk13nziUEPTJjQ/6xuTNuMmLWM.jpg?size=1280x960&amp;quality=95&amp;sign=2cfb1cf65d2c7fcf3c42f81fce9fdaab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0109" y="3996603"/>
            <a:ext cx="4510617" cy="3382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https://sun9-21.userapi.com/impg/yVQN1ZQLikK7IC2SJXKQxAoghnYe5vZfYvqjcQ/lKVVkDFBgo4.jpg?size=1280x960&amp;quality=95&amp;sign=40e572dde083487eb74488cdd1d8d373&amp;type=albu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39892" y="1433585"/>
            <a:ext cx="5822084" cy="4366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 descr="https://sun9-78.userapi.com/impg/3sde5ly3JyA2SsmFjlxtI9Jv89BEDrZ956_3Gw/QOVr2Xb91vU.jpg?size=1280x576&amp;quality=95&amp;sign=c03253085a8e08319f44967663e8ed82&amp;type=album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7818" y="1496982"/>
            <a:ext cx="5361709" cy="2412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6" name="Picture 8" descr="https://sun9-74.userapi.com/impg/cxyJ75X4UNi3tx7zVhcSkNAd8e_3Eb-87QsCeA/9Tz5M1qwcPg.jpg?size=1280x960&amp;quality=95&amp;sign=b4c818f36e6728fe7476e03a05ba0594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6992" y="4170218"/>
            <a:ext cx="2678545" cy="2008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40831" y="772088"/>
            <a:ext cx="82216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Ⅰ модуль - «Взаимные посещения открытых режимных моментов». </a:t>
            </a:r>
            <a:endParaRPr lang="ru-RU" sz="32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https://sun9-73.userapi.com/impg/EKA_U_nmKG-XWJ7TxhH26D76ajJmtktJ38Ye_A/MG0A_rZtHQc.jpg?size=810x1080&amp;quality=95&amp;sign=5841b8341b9ef436f061f21a4a8e6033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250" y="1505128"/>
            <a:ext cx="3141818" cy="4189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 descr="https://sun9-37.userapi.com/impg/Bicweamj_g08laHmMWZJZstmfxr7SAUJais-gQ/XPBQNp6J-nc.jpg?size=1280x960&amp;quality=95&amp;sign=362173c58588bacceebb1587f6958be5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64929" y="1918054"/>
            <a:ext cx="4351392" cy="3263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https://sun9-34.userapi.com/impg/VfsT62dmVarf800MeKu54wSaT_PUXx7_CucVvg/xcQmJMiD-1o.jpg?size=1280x1144&amp;quality=95&amp;sign=44e0595d2e258fe62be712be453accb2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80667" y="2027964"/>
            <a:ext cx="5357730" cy="478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40831" y="772088"/>
            <a:ext cx="82216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Ⅰ модуль - «Взаимные посещения открытых режимных моментов». </a:t>
            </a:r>
            <a:endParaRPr lang="ru-RU" sz="32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lum bright="-4000"/>
          </a:blip>
          <a:stretch>
            <a:fillRect/>
          </a:stretch>
        </p:blipFill>
        <p:spPr>
          <a:xfrm>
            <a:off x="0" y="1759527"/>
            <a:ext cx="3657600" cy="2751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lum bright="-26000" contrast="-14000"/>
          </a:blip>
          <a:stretch>
            <a:fillRect/>
          </a:stretch>
        </p:blipFill>
        <p:spPr>
          <a:xfrm>
            <a:off x="209795" y="4627418"/>
            <a:ext cx="3572545" cy="2687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https://sun9-21.userapi.com/impg/F089cccmCHVmMVkMBjKHXrAU22x5wk2954nO6Q/V9X6bFA2lts.jpg?size=1280x960&amp;quality=95&amp;sign=a5ec78e3eca4489ce3f3d605c6ecfbec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08813" y="2640664"/>
            <a:ext cx="5179770" cy="388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3" descr="https://sun9-52.userapi.com/impg/qDNkZiAsqaHS29otRm4_8z3nHNfDM7UwppYwEg/YLorc11fshk.jpg?size=1044x1080&amp;quality=95&amp;sign=d4c4377088217446f5ba7b789c27e376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46462" y="2025962"/>
            <a:ext cx="4054906" cy="4194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430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1167</TotalTime>
  <Words>493</Words>
  <Application>Microsoft Office PowerPoint</Application>
  <PresentationFormat>Произвольный</PresentationFormat>
  <Paragraphs>55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Akrobat Black</vt:lpstr>
      <vt:lpstr>Times New Roman</vt:lpstr>
      <vt:lpstr>Akrobat</vt:lpstr>
      <vt:lpstr>Calibri</vt:lpstr>
      <vt:lpstr>Arial Black</vt:lpstr>
      <vt:lpstr>Calibri Light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USER101-5</dc:creator>
  <cp:lastModifiedBy>User</cp:lastModifiedBy>
  <cp:revision>104</cp:revision>
  <dcterms:created xsi:type="dcterms:W3CDTF">2023-04-07T08:06:44Z</dcterms:created>
  <dcterms:modified xsi:type="dcterms:W3CDTF">2023-11-10T09:33:29Z</dcterms:modified>
</cp:coreProperties>
</file>