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78" r:id="rId4"/>
    <p:sldId id="280" r:id="rId5"/>
    <p:sldId id="281" r:id="rId6"/>
    <p:sldId id="282" r:id="rId7"/>
    <p:sldId id="284" r:id="rId8"/>
    <p:sldId id="286" r:id="rId9"/>
    <p:sldId id="285" r:id="rId10"/>
    <p:sldId id="283" r:id="rId11"/>
    <p:sldId id="288" r:id="rId12"/>
  </p:sldIdLst>
  <p:sldSz cx="13439775" cy="7559675"/>
  <p:notesSz cx="6858000" cy="9144000"/>
  <p:embeddedFontLst>
    <p:embeddedFont>
      <p:font typeface="Akrobat Black" charset="-52"/>
      <p:bold r:id="rId13"/>
    </p:embeddedFont>
    <p:embeddedFont>
      <p:font typeface="Akrobat" charset="-52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11C"/>
    <a:srgbClr val="DCCFB8"/>
    <a:srgbClr val="EAE2D3"/>
    <a:srgbClr val="7C464A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2220" y="-1170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33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47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86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05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8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4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9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65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19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588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34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3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4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86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058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89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49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98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65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5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194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588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344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3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8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5.tif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4.tiff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image" Target="../media/image21.jpeg"/><Relationship Id="rId5" Type="http://schemas.openxmlformats.org/officeDocument/2006/relationships/image" Target="../media/image7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5.tiff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4.tiff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image" Target="../media/image33.jpeg"/><Relationship Id="rId5" Type="http://schemas.openxmlformats.org/officeDocument/2006/relationships/image" Target="../media/image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tiff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tiff"/><Relationship Id="rId11" Type="http://schemas.openxmlformats.org/officeDocument/2006/relationships/image" Target="../media/image43.jpeg"/><Relationship Id="rId5" Type="http://schemas.openxmlformats.org/officeDocument/2006/relationships/image" Target="../media/image7.jpeg"/><Relationship Id="rId10" Type="http://schemas.openxmlformats.org/officeDocument/2006/relationships/image" Target="../media/image42.jpeg"/><Relationship Id="rId4" Type="http://schemas.openxmlformats.org/officeDocument/2006/relationships/image" Target="../media/image6.pn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" y="4369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6400" y="2037170"/>
            <a:ext cx="11412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57111C"/>
                </a:solidFill>
                <a:effectLst/>
                <a:latin typeface="Akrobat Black" panose="00000A00000000000000" pitchFamily="2" charset="-52"/>
              </a:rPr>
              <a:t>Сотрудничество с родительской общественностью</a:t>
            </a:r>
          </a:p>
          <a:p>
            <a:pPr algn="ctr"/>
            <a:r>
              <a:rPr lang="ru-RU" sz="4000" b="1" i="0" dirty="0" smtClean="0">
                <a:solidFill>
                  <a:srgbClr val="57111C"/>
                </a:solidFill>
                <a:effectLst/>
                <a:latin typeface="Akrobat Black" panose="00000A00000000000000" pitchFamily="2" charset="-52"/>
              </a:rPr>
              <a:t> как средство создания </a:t>
            </a:r>
          </a:p>
          <a:p>
            <a:pPr algn="ctr"/>
            <a:r>
              <a:rPr lang="ru-RU" sz="4000" b="1" i="0" dirty="0" smtClean="0">
                <a:solidFill>
                  <a:srgbClr val="57111C"/>
                </a:solidFill>
                <a:effectLst/>
                <a:latin typeface="Akrobat Black" panose="00000A00000000000000" pitchFamily="2" charset="-52"/>
              </a:rPr>
              <a:t>единого воспитательного пространства  </a:t>
            </a:r>
            <a:endParaRPr lang="ru-RU" sz="40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19888" y="4381440"/>
            <a:ext cx="6001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Выступающий: </a:t>
            </a:r>
            <a:r>
              <a:rPr lang="ru-RU" sz="2000" b="1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Барышева</a:t>
            </a:r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Татьяна Михайловна</a:t>
            </a: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8" y="90372"/>
            <a:ext cx="1575659" cy="1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768" y="1348902"/>
            <a:ext cx="124358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57111C"/>
                </a:solidFill>
                <a:latin typeface="Akrobat Black" charset="-52"/>
              </a:rPr>
              <a:t>Концептуальными основаниями для организации воспитательной деятельности в учреждении являются следующие документы:</a:t>
            </a:r>
          </a:p>
          <a:p>
            <a:pPr algn="just"/>
            <a:endParaRPr lang="ru-RU" sz="2800" dirty="0" smtClean="0">
              <a:solidFill>
                <a:srgbClr val="57111C"/>
              </a:solidFill>
              <a:latin typeface="Akrobat Black" charset="-52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>
                <a:latin typeface="Akrobat Black" charset="-52"/>
              </a:rPr>
              <a:t>Федеральный закон от 29.12.2012 г. № 273-ФЗ «Об образовании в Российской Федерации».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>
                <a:latin typeface="Akrobat Black" charset="-52"/>
              </a:rPr>
              <a:t>Указ Президента РФ от 07.05.2018 № 204 «О национальных целях и стратегических задачах развития Российской Федерации на период до 2024 года».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>
                <a:latin typeface="Akrobat Black" charset="-52"/>
              </a:rPr>
              <a:t>План мероприятий по реализации в 2021-2025 годах Стратегии развития воспитания в Российской Федерации на период до 2025 года Федеральный государственный образовательный стандарт дошкольного образования.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>
                <a:latin typeface="Akrobat Black" charset="-52"/>
              </a:rPr>
              <a:t>Акты образовательной организации: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Akrobat Black" charset="-52"/>
              </a:rPr>
              <a:t>Образовательная программа, включая рабочую программу воспитания МБДОУ «Центр развития </a:t>
            </a:r>
            <a:r>
              <a:rPr lang="ru-RU" sz="2200" dirty="0" err="1" smtClean="0">
                <a:latin typeface="Akrobat Black" charset="-52"/>
              </a:rPr>
              <a:t>ребёнка-детский</a:t>
            </a:r>
            <a:r>
              <a:rPr lang="ru-RU" sz="2200" dirty="0" smtClean="0">
                <a:latin typeface="Akrobat Black" charset="-52"/>
              </a:rPr>
              <a:t> сад </a:t>
            </a:r>
            <a:r>
              <a:rPr lang="ru-RU" sz="2200" b="1" dirty="0" smtClean="0">
                <a:latin typeface="Akrobat Black" charset="-52"/>
              </a:rPr>
              <a:t>№</a:t>
            </a:r>
            <a:r>
              <a:rPr lang="ru-RU" sz="2200" dirty="0" smtClean="0">
                <a:latin typeface="Akrobat Black" charset="-52"/>
              </a:rPr>
              <a:t>3».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Akrobat Black" charset="-52"/>
              </a:rPr>
              <a:t>Устав учреждения (определена деятельность управляющего совета).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Akrobat Black" charset="-52"/>
              </a:rPr>
              <a:t>Положение о семейном клубе «Связующая нить».</a:t>
            </a: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768" y="1348902"/>
            <a:ext cx="12435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869864"/>
            <a:ext cx="13439774" cy="206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7111C"/>
                </a:solidFill>
                <a:latin typeface="Akrobat Black" charset="-52"/>
                <a:cs typeface="Times New Roman" pitchFamily="18" charset="0"/>
              </a:rPr>
              <a:t>Детско-взрослая общность – </a:t>
            </a:r>
          </a:p>
          <a:p>
            <a:pPr algn="ctr"/>
            <a:r>
              <a:rPr lang="ru-RU" sz="3200" dirty="0" smtClean="0">
                <a:latin typeface="Akrobat Black" charset="-52"/>
                <a:cs typeface="Times New Roman" pitchFamily="18" charset="0"/>
              </a:rPr>
              <a:t>объединение субъектов (родителей, детей, педагогов), </a:t>
            </a:r>
          </a:p>
          <a:p>
            <a:pPr algn="ctr"/>
            <a:r>
              <a:rPr lang="ru-RU" sz="3200" dirty="0" smtClean="0">
                <a:latin typeface="Akrobat Black" charset="-52"/>
                <a:cs typeface="Times New Roman" pitchFamily="18" charset="0"/>
              </a:rPr>
              <a:t>заинтересованных в друг в друге, </a:t>
            </a:r>
          </a:p>
          <a:p>
            <a:pPr algn="ctr"/>
            <a:r>
              <a:rPr lang="ru-RU" sz="3200" dirty="0" smtClean="0">
                <a:latin typeface="Akrobat Black" charset="-52"/>
                <a:cs typeface="Times New Roman" pitchFamily="18" charset="0"/>
              </a:rPr>
              <a:t>объединённых общими смыслами, действиями, ценностями. </a:t>
            </a:r>
            <a:endParaRPr lang="ru-RU" sz="3200" dirty="0">
              <a:latin typeface="Akrobat Black" charset="-52"/>
              <a:cs typeface="Times New Roman" pitchFamily="18" charset="0"/>
            </a:endParaRPr>
          </a:p>
        </p:txBody>
      </p:sp>
      <p:pic>
        <p:nvPicPr>
          <p:cNvPr id="13" name="Picture 2" descr="D:\Desktop\9k0zi_RpmT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2065" y="3145536"/>
            <a:ext cx="6538335" cy="3364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768" y="1348902"/>
            <a:ext cx="12435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513367"/>
            <a:ext cx="1343977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7111C"/>
                </a:solidFill>
                <a:latin typeface="Akrobat Black" charset="-52"/>
                <a:cs typeface="Times New Roman" pitchFamily="18" charset="0"/>
              </a:rPr>
              <a:t>Семейный клуб «Связующая нить»</a:t>
            </a:r>
            <a:endParaRPr lang="ru-RU" sz="3200" dirty="0">
              <a:solidFill>
                <a:srgbClr val="57111C"/>
              </a:solidFill>
              <a:latin typeface="Akrobat Black" charset="-52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5176" y="1019352"/>
            <a:ext cx="12746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7111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 клуба:</a:t>
            </a:r>
            <a:r>
              <a:rPr lang="ru-RU" dirty="0" smtClean="0">
                <a:solidFill>
                  <a:srgbClr val="57111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стол, семинар – практикум, мастер – класс, театрализованная деятельность, библиотека для родителей, тематические консультации, выставки-конкурсы, консультации-размышления, родительские собрания, выпуск семейных газет и журналов, дни открытых дверей, игра, тренинг, семейные проекты,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проекты, тематические выставки художественного творчества,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опыта семейного воспитания «Традиции моей семьи», встречи с интересными людьми,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вечера вопросов и ответов, совместные мероприятия, фото и видео репортажи, анкетирование родителей.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D:\Desktop\-hr3WuCQOiY.jpg"/>
          <p:cNvPicPr>
            <a:picLocks noChangeAspect="1" noChangeArrowheads="1"/>
          </p:cNvPicPr>
          <p:nvPr/>
        </p:nvPicPr>
        <p:blipFill>
          <a:blip r:embed="rId7" cstate="print"/>
          <a:srcRect l="3228" t="8389" r="1553" b="22819"/>
          <a:stretch>
            <a:fillRect/>
          </a:stretch>
        </p:blipFill>
        <p:spPr bwMode="auto">
          <a:xfrm>
            <a:off x="265176" y="2773678"/>
            <a:ext cx="2901074" cy="2016000"/>
          </a:xfrm>
          <a:prstGeom prst="rect">
            <a:avLst/>
          </a:prstGeom>
          <a:noFill/>
        </p:spPr>
      </p:pic>
      <p:pic>
        <p:nvPicPr>
          <p:cNvPr id="20" name="Picture 1" descr="D:\Desktop\PijPdto2io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5751" y="2728147"/>
            <a:ext cx="2016000" cy="2016000"/>
          </a:xfrm>
          <a:prstGeom prst="rect">
            <a:avLst/>
          </a:prstGeom>
          <a:noFill/>
        </p:spPr>
      </p:pic>
      <p:pic>
        <p:nvPicPr>
          <p:cNvPr id="22" name="Picture 3" descr="D:\Desktop\3rHvProVCP0.jpg"/>
          <p:cNvPicPr>
            <a:picLocks noChangeAspect="1" noChangeArrowheads="1"/>
          </p:cNvPicPr>
          <p:nvPr/>
        </p:nvPicPr>
        <p:blipFill>
          <a:blip r:embed="rId9" cstate="print"/>
          <a:srcRect l="4488" t="10966" r="-970" b="36395"/>
          <a:stretch>
            <a:fillRect/>
          </a:stretch>
        </p:blipFill>
        <p:spPr bwMode="auto">
          <a:xfrm>
            <a:off x="6028774" y="2741998"/>
            <a:ext cx="3612002" cy="2016000"/>
          </a:xfrm>
          <a:prstGeom prst="rect">
            <a:avLst/>
          </a:prstGeom>
          <a:noFill/>
        </p:spPr>
      </p:pic>
      <p:pic>
        <p:nvPicPr>
          <p:cNvPr id="23" name="Picture 10" descr="https://sun9-61.userapi.com/impg/V7fg78RVMXZSN3Xpn7nctXXxatPylYdMewQDqw/eC9kt9gHXsI.jpg?size=1600x901&amp;quality=95&amp;sign=b028e412e31f41d40650daca3978f734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572" y="4915916"/>
            <a:ext cx="2958905" cy="2016000"/>
          </a:xfrm>
          <a:prstGeom prst="rect">
            <a:avLst/>
          </a:prstGeom>
          <a:noFill/>
        </p:spPr>
      </p:pic>
      <p:pic>
        <p:nvPicPr>
          <p:cNvPr id="24" name="Picture 18" descr="https://sun9-56.userapi.com/impg/17h03ASEsmGACPqNbn2pbnrLulfF4MNkDOj7Uw/JBntrv6QK7I.jpg?size=2560x1920&amp;quality=95&amp;sign=946207cd7bd025c0d686216dd67104e1&amp;type=alb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23131" y="2741998"/>
            <a:ext cx="2651065" cy="1988299"/>
          </a:xfrm>
          <a:prstGeom prst="rect">
            <a:avLst/>
          </a:prstGeom>
          <a:noFill/>
        </p:spPr>
      </p:pic>
      <p:pic>
        <p:nvPicPr>
          <p:cNvPr id="1026" name="Picture 2" descr="C:\Users\ДНС\Desktop\Фото\WwBqaVBzqe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8095" y="4915916"/>
            <a:ext cx="3245887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Фото\Lm2d6Eegn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861" y="4915916"/>
            <a:ext cx="299041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Фото\MnW5D0OSKy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5516" y="4932121"/>
            <a:ext cx="2666395" cy="19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768" y="1348902"/>
            <a:ext cx="12435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513367"/>
            <a:ext cx="1343977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7111C"/>
                </a:solidFill>
                <a:latin typeface="Akrobat Black" charset="-52"/>
                <a:cs typeface="Times New Roman" pitchFamily="18" charset="0"/>
              </a:rPr>
              <a:t>Семейный клуб «Связующая нить»</a:t>
            </a:r>
            <a:endParaRPr lang="ru-RU" sz="3200" dirty="0">
              <a:solidFill>
                <a:srgbClr val="57111C"/>
              </a:solidFill>
              <a:latin typeface="Akrobat Black" charset="-52"/>
              <a:cs typeface="Times New Roman" pitchFamily="18" charset="0"/>
            </a:endParaRPr>
          </a:p>
        </p:txBody>
      </p:sp>
      <p:pic>
        <p:nvPicPr>
          <p:cNvPr id="2050" name="Picture 2" descr="C:\Users\ДНС\Desktop\Фото\G0gYibh0m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72" y="947345"/>
            <a:ext cx="268799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Фото\2nmpQ4IW8l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055" y="1012421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Фото\f1tY-LMHZa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528" y="990903"/>
            <a:ext cx="3454457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НС\Desktop\Фото\hsYIIhNSL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63" y="3141826"/>
            <a:ext cx="3927672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НС\Desktop\Фото\aAs86LLJTW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691" y="1040670"/>
            <a:ext cx="2789946" cy="19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НС\Desktop\Фото\BI88BUa4QU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930" y="3141826"/>
            <a:ext cx="268799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ДНС\Desktop\Фото\BtTh8EOqqWY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292" y="3141826"/>
            <a:ext cx="357904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ДНС\Desktop\Фото\eDrkMF4XmdU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63" y="5319458"/>
            <a:ext cx="268799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ДНС\Desktop\Фото\EID95uFdP6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0256" y="3757364"/>
            <a:ext cx="2100693" cy="28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ДНС\Desktop\Фото\5CsYTeJoUX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30" y="5319458"/>
            <a:ext cx="268799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ДНС\Desktop\Фото\5OlPNH_Fz6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6055" y="5319458"/>
            <a:ext cx="150105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ДНС\Desktop\Фото\Bw0wvZOxPp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133" y="5319458"/>
            <a:ext cx="3170718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768" y="1348902"/>
            <a:ext cx="12435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513367"/>
            <a:ext cx="1343977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7111C"/>
                </a:solidFill>
                <a:latin typeface="Akrobat Black" charset="-52"/>
                <a:cs typeface="Times New Roman" pitchFamily="18" charset="0"/>
              </a:rPr>
              <a:t>Семейный клуб «Связующая нить»</a:t>
            </a:r>
            <a:endParaRPr lang="ru-RU" sz="3200" dirty="0">
              <a:solidFill>
                <a:srgbClr val="57111C"/>
              </a:solidFill>
              <a:latin typeface="Akrobat Black" charset="-52"/>
              <a:cs typeface="Times New Roman" pitchFamily="18" charset="0"/>
            </a:endParaRPr>
          </a:p>
        </p:txBody>
      </p:sp>
      <p:pic>
        <p:nvPicPr>
          <p:cNvPr id="1026" name="Picture 2" descr="H:\Конгресс Барышева Т.М\Фото\t4X-IbweqlM.jpg"/>
          <p:cNvPicPr>
            <a:picLocks noChangeAspect="1" noChangeArrowheads="1"/>
          </p:cNvPicPr>
          <p:nvPr/>
        </p:nvPicPr>
        <p:blipFill>
          <a:blip r:embed="rId7" cstate="print"/>
          <a:srcRect l="11261" t="1495" r="13936"/>
          <a:stretch>
            <a:fillRect/>
          </a:stretch>
        </p:blipFill>
        <p:spPr bwMode="auto">
          <a:xfrm>
            <a:off x="268019" y="1024758"/>
            <a:ext cx="2717868" cy="2016000"/>
          </a:xfrm>
          <a:prstGeom prst="rect">
            <a:avLst/>
          </a:prstGeom>
          <a:noFill/>
        </p:spPr>
      </p:pic>
      <p:pic>
        <p:nvPicPr>
          <p:cNvPr id="1027" name="Picture 3" descr="H:\Конгресс Барышева Т.М\Фото\sWRhGdHhPY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8508" y="1040525"/>
            <a:ext cx="3579031" cy="2016000"/>
          </a:xfrm>
          <a:prstGeom prst="rect">
            <a:avLst/>
          </a:prstGeom>
          <a:noFill/>
        </p:spPr>
      </p:pic>
      <p:pic>
        <p:nvPicPr>
          <p:cNvPr id="1028" name="Picture 4" descr="H:\Конгресс Барышева Т.М\Фото\MJ_6kjbpWA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8366" y="1056016"/>
            <a:ext cx="2226812" cy="2016000"/>
          </a:xfrm>
          <a:prstGeom prst="rect">
            <a:avLst/>
          </a:prstGeom>
          <a:noFill/>
        </p:spPr>
      </p:pic>
      <p:pic>
        <p:nvPicPr>
          <p:cNvPr id="1029" name="Picture 5" descr="H:\Конгресс Барышева Т.М\Фото\JAA-f5GLkh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27780" y="1044520"/>
            <a:ext cx="3608454" cy="2029755"/>
          </a:xfrm>
          <a:prstGeom prst="rect">
            <a:avLst/>
          </a:prstGeom>
          <a:noFill/>
        </p:spPr>
      </p:pic>
      <p:pic>
        <p:nvPicPr>
          <p:cNvPr id="1030" name="Picture 6" descr="H:\Конгресс Барышева Т.М\Фото\IwRC-02SN-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802" y="3153103"/>
            <a:ext cx="4144664" cy="2016000"/>
          </a:xfrm>
          <a:prstGeom prst="rect">
            <a:avLst/>
          </a:prstGeom>
          <a:noFill/>
        </p:spPr>
      </p:pic>
      <p:pic>
        <p:nvPicPr>
          <p:cNvPr id="1031" name="Picture 7" descr="H:\Конгресс Барышева Т.М\Фото\xLqo1x5l3r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30623" y="3736427"/>
            <a:ext cx="2493834" cy="3279227"/>
          </a:xfrm>
          <a:prstGeom prst="rect">
            <a:avLst/>
          </a:prstGeom>
          <a:noFill/>
        </p:spPr>
      </p:pic>
      <p:pic>
        <p:nvPicPr>
          <p:cNvPr id="1032" name="Picture 8" descr="H:\Конгресс Барышева Т.М\Фото\KSbEhsL-G4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483" y="5251666"/>
            <a:ext cx="3451170" cy="2103057"/>
          </a:xfrm>
          <a:prstGeom prst="rect">
            <a:avLst/>
          </a:prstGeom>
          <a:noFill/>
        </p:spPr>
      </p:pic>
      <p:pic>
        <p:nvPicPr>
          <p:cNvPr id="1033" name="Picture 9" descr="H:\Конгресс Барышева Т.М\Фото\vkPjTSQ0z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3571" y="3224103"/>
            <a:ext cx="2500763" cy="3334351"/>
          </a:xfrm>
          <a:prstGeom prst="rect">
            <a:avLst/>
          </a:prstGeom>
          <a:noFill/>
        </p:spPr>
      </p:pic>
      <p:pic>
        <p:nvPicPr>
          <p:cNvPr id="1034" name="Picture 10" descr="H:\Конгресс Барышева Т.М\Фото\eXS8Sb_Jv-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30123" y="3193229"/>
            <a:ext cx="2974263" cy="1943157"/>
          </a:xfrm>
          <a:prstGeom prst="rect">
            <a:avLst/>
          </a:prstGeom>
          <a:noFill/>
        </p:spPr>
      </p:pic>
      <p:pic>
        <p:nvPicPr>
          <p:cNvPr id="1035" name="Picture 11" descr="H:\Конгресс Барышева Т.М\Фото\BERDcA0MaBY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73454" y="5286047"/>
            <a:ext cx="3654416" cy="2060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3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6393" y="1031317"/>
            <a:ext cx="114873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>
                <a:solidFill>
                  <a:srgbClr val="57111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 smtClean="0">
                <a:solidFill>
                  <a:srgbClr val="57111C"/>
                </a:solidFill>
                <a:latin typeface="Akrobat Black" panose="020B0604020202020204" charset="-52"/>
                <a:ea typeface="Times New Roman"/>
                <a:cs typeface="Times New Roman"/>
              </a:rPr>
              <a:t>Результат :</a:t>
            </a:r>
            <a:endParaRPr lang="ru-RU" sz="2800" dirty="0">
              <a:solidFill>
                <a:srgbClr val="57111C"/>
              </a:solidFill>
              <a:latin typeface="Akrobat Black" panose="020B0604020202020204" charset="-52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3200" dirty="0">
                <a:solidFill>
                  <a:srgbClr val="000000"/>
                </a:solidFill>
                <a:latin typeface="Akrobat Black" panose="020B0604020202020204" charset="-52"/>
                <a:ea typeface="Times New Roman"/>
                <a:cs typeface="Times New Roman"/>
              </a:rPr>
              <a:t>активная включенность родителей в воспитательный и образовательный процесс;</a:t>
            </a:r>
            <a:endParaRPr lang="ru-RU" sz="3200" dirty="0">
              <a:latin typeface="Akrobat Black" panose="020B0604020202020204" charset="-52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3200" dirty="0">
                <a:solidFill>
                  <a:srgbClr val="000000"/>
                </a:solidFill>
                <a:latin typeface="Akrobat Black" panose="020B0604020202020204" charset="-52"/>
                <a:ea typeface="Times New Roman"/>
                <a:cs typeface="Times New Roman"/>
              </a:rPr>
              <a:t>родители приобрели необходимые знания и умения для полноценного общения с детьми;</a:t>
            </a:r>
            <a:endParaRPr lang="ru-RU" sz="3200" dirty="0">
              <a:latin typeface="Akrobat Black" panose="020B0604020202020204" charset="-52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3200" dirty="0">
                <a:solidFill>
                  <a:srgbClr val="000000"/>
                </a:solidFill>
                <a:latin typeface="Akrobat Black" panose="020B0604020202020204" charset="-52"/>
                <a:ea typeface="Times New Roman"/>
                <a:cs typeface="Times New Roman"/>
              </a:rPr>
              <a:t>сплочение педагогов и родителей в единый коллектив в решении образовательных и воспитательных задач;</a:t>
            </a:r>
            <a:endParaRPr lang="ru-RU" sz="3200" dirty="0">
              <a:latin typeface="Akrobat Black" panose="020B0604020202020204" charset="-52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3200" dirty="0">
                <a:solidFill>
                  <a:srgbClr val="000000"/>
                </a:solidFill>
                <a:latin typeface="Akrobat Black" panose="020B0604020202020204" charset="-52"/>
                <a:ea typeface="Times New Roman"/>
              </a:rPr>
              <a:t>положительное общественное мнение родительской общественности о качестве образования и воспитания в нашем учреждении.</a:t>
            </a:r>
            <a:endParaRPr lang="ru-RU" sz="3200" dirty="0">
              <a:latin typeface="Akrobat Black" panose="020B0604020202020204" charset="-52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krobat Black" panose="020B0604020202020204" charset="-52"/>
                <a:ea typeface="Times New Roman"/>
              </a:rPr>
              <a:t> </a:t>
            </a:r>
            <a:endParaRPr lang="ru-RU" sz="2800" dirty="0">
              <a:effectLst/>
              <a:latin typeface="Akrobat Black" panose="020B0604020202020204" charset="-52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510" y="82144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Заседания</a:t>
            </a:r>
            <a:endParaRPr lang="ru-RU" sz="2800" b="1" dirty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2" descr="https://sun9-71.userapi.com/impg/vRA_2x5ynkzFGmCTlPWY2dIAIUOca6_84qUu0A/X61JnYtS8Xk.jpg?size=1600x1200&amp;quality=95&amp;sign=abb9a7d01b3aeb41a4d75ac04e07e1ab&amp;type=album"/>
          <p:cNvPicPr>
            <a:picLocks noChangeAspect="1" noChangeArrowheads="1"/>
          </p:cNvPicPr>
          <p:nvPr/>
        </p:nvPicPr>
        <p:blipFill>
          <a:blip r:embed="rId7" cstate="print"/>
          <a:srcRect r="-935" b="21495"/>
          <a:stretch>
            <a:fillRect/>
          </a:stretch>
        </p:blipFill>
        <p:spPr bwMode="auto">
          <a:xfrm>
            <a:off x="438578" y="1344971"/>
            <a:ext cx="3991532" cy="23283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923394" y="468908"/>
            <a:ext cx="980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Знакомство детей с профессиями</a:t>
            </a:r>
            <a:endParaRPr lang="ru-RU" sz="2800" b="1" dirty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https://sun9-13.userapi.com/impg/tQLu34cDTUOw__u80TquVKmlD5BmUfLltRntmA/J8tbCy28W9g.jpg?size=1620x2160&amp;quality=95&amp;sign=7856ce32ececea78cffec44e062fb503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8291" y="1082361"/>
            <a:ext cx="2065282" cy="275370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844456" y="687403"/>
            <a:ext cx="459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Организация  </a:t>
            </a:r>
            <a:endParaRPr lang="ru-RU" sz="28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летнего </a:t>
            </a:r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досуга </a:t>
            </a:r>
            <a:endParaRPr lang="ru-RU" sz="2800" b="1" dirty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7" descr="D:\Desktop\x8iGdYQoVr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74621" y="1567491"/>
            <a:ext cx="3164478" cy="219906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3912910"/>
            <a:ext cx="457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Организация экскурсий</a:t>
            </a:r>
            <a:endParaRPr lang="ru-RU" sz="2800" b="1" dirty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8" descr="https://sun9-67.userapi.com/impg/jlgN_ufq_MYfW_Fc8OaQ1gv9jC94XxBgTd6DTg/6nRWz6W__I0.jpg?size=1280x720&amp;quality=95&amp;sign=c042be04448cf97b95ecf0636978cabd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779" y="4683697"/>
            <a:ext cx="4145701" cy="233195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571999" y="3878356"/>
            <a:ext cx="479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Деловая игра с родителями</a:t>
            </a:r>
            <a:endParaRPr lang="ru-RU" sz="2800" b="1" dirty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D:\Desktop\kyz04W4AsS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0685" y="4385342"/>
            <a:ext cx="2203388" cy="29378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9054505" y="3856812"/>
            <a:ext cx="411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endParaRPr lang="ru-RU" sz="28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интересными людьми</a:t>
            </a:r>
            <a:endParaRPr lang="ru-RU" sz="2800" b="1" dirty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0" descr="https://sun9-62.userapi.com/impg/u1cpKjMWIUpRmimD33j4RvjzzQ3uRt-Cba6IOA/aueMvq-_4OI.jpg?size=1280x960&amp;quality=95&amp;sign=de30d63571bc54f61acca45887cc1aa9&amp;type=albu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22594" y="4833893"/>
            <a:ext cx="3056158" cy="229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6393" y="1031317"/>
            <a:ext cx="11487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3200" dirty="0">
                <a:solidFill>
                  <a:srgbClr val="57111C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solidFill>
                <a:prstClr val="black"/>
              </a:solidFill>
              <a:latin typeface="Akrobat Black" panose="020B0604020202020204" charset="-52"/>
              <a:ea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994" y="2427890"/>
            <a:ext cx="1117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57111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464</Words>
  <Application>Microsoft Office PowerPoint</Application>
  <PresentationFormat>Произвольный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Akrobat Black</vt:lpstr>
      <vt:lpstr>Akrobat</vt:lpstr>
      <vt:lpstr>Wingdings</vt:lpstr>
      <vt:lpstr>Times New Roman</vt:lpstr>
      <vt:lpstr>Calibri</vt:lpstr>
      <vt:lpstr>Calibri Light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 </cp:lastModifiedBy>
  <cp:revision>76</cp:revision>
  <dcterms:created xsi:type="dcterms:W3CDTF">2023-04-07T08:06:44Z</dcterms:created>
  <dcterms:modified xsi:type="dcterms:W3CDTF">2023-11-09T06:18:43Z</dcterms:modified>
</cp:coreProperties>
</file>