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8" r:id="rId3"/>
    <p:sldId id="299" r:id="rId4"/>
    <p:sldId id="275" r:id="rId5"/>
    <p:sldId id="280" r:id="rId6"/>
    <p:sldId id="300" r:id="rId7"/>
    <p:sldId id="301" r:id="rId8"/>
    <p:sldId id="302" r:id="rId9"/>
    <p:sldId id="303" r:id="rId10"/>
    <p:sldId id="304" r:id="rId11"/>
    <p:sldId id="308" r:id="rId12"/>
    <p:sldId id="305" r:id="rId13"/>
    <p:sldId id="292" r:id="rId14"/>
    <p:sldId id="307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81" d="100"/>
          <a:sy n="8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дети-и-туризм-55744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3588" y="1062499"/>
            <a:ext cx="3261177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1371600"/>
            <a:ext cx="5999922" cy="3333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детского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туристического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клуба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«Мы - путешественники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78" y="255255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Тарногского муниципального района Вологодской области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«Тарногский детский сад № 3 «Улыбка»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51816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Подготовил: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воспитатель, исполняющий обязанности инструктора по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физической культуре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Рулёва Светлана Эрнестовна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0" y="228600"/>
            <a:ext cx="3657600" cy="6477000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по программе клуба проводятся 1 раз в неделю, во второй половине дня. Длительность занятий -  дети 5-6 лет – 25 минут в условиях детского сада. Пешие прогулки 1 раз в 2 недели, походы – 1 раз в сезон.</a:t>
            </a:r>
          </a:p>
          <a:p>
            <a:endParaRPr lang="ru-RU" dirty="0"/>
          </a:p>
        </p:txBody>
      </p:sp>
      <p:pic>
        <p:nvPicPr>
          <p:cNvPr id="4" name="Picture 2" descr="G:\ФОТО Света\DSC_0260.JPG">
            <a:extLst>
              <a:ext uri="{FF2B5EF4-FFF2-40B4-BE49-F238E27FC236}">
                <a16:creationId xmlns="" xmlns:a16="http://schemas.microsoft.com/office/drawing/2014/main" id="{08666ECB-C469-44A9-B010-0BE64DE9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207" t="3367" r="1661" b="4034"/>
          <a:stretch>
            <a:fillRect/>
          </a:stretch>
        </p:blipFill>
        <p:spPr bwMode="auto">
          <a:xfrm>
            <a:off x="228600" y="152400"/>
            <a:ext cx="5055524" cy="312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9F6EB581-A154-41B4-8060-5FDB58F64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2" t="2870" r="6381" b="16783"/>
          <a:stretch/>
        </p:blipFill>
        <p:spPr bwMode="auto">
          <a:xfrm>
            <a:off x="310713" y="3404586"/>
            <a:ext cx="4973411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проведения занятий приобретено необходимое оборудование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6722834A-38AA-42AD-A043-46509DA1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00" b="8500"/>
          <a:stretch>
            <a:fillRect/>
          </a:stretch>
        </p:blipFill>
        <p:spPr bwMode="auto">
          <a:xfrm>
            <a:off x="150758" y="1524000"/>
            <a:ext cx="2689867" cy="2883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1DAEACB-931F-40AE-8B1F-4C56B111F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96" t="8889" r="14074" b="13334"/>
          <a:stretch/>
        </p:blipFill>
        <p:spPr bwMode="auto">
          <a:xfrm>
            <a:off x="3005945" y="1066800"/>
            <a:ext cx="3297432" cy="49110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A7FC8DA1-BC90-4903-9510-B8EE1C351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07" t="7778" r="20000" b="21111"/>
          <a:stretch/>
        </p:blipFill>
        <p:spPr bwMode="auto">
          <a:xfrm rot="16200000">
            <a:off x="521393" y="4359676"/>
            <a:ext cx="1998154" cy="26098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D177362-1568-4F16-9A23-F4D741C389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7" r="7500" b="642"/>
          <a:stretch/>
        </p:blipFill>
        <p:spPr>
          <a:xfrm rot="5400000">
            <a:off x="6211776" y="2798050"/>
            <a:ext cx="3021220" cy="2622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Родители нас поддерживают. Помогают с оборудованием, так же участвуют в организации и проведении походов, производят фото и видеосъемку. Родители принимают участие в составлении альбомов: с достопримечательностями родного Тарногского Городка, «Зеленая аптека юного туриста». Родители с медицинским образованием знакомят детей с лекарственными растениями нашей местности </a:t>
            </a:r>
          </a:p>
          <a:p>
            <a:endParaRPr lang="ru-RU" dirty="0"/>
          </a:p>
        </p:txBody>
      </p:sp>
      <p:pic>
        <p:nvPicPr>
          <p:cNvPr id="4" name="Picture 2" descr="F:\ФОТО Света\DSC_0240.JPG">
            <a:extLst>
              <a:ext uri="{FF2B5EF4-FFF2-40B4-BE49-F238E27FC236}">
                <a16:creationId xmlns="" xmlns:a16="http://schemas.microsoft.com/office/drawing/2014/main" id="{34FDDE69-90E4-4F29-96F0-0904D842B1D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 l="26474" t="14618" r="4335"/>
          <a:stretch>
            <a:fillRect/>
          </a:stretch>
        </p:blipFill>
        <p:spPr bwMode="auto">
          <a:xfrm>
            <a:off x="4724400" y="3276600"/>
            <a:ext cx="4191000" cy="3447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Admin\Pictures\IMG_6400.JPG">
            <a:extLst>
              <a:ext uri="{FF2B5EF4-FFF2-40B4-BE49-F238E27FC236}">
                <a16:creationId xmlns="" xmlns:a16="http://schemas.microsoft.com/office/drawing/2014/main" id="{F606060A-C2D0-4264-B574-4486A8A0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0" t="3333" r="5000"/>
          <a:stretch>
            <a:fillRect/>
          </a:stretch>
        </p:blipFill>
        <p:spPr bwMode="auto">
          <a:xfrm>
            <a:off x="304800" y="3429000"/>
            <a:ext cx="4114800" cy="3269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FFAB5D-B9BF-4119-B9C5-B4BB613E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6C315299-BB88-45D1-9F7A-B2D681181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1892485"/>
              </p:ext>
            </p:extLst>
          </p:nvPr>
        </p:nvGraphicFramePr>
        <p:xfrm>
          <a:off x="152400" y="3352800"/>
          <a:ext cx="8839199" cy="1445410"/>
        </p:xfrm>
        <a:graphic>
          <a:graphicData uri="http://schemas.openxmlformats.org/drawingml/2006/table">
            <a:tbl>
              <a:tblPr firstRow="1" firstCol="1" bandRow="1"/>
              <a:tblGrid>
                <a:gridCol w="1612497">
                  <a:extLst>
                    <a:ext uri="{9D8B030D-6E8A-4147-A177-3AD203B41FA5}">
                      <a16:colId xmlns="" xmlns:a16="http://schemas.microsoft.com/office/drawing/2014/main" val="4278585741"/>
                    </a:ext>
                  </a:extLst>
                </a:gridCol>
                <a:gridCol w="905427">
                  <a:extLst>
                    <a:ext uri="{9D8B030D-6E8A-4147-A177-3AD203B41FA5}">
                      <a16:colId xmlns="" xmlns:a16="http://schemas.microsoft.com/office/drawing/2014/main" val="2367659143"/>
                    </a:ext>
                  </a:extLst>
                </a:gridCol>
                <a:gridCol w="905427">
                  <a:extLst>
                    <a:ext uri="{9D8B030D-6E8A-4147-A177-3AD203B41FA5}">
                      <a16:colId xmlns="" xmlns:a16="http://schemas.microsoft.com/office/drawing/2014/main" val="150423253"/>
                    </a:ext>
                  </a:extLst>
                </a:gridCol>
                <a:gridCol w="914380">
                  <a:extLst>
                    <a:ext uri="{9D8B030D-6E8A-4147-A177-3AD203B41FA5}">
                      <a16:colId xmlns="" xmlns:a16="http://schemas.microsoft.com/office/drawing/2014/main" val="3299880991"/>
                    </a:ext>
                  </a:extLst>
                </a:gridCol>
                <a:gridCol w="914380">
                  <a:extLst>
                    <a:ext uri="{9D8B030D-6E8A-4147-A177-3AD203B41FA5}">
                      <a16:colId xmlns="" xmlns:a16="http://schemas.microsoft.com/office/drawing/2014/main" val="3718571594"/>
                    </a:ext>
                  </a:extLst>
                </a:gridCol>
                <a:gridCol w="896474">
                  <a:extLst>
                    <a:ext uri="{9D8B030D-6E8A-4147-A177-3AD203B41FA5}">
                      <a16:colId xmlns="" xmlns:a16="http://schemas.microsoft.com/office/drawing/2014/main" val="2462936104"/>
                    </a:ext>
                  </a:extLst>
                </a:gridCol>
                <a:gridCol w="896474">
                  <a:extLst>
                    <a:ext uri="{9D8B030D-6E8A-4147-A177-3AD203B41FA5}">
                      <a16:colId xmlns="" xmlns:a16="http://schemas.microsoft.com/office/drawing/2014/main" val="378191259"/>
                    </a:ext>
                  </a:extLst>
                </a:gridCol>
                <a:gridCol w="897070">
                  <a:extLst>
                    <a:ext uri="{9D8B030D-6E8A-4147-A177-3AD203B41FA5}">
                      <a16:colId xmlns="" xmlns:a16="http://schemas.microsoft.com/office/drawing/2014/main" val="1499771134"/>
                    </a:ext>
                  </a:extLst>
                </a:gridCol>
                <a:gridCol w="897070">
                  <a:extLst>
                    <a:ext uri="{9D8B030D-6E8A-4147-A177-3AD203B41FA5}">
                      <a16:colId xmlns="" xmlns:a16="http://schemas.microsoft.com/office/drawing/2014/main" val="2953609081"/>
                    </a:ext>
                  </a:extLst>
                </a:gridCol>
              </a:tblGrid>
              <a:tr h="5947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Фамилия и имя ребенка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собирать рюкзак (5 баллов)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работать по картам-схемам (5 б)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Сформирована выносливость (круги)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Бег на 30 метров (минуты, секунды)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4374475"/>
                  </a:ext>
                </a:extLst>
              </a:tr>
              <a:tr h="509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года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Конец года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года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Конец года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года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Конец года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года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Конец года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3642285"/>
                  </a:ext>
                </a:extLst>
              </a:tr>
              <a:tr h="341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805909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228600"/>
            <a:ext cx="88392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Для отслеживания результатов мы используем следующие методики: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Диагностика педагогического процесса (автор Верещагина Н.В.)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Ориентировочные показатели физической подготовленности детей дошкольного возраста (автор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Рунова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М.А.)</a:t>
            </a: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На основе данных методик разработаны критерии диагностики. Программа реализуется первый год. Мониторинг находится в стадии апробации и может  корректироваться.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518160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Результаты выносливости отслеживаются по критерию – бег вокруг здания  по дорожкам длиной  80 метров. Старший возраст 5 кругов.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0755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думаю, что применение средств туризма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физического воспитания дошкольников способствует более эффективному развитию физических качеств, усвоению знаний в области природы. В нашем учреждении дети очень любят заниматься туризмом, а пример детям показываем мы – педагоги.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64ECEB21-E420-438D-A204-B2F63C904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15" t="8727" r="5340" b="12949"/>
          <a:stretch/>
        </p:blipFill>
        <p:spPr bwMode="auto">
          <a:xfrm>
            <a:off x="1828800" y="2819400"/>
            <a:ext cx="5410200" cy="37195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b="1" dirty="0">
                <a:latin typeface="Bookman Old Style" panose="02050604050505020204" pitchFamily="18" charset="0"/>
              </a:rPr>
              <a:t>	Спасибо </a:t>
            </a:r>
          </a:p>
          <a:p>
            <a:pPr marL="0" indent="0">
              <a:buNone/>
            </a:pPr>
            <a:r>
              <a:rPr lang="ru-RU" sz="4400" b="1" dirty="0">
                <a:latin typeface="Bookman Old Style" panose="02050604050505020204" pitchFamily="18" charset="0"/>
              </a:rPr>
              <a:t>		за </a:t>
            </a:r>
          </a:p>
          <a:p>
            <a:pPr marL="0" indent="0">
              <a:buNone/>
            </a:pPr>
            <a:r>
              <a:rPr lang="ru-RU" sz="4400" b="1" dirty="0">
                <a:latin typeface="Bookman Old Style" panose="02050604050505020204" pitchFamily="18" charset="0"/>
              </a:rPr>
              <a:t>	внимание</a:t>
            </a:r>
          </a:p>
        </p:txBody>
      </p:sp>
      <p:pic>
        <p:nvPicPr>
          <p:cNvPr id="4" name="Picture 2" descr="C:\Users\Mrs.Smith\Desktop\дети-и-туризм-55744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3261177" cy="52578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Pictures\118283_900.jpg">
            <a:extLst>
              <a:ext uri="{FF2B5EF4-FFF2-40B4-BE49-F238E27FC236}">
                <a16:creationId xmlns="" xmlns:a16="http://schemas.microsoft.com/office/drawing/2014/main" id="{8B72DC1B-0029-4187-9AFB-FD41A0E0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962400"/>
            <a:ext cx="3572453" cy="2679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Мне, как инструктору по физической культуре, очень важно знать современные формы, методы физкультурно-оздоровительной работы с воспитанниками, чтобы организовать и проводить занятия с детьми интересно, полезно и увлекательно.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Идея открытия туристического клуба «Мы путешественники» возникла не сразу. На протяжении нескольких лет мы ходим в походы, тем более что совсем рядом с детским садом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расположен  памятник природы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«Урочище Малахов бор», затем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эта тема меня заинтересовала,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я решила поглубже ее изучить.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152400"/>
            <a:ext cx="4191000" cy="6553200"/>
          </a:xfrm>
        </p:spPr>
        <p:txBody>
          <a:bodyPr>
            <a:normAutofit fontScale="62500" lnSpcReduction="2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Опираясь на материалы коллег –  это парциальная программа рекреационного туризма для детей старшего дошкольного возраста «Весёлый рюкзачок» авторы: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Чеменева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Алла Анатольевна, Мельникова Александра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Фадеевна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и Волкова Валентина Сергеевна 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1C217292-5138-4513-B7E4-F1E8CD886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399625" cy="652680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FF2C81-08D7-49CF-A5DA-ACC1FD21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510EDBB3-8640-41CA-B791-9D7D31F9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15584"/>
            <a:ext cx="2889530" cy="222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С. Н. Николаева книга Юный эколог. Программа экологического воспитания в  детском саду – скачать fb2, epub, pdf бесплатно – Альдебаран, серия  Экологическое воспитание в детском саду">
            <a:extLst>
              <a:ext uri="{FF2B5EF4-FFF2-40B4-BE49-F238E27FC236}">
                <a16:creationId xmlns="" xmlns:a16="http://schemas.microsoft.com/office/drawing/2014/main" id="{6B3E0030-4026-400E-A3C0-AE00607C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87" y="213419"/>
            <a:ext cx="4416520" cy="646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2399" y="0"/>
            <a:ext cx="4496288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программа экологического воспитания в детском саду «Юный эколог» автор  Николаева Светлана Николаевна. Изучение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данных материалов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позволило сформировать программу  детского туристического клуба «Мы – путешественники»,   которая реализуется первый год на основе старшей группы.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Новизна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дополнительной развивающей природной среды для развития познавательного интереса и физической активности детей старшего дошкольного возраста.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6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13FE47-CFDD-4E18-90B3-7EAC864D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16"/>
            <a:ext cx="8229600" cy="704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Мы - путешественники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64ECEB21-E420-438D-A204-B2F63C9042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5" t="2793" b="10620"/>
          <a:stretch/>
        </p:blipFill>
        <p:spPr bwMode="auto">
          <a:xfrm>
            <a:off x="304800" y="990600"/>
            <a:ext cx="8382000" cy="55597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67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4770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двигательной 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познавательной активности детей дошкольного возраста в естественных природных условиях с использованием элементарных средств туризма.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Обучающая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Способствовать усвоению детьми первоначальных туристических навыков (сбор рюкзака, работа по картам схемам, знание элементарных топографических знаков)</a:t>
            </a:r>
          </a:p>
          <a:p>
            <a:pPr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Поддерживать инициативу детей в движении в естественных природных условиях, обогащать их двигательный опыт. </a:t>
            </a:r>
          </a:p>
          <a:p>
            <a:pPr lvl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Способствовать увеличению выносливости детей при передвижении на длинные дистанции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любовь и бережное отношение детей к природе родного края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занятий  по программе может включать в себя: рассказ воспитателя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0">
            <a:extLst>
              <a:ext uri="{FF2B5EF4-FFF2-40B4-BE49-F238E27FC236}">
                <a16:creationId xmlns="" xmlns:a16="http://schemas.microsoft.com/office/drawing/2014/main" id="{EB19576A-5809-4895-85C6-E65652BF4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941"/>
          <a:stretch/>
        </p:blipFill>
        <p:spPr bwMode="auto">
          <a:xfrm>
            <a:off x="457200" y="1225453"/>
            <a:ext cx="2334087" cy="27327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F3D32E8-1ACA-4D77-A90D-B979B0A5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74" y="1225453"/>
            <a:ext cx="2049541" cy="27327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1385AAB7-CAED-4447-A314-806011368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57" y="1234331"/>
            <a:ext cx="3261843" cy="43491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Работу с иллюстративным материалом, опытно – экспериментальную деятельность, изобразительную деятельность, просмотры мультфильмов, дидактические упражнения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7F5F81-7E0C-4FEB-959A-524B2A024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2533" y="1896646"/>
            <a:ext cx="3111511" cy="43474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4F9AE4F-637D-4CC6-A784-FEB85E801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45" r="10000"/>
          <a:stretch/>
        </p:blipFill>
        <p:spPr>
          <a:xfrm>
            <a:off x="5086350" y="1524000"/>
            <a:ext cx="3695700" cy="2634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1AEA1B4-BB4F-46C6-A4C2-995D289D4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11"/>
          <a:stretch/>
        </p:blipFill>
        <p:spPr>
          <a:xfrm>
            <a:off x="4991100" y="4406265"/>
            <a:ext cx="3886200" cy="22993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Работу с картой, чтение художественной литературы, подвижные игры.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D5F7945-151E-4845-A1D0-87F578B5B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40" b="6999"/>
          <a:stretch/>
        </p:blipFill>
        <p:spPr bwMode="auto">
          <a:xfrm>
            <a:off x="152400" y="1143000"/>
            <a:ext cx="4800600" cy="52973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F656309A-0F2F-4451-B940-7EF9E132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38549" cy="4851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1142</TotalTime>
  <Words>396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Мы - путешественники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Mrs.Smith</dc:creator>
  <cp:lastModifiedBy>Lenovo</cp:lastModifiedBy>
  <cp:revision>59</cp:revision>
  <dcterms:created xsi:type="dcterms:W3CDTF">2019-12-24T06:11:29Z</dcterms:created>
  <dcterms:modified xsi:type="dcterms:W3CDTF">2022-10-28T07:47:22Z</dcterms:modified>
</cp:coreProperties>
</file>