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99" r:id="rId3"/>
    <p:sldId id="300" r:id="rId4"/>
    <p:sldId id="294" r:id="rId5"/>
    <p:sldId id="276" r:id="rId6"/>
    <p:sldId id="277" r:id="rId7"/>
    <p:sldId id="301" r:id="rId8"/>
    <p:sldId id="302" r:id="rId9"/>
    <p:sldId id="303" r:id="rId10"/>
    <p:sldId id="310" r:id="rId11"/>
    <p:sldId id="304" r:id="rId12"/>
    <p:sldId id="305" r:id="rId13"/>
    <p:sldId id="307" r:id="rId14"/>
    <p:sldId id="308" r:id="rId15"/>
    <p:sldId id="30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67" autoAdjust="0"/>
    <p:restoredTop sz="86455" autoAdjust="0"/>
  </p:normalViewPr>
  <p:slideViewPr>
    <p:cSldViewPr>
      <p:cViewPr>
        <p:scale>
          <a:sx n="80" d="100"/>
          <a:sy n="80" d="100"/>
        </p:scale>
        <p:origin x="-1554" y="-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827265-2301-4357-815B-A30CC45A2CCD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74FFA6-BB1E-4337-A670-4C80C745A5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421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4FFA6-BB1E-4337-A670-4C80C745A5CB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49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4FFA6-BB1E-4337-A670-4C80C745A5CB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7660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4FFA6-BB1E-4337-A670-4C80C745A5CB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7660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4FFA6-BB1E-4337-A670-4C80C745A5CB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766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4FFA6-BB1E-4337-A670-4C80C745A5CB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766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4FFA6-BB1E-4337-A670-4C80C745A5CB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766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4FFA6-BB1E-4337-A670-4C80C745A5CB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766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4FFA6-BB1E-4337-A670-4C80C745A5CB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766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4FFA6-BB1E-4337-A670-4C80C745A5CB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766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4FFA6-BB1E-4337-A670-4C80C745A5CB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766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4FFA6-BB1E-4337-A670-4C80C745A5CB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7660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4FFA6-BB1E-4337-A670-4C80C745A5CB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766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Работа\Фоны\ФОНЫ\Spring-Bokeh-Blue-Sky-Background-Vector-Illustration_thum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4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14290"/>
            <a:ext cx="8208912" cy="6429420"/>
          </a:xfrm>
        </p:spPr>
        <p:txBody>
          <a:bodyPr>
            <a:noAutofit/>
          </a:bodyPr>
          <a:lstStyle/>
          <a:p>
            <a:r>
              <a:rPr lang="ru-RU" sz="900" b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900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900" b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900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900" b="1" dirty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900" b="1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900" b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900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900" b="1" dirty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900" b="1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900" b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900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900" b="1" dirty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900" b="1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900" b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900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900" b="1" dirty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900" b="1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Реализация </a:t>
            </a:r>
            <a:r>
              <a:rPr lang="ru-RU" sz="3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регионального компонента </a:t>
            </a:r>
            <a:br>
              <a:rPr lang="ru-RU" sz="3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через  туристские походы </a:t>
            </a:r>
            <a:br>
              <a:rPr lang="ru-RU" sz="3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работе с детьми старшего дошкольного </a:t>
            </a:r>
            <a:r>
              <a:rPr lang="ru-RU" sz="3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возраста</a:t>
            </a:r>
            <a:br>
              <a:rPr lang="ru-RU" sz="3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Автор: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Саблина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Людмила Сергеевна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инструктор по физической культуре.</a:t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</a:t>
            </a:r>
            <a:b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дошкольное образовательное  учреждение </a:t>
            </a:r>
            <a:b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«Детский сад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№4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г.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Харовска</a:t>
            </a:r>
            <a:b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Харовский 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округ</a:t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21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\Desktop\Работа\Фоны\ФОНЫ\Spring-Bokeh-Blue-Sky-Background-Vector-Illustration_thum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" y="0"/>
            <a:ext cx="91394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635798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Пруд за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деревней</a:t>
            </a:r>
          </a:p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Разнообразие животного и растительного мира в пруду и возле него.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E:\2018-2019 учебный год\Педчтения 2017-2018\ПОХОД\DSCN96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1293" y="1132435"/>
            <a:ext cx="3630800" cy="272310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050" name="Picture 2" descr="H:\2022-2023\Поход 2022\20220922_09430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16"/>
          <a:stretch/>
        </p:blipFill>
        <p:spPr bwMode="auto">
          <a:xfrm>
            <a:off x="541599" y="1141120"/>
            <a:ext cx="3456383" cy="2919761"/>
          </a:xfrm>
          <a:prstGeom prst="round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2022-2023\Поход 2022\20220923_0954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785547"/>
            <a:ext cx="3822885" cy="2867164"/>
          </a:xfrm>
          <a:prstGeom prst="round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94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\Desktop\Работа\Фоны\ФОНЫ\Spring-Bokeh-Blue-Sky-Background-Vector-Illustration_thum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" y="0"/>
            <a:ext cx="91394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635798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Сверяемся с маршрутом</a:t>
            </a:r>
          </a:p>
          <a:p>
            <a:pPr algn="ctr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E:\2021 - 2022 учебный год\Май\Походы\пох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1996" y="836712"/>
            <a:ext cx="4100047" cy="3075036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4098" name="Picture 2" descr="E:\2021 - 2022 учебный год\Май\Походы\пох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8138" y="836712"/>
            <a:ext cx="4094259" cy="3070694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7170" name="Picture 2" descr="E:\2021 - 2022 учебный год\Май\Походы\пох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32992" y="3907406"/>
            <a:ext cx="3682572" cy="2761929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0594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\Desktop\Работа\Фоны\ФОНЫ\Spring-Bokeh-Blue-Sky-Background-Vector-Illustration_thum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" y="0"/>
            <a:ext cx="91394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635798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Полевая  и лесная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дороги</a:t>
            </a:r>
          </a:p>
          <a:p>
            <a:pPr algn="ctr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азнообразие произрастающих растений, состав воздуха, скорость ветра, состав почвы, покрытие дорог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C:\Users\1\Desktop\2017-2018 учебный год\Поход сент 2017\пох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294838"/>
            <a:ext cx="4286280" cy="3214710"/>
          </a:xfrm>
          <a:prstGeom prst="flowChartAlternateProcess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39" y="1268760"/>
            <a:ext cx="4321050" cy="3240788"/>
          </a:xfrm>
          <a:prstGeom prst="round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E:\2018-2019 учебный год\Педчтения 2017-2018\ПОХОД\DSCN967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19316" y="4188325"/>
            <a:ext cx="1914035" cy="255204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098" name="Picture 2" descr="H:\2022-2023\Поход 2022\20220922_11324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800" y="4043582"/>
            <a:ext cx="3703276" cy="2777457"/>
          </a:xfrm>
          <a:prstGeom prst="round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H:\2022-2023\Поход 2022\20220923_10183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767" y="4473622"/>
            <a:ext cx="2641939" cy="1981454"/>
          </a:xfrm>
          <a:prstGeom prst="round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092" y="2980182"/>
            <a:ext cx="2460028" cy="1845021"/>
          </a:xfrm>
          <a:prstGeom prst="round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594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\Desktop\Работа\Фоны\ФОНЫ\Spring-Bokeh-Blue-Sky-Background-Vector-Illustration_thum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" y="0"/>
            <a:ext cx="91394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6357982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Лесные жители (персонажи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Каждый поход имеет сюрпризный момент: 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появление старичка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Лесовичка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Осени, бабы Яги, бабушки Любы, 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 также осеннее угощение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E:\2018-2019 учебный год\Педчтения 2017-2018\ПОХОД\DSCN96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515780"/>
            <a:ext cx="3378087" cy="2533565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099" name="Picture 3" descr="E:\2017-2018 учебный год\Поход сент 2017\пох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90911" y="1588069"/>
            <a:ext cx="3379428" cy="2534571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191343"/>
            <a:ext cx="3300185" cy="2475139"/>
          </a:xfrm>
          <a:prstGeom prst="round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H:\2022-2023\Поход 2022\20220922_11094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4122640"/>
            <a:ext cx="3483395" cy="2612547"/>
          </a:xfrm>
          <a:prstGeom prst="round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94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\Desktop\Работа\Фоны\ФОНЫ\Spring-Bokeh-Blue-Sky-Background-Vector-Illustration_thum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" y="0"/>
            <a:ext cx="91394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635798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Привал,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игры, соревнования</a:t>
            </a:r>
          </a:p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Используем народные игры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Харовского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района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E:\2018-2019 учебный год\Педчтения 2017-2018\ПОХОД\DSCN97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286124"/>
            <a:ext cx="4381499" cy="328612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123" name="Picture 3" descr="E:\2017-2018 учебный год\Поход сент 2017\пох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4436" y="980728"/>
            <a:ext cx="3960441" cy="2970331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" name="Picture 2" descr="H:\2022-2023\Поход 2022\20220923_11034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92"/>
          <a:stretch/>
        </p:blipFill>
        <p:spPr bwMode="auto">
          <a:xfrm rot="5400000">
            <a:off x="800551" y="3402051"/>
            <a:ext cx="3008209" cy="3332181"/>
          </a:xfrm>
          <a:prstGeom prst="round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027" y="1033601"/>
            <a:ext cx="3819444" cy="2864583"/>
          </a:xfrm>
          <a:prstGeom prst="round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594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\Desktop\Работа\Фоны\ФОНЫ\Spring-Bokeh-Blue-Sky-Background-Vector-Illustration_thum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" y="0"/>
            <a:ext cx="91394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88640"/>
            <a:ext cx="4690864" cy="6383632"/>
          </a:xfrm>
        </p:spPr>
        <p:txBody>
          <a:bodyPr>
            <a:normAutofit fontScale="70000" lnSpcReduction="20000"/>
          </a:bodyPr>
          <a:lstStyle/>
          <a:p>
            <a:pPr marL="36000" algn="ctr">
              <a:spcBef>
                <a:spcPts val="0"/>
              </a:spcBef>
              <a:buNone/>
            </a:pPr>
            <a:endParaRPr lang="ru-RU" sz="2300" dirty="0" smtClean="0">
              <a:latin typeface="Times New Roman" pitchFamily="18" charset="0"/>
              <a:cs typeface="Times New Roman" pitchFamily="18" charset="0"/>
            </a:endParaRPr>
          </a:p>
          <a:p>
            <a:pPr marL="36000" algn="ctr">
              <a:spcBef>
                <a:spcPts val="0"/>
              </a:spcBef>
              <a:buNone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Использование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регионального компонента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в работе с дошкольниками через туристские походы позволяет:</a:t>
            </a:r>
          </a:p>
          <a:p>
            <a:pPr marL="36000" algn="ctr">
              <a:spcBef>
                <a:spcPts val="0"/>
              </a:spcBef>
              <a:buNone/>
            </a:pPr>
            <a:endParaRPr lang="ru-RU" sz="2300" dirty="0" smtClean="0">
              <a:latin typeface="Times New Roman" pitchFamily="18" charset="0"/>
              <a:cs typeface="Times New Roman" pitchFamily="18" charset="0"/>
            </a:endParaRPr>
          </a:p>
          <a:p>
            <a:pPr marL="36000" algn="ctr">
              <a:spcBef>
                <a:spcPts val="0"/>
              </a:spcBef>
              <a:buNone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1.знакомить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дошкольников  с  родным краем.</a:t>
            </a:r>
          </a:p>
          <a:p>
            <a:pPr marL="36000" algn="ctr">
              <a:spcBef>
                <a:spcPts val="0"/>
              </a:spcBef>
              <a:buNone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2. формировать привычку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к здоровому образу жизни. </a:t>
            </a:r>
            <a:endParaRPr lang="ru-RU" sz="2300" dirty="0" smtClean="0">
              <a:latin typeface="Times New Roman" pitchFamily="18" charset="0"/>
              <a:cs typeface="Times New Roman" pitchFamily="18" charset="0"/>
            </a:endParaRPr>
          </a:p>
          <a:p>
            <a:pPr marL="36000" algn="ctr">
              <a:spcBef>
                <a:spcPts val="0"/>
              </a:spcBef>
              <a:buNone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Походы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на дальние расстояния и свежий воздух укрепляют </a:t>
            </a:r>
            <a:endParaRPr lang="ru-RU" sz="2300" dirty="0" smtClean="0">
              <a:latin typeface="Times New Roman" pitchFamily="18" charset="0"/>
              <a:cs typeface="Times New Roman" pitchFamily="18" charset="0"/>
            </a:endParaRPr>
          </a:p>
          <a:p>
            <a:pPr marL="36000" algn="ctr">
              <a:spcBef>
                <a:spcPts val="0"/>
              </a:spcBef>
              <a:buNone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здоровье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детей, вырабатывают выдержку, выносливость, смелость, </a:t>
            </a:r>
          </a:p>
          <a:p>
            <a:pPr marL="36000" algn="ctr">
              <a:spcBef>
                <a:spcPts val="0"/>
              </a:spcBef>
              <a:buNone/>
            </a:pP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что положительно отражается </a:t>
            </a:r>
            <a:endParaRPr lang="ru-RU" sz="2300" dirty="0" smtClean="0">
              <a:latin typeface="Times New Roman" pitchFamily="18" charset="0"/>
              <a:cs typeface="Times New Roman" pitchFamily="18" charset="0"/>
            </a:endParaRPr>
          </a:p>
          <a:p>
            <a:pPr marL="36000" algn="ctr">
              <a:spcBef>
                <a:spcPts val="0"/>
              </a:spcBef>
              <a:buNone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выполнении дошкольниками нормативов  ВФСК «ГТО». </a:t>
            </a:r>
          </a:p>
          <a:p>
            <a:pPr marL="36000" algn="ctr">
              <a:spcBef>
                <a:spcPts val="0"/>
              </a:spcBef>
              <a:buNone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овладевают  установкой положительного  отношения к родному краю, к разным  видам труда, другим людям и  самому себе, обладают  чувством собственного  достоинства; умеют  подчиняться разным  правилам и социальным  нормам;   </a:t>
            </a:r>
            <a:endParaRPr lang="ru-RU" sz="2300" dirty="0" smtClean="0">
              <a:latin typeface="Times New Roman" pitchFamily="18" charset="0"/>
              <a:cs typeface="Times New Roman" pitchFamily="18" charset="0"/>
            </a:endParaRPr>
          </a:p>
          <a:p>
            <a:pPr marL="36000" algn="ctr">
              <a:spcBef>
                <a:spcPts val="0"/>
              </a:spcBef>
              <a:buNone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обладают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начальными знаниями о себе,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туристах, походах, о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природном и социальном мире,  в котором они живут. </a:t>
            </a:r>
            <a:endParaRPr lang="ru-RU" sz="2300" dirty="0" smtClean="0">
              <a:latin typeface="Times New Roman" pitchFamily="18" charset="0"/>
              <a:cs typeface="Times New Roman" pitchFamily="18" charset="0"/>
            </a:endParaRPr>
          </a:p>
          <a:p>
            <a:pPr marL="36000" algn="ctr">
              <a:spcBef>
                <a:spcPts val="0"/>
              </a:spcBef>
              <a:buNone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3. использовать постепенный переход знакомства ребенка   от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более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близкого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личностно  значимого (дом, 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семья) </a:t>
            </a:r>
          </a:p>
          <a:p>
            <a:pPr marL="36000" algn="ctr">
              <a:spcBef>
                <a:spcPts val="0"/>
              </a:spcBef>
              <a:buNone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менее 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близкому – родному краю.  </a:t>
            </a:r>
          </a:p>
          <a:p>
            <a:pPr marL="36000" algn="ctr">
              <a:spcBef>
                <a:spcPts val="0"/>
              </a:spcBef>
              <a:buNone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4. расширить грани взаимодействия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с 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родителями. </a:t>
            </a:r>
          </a:p>
          <a:p>
            <a:pPr marL="36000" algn="ctr">
              <a:spcBef>
                <a:spcPts val="0"/>
              </a:spcBef>
              <a:buNone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5. обобщать и распространять опыт 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педагогической 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деятельности через конкурсы, консультации, конференции, семинары. </a:t>
            </a:r>
          </a:p>
          <a:p>
            <a:pPr algn="ctr">
              <a:buNone/>
            </a:pP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265" y="676402"/>
            <a:ext cx="3670130" cy="2752598"/>
          </a:xfrm>
          <a:prstGeom prst="round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635" y="3717032"/>
            <a:ext cx="3707760" cy="2780820"/>
          </a:xfrm>
          <a:prstGeom prst="round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594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Работа\Фоны\ФОНЫ\Spring-Bokeh-Blue-Sky-Background-Vector-Illustration_thum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4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69072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Все известные педагоги с древности и до наших дней отмечают: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движения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– важное средство воспитания.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Двигаясь, ребёнок познаёт окружающий мир, учится любить его и целенаправленно действовать в нём.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Движения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– первые истоки смелости, выносливости, решительности маленького ребёнка, а у старших детей –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форма проявления этих важных человеческих качеств.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Проблема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сохранения и укрепления здоровья детей,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приобщения их к здоровому образу жизни,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активному отдыху остро стоит в современном обществе.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 дошкольной образовательной системе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физическая культура и экология тесно переплетаются.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Использование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туристских походов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 работе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 детьми старшего дошкольного возраста помогает эффективно содействовать решению задач физического,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экологического и нравственно - патриотического воспитания,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развивать и расширять знания о родном крае.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20820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Работа\Фоны\ФОНЫ\Spring-Bokeh-Blue-Sky-Background-Vector-Illustration_thum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4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6429420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: формирование первоначальных представлений детей старшего дошкольного возраста об  особенностях родного края через туристские походы.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Задачи.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Оздоровительные: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сохранять и укреплять здоровье дошкольников;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развивать и укреплять органы дыхательной системы.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Образовательные: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развивать психические процессы и расширять объём знаний в области физической культуры, туризма, краеведения, экологии.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Развивающие: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совершенствовать естественные виды движений и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обогащать двигательный опыт детей;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развивать координацию и выносливость как основу физической подготовленности ребёнка – будущего туриста;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развивать любознательность, познавательную и двигательную деятельность;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формировать культурно - гигиенические и трудовые навыки.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Воспитательные: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формировать межличностные дружеские отношения дошкольников в процессе игровой туристской деятельности;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воспитывать осознанное и доброжелательное отношение к окружающему миру;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способствовать духовному сближению детей, родителей и педагогов.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208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Работа\Фоны\ФОНЫ\Spring-Bokeh-Blue-Sky-Background-Vector-Illustration_thum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4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785950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Ежегодно в сентябре организуем пеший туристский поход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старших дошкольников на лесную поляну,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которая находится за городом на территории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детских оздоровительных лагерей «Дружба» и «Колосок», располагавшихся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ней 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80 – 90 годы 20 века.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1\Desktop\Педчтения\с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75" r="10889"/>
          <a:stretch/>
        </p:blipFill>
        <p:spPr bwMode="auto">
          <a:xfrm>
            <a:off x="214282" y="2571744"/>
            <a:ext cx="4929222" cy="3108409"/>
          </a:xfrm>
          <a:prstGeom prst="flowChartAlternateProcess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2018-2019 учебный год\Поход 2018\DSCN9660.JPG"/>
          <p:cNvPicPr>
            <a:picLocks noChangeAspect="1" noChangeArrowheads="1"/>
          </p:cNvPicPr>
          <p:nvPr/>
        </p:nvPicPr>
        <p:blipFill>
          <a:blip r:embed="rId4" cstate="print"/>
          <a:srcRect t="13433" b="13432"/>
          <a:stretch>
            <a:fillRect/>
          </a:stretch>
        </p:blipFill>
        <p:spPr bwMode="auto">
          <a:xfrm>
            <a:off x="5357818" y="2857496"/>
            <a:ext cx="3589742" cy="3500462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08208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07358"/>
            <a:ext cx="9324528" cy="6965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1"/>
            <a:ext cx="900115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Предварительная работа</a:t>
            </a:r>
          </a:p>
          <a:p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С детьми: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беседы 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Харовском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районе и его природе,  Вологодской области  и России, здоровом образе жизни, походах, туризме, туристах, одежде и обуви для походов, снаряжении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рассматривание иллюстраций с изображением города Харовска  и ближайших территорий; изучение карт, схем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беседы о правилах поведения и правилах безопасности на улицах города, в природе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чтение художественной литературы.</a:t>
            </a:r>
          </a:p>
          <a:p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С родителями  (законными представителями):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консультации о туристских походах для детей дошкольного возраста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подготовка индивидуальных рюкзаков для детей с набором для привала (вода, фрукт, бутерброд и т.п.)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подготовка удобной одежды и обуви для детей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сопровождение по маршруту.</a:t>
            </a:r>
          </a:p>
          <a:p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С педагогами: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разработка сценария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создание карты (схемы) маршрута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обследование маршрута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подготовка аптечки, атрибутов, пособий и материалов для похода.</a:t>
            </a:r>
          </a:p>
        </p:txBody>
      </p:sp>
    </p:spTree>
    <p:extLst>
      <p:ext uri="{BB962C8B-B14F-4D97-AF65-F5344CB8AC3E}">
        <p14:creationId xmlns:p14="http://schemas.microsoft.com/office/powerpoint/2010/main" val="423511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\Desktop\Работа\Фоны\ФОНЫ\Spring-Bokeh-Blue-Sky-Background-Vector-Illustration_thum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" y="0"/>
            <a:ext cx="91394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635798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Карта (схема)маршрута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1\Desktop\2017-2018 учебный год\Поход сент 2017\пох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34069" r="11363"/>
          <a:stretch/>
        </p:blipFill>
        <p:spPr bwMode="auto">
          <a:xfrm>
            <a:off x="654327" y="785794"/>
            <a:ext cx="7912977" cy="5572164"/>
          </a:xfrm>
          <a:prstGeom prst="flowChartAlternateProcess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94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\Desktop\Работа\Фоны\ФОНЫ\Spring-Bokeh-Blue-Sky-Background-Vector-Illustration_thum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" y="0"/>
            <a:ext cx="91394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14281" y="214290"/>
            <a:ext cx="8791123" cy="635798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Маршрут до лесной поляны составлен по улицам г. Харовска,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где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движение транспорта невелико. Это улицы Ворошилова,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Свободы,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Кубенская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Центральная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переулок  Спортивный.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Знакомим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детей с названиями улиц, организациями и предприятиями,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которые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действуют или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располагались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этих территориях.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Также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ул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Свободы находятся стела в память о погибших  в годы ВОВ,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памятник участникам ликвидации аварии на Чернобыльской АЭС 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пограничный столб.</a:t>
            </a:r>
          </a:p>
          <a:p>
            <a:pPr algn="ctr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H:\2021 - 2022 учебный год\Май\пох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80928"/>
            <a:ext cx="3600400" cy="2700300"/>
          </a:xfrm>
          <a:prstGeom prst="round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993856"/>
            <a:ext cx="3497301" cy="2622976"/>
          </a:xfrm>
          <a:prstGeom prst="round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46" y="4941168"/>
            <a:ext cx="2622215" cy="1748143"/>
          </a:xfrm>
          <a:prstGeom prst="round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2" r="18182" b="15237"/>
          <a:stretch/>
        </p:blipFill>
        <p:spPr bwMode="auto">
          <a:xfrm>
            <a:off x="3203848" y="4904692"/>
            <a:ext cx="2088231" cy="1776577"/>
          </a:xfrm>
          <a:prstGeom prst="round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3" r="18346" b="41118"/>
          <a:stretch/>
        </p:blipFill>
        <p:spPr bwMode="auto">
          <a:xfrm>
            <a:off x="5506544" y="4866413"/>
            <a:ext cx="1142440" cy="1814858"/>
          </a:xfrm>
          <a:prstGeom prst="round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594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\Desktop\Работа\Фоны\ФОНЫ\Spring-Bokeh-Blue-Sky-Background-Vector-Illustration_thum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904" y="-40856"/>
            <a:ext cx="9326348" cy="699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4922" y="209153"/>
            <a:ext cx="8229600" cy="635798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окраине города маршрут проходит через речку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Турляпку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которая впадает в реку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Кубену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На пути следования необходимо преодолеть спуск к речке, мостик через неё, а затем подъём в гору к деревне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Конанцево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:\2021 - 2022 учебный год\Май\пох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539836"/>
            <a:ext cx="4357718" cy="3268288"/>
          </a:xfrm>
          <a:prstGeom prst="round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00" y="3573016"/>
            <a:ext cx="4001437" cy="3001078"/>
          </a:xfrm>
          <a:prstGeom prst="round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H:\2022-2023\Поход 2022\20220923_09364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61935" y="4129967"/>
            <a:ext cx="3058185" cy="2293639"/>
          </a:xfrm>
          <a:prstGeom prst="round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94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\Desktop\Работа\Фоны\ФОНЫ\Spring-Bokeh-Blue-Sky-Background-Vector-Illustration_thum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" y="0"/>
            <a:ext cx="91394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635798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деревня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Конанцево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Отличия городской и сельской местности, дорог, домов, </a:t>
            </a:r>
          </a:p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скорость ветра, состав воздуха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:\2017-2018 учебный год\Поход сент 2017\пох2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3928" y="1494826"/>
            <a:ext cx="3408273" cy="255620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6146" name="Picture 2" descr="E:\2018-2019 учебный год\Педчтения 2017-2018\ПОХОД\DSCN96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2137" y="1460123"/>
            <a:ext cx="3454545" cy="2590909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838" y="2852936"/>
            <a:ext cx="2565096" cy="341303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:\2022-2023\Поход 2022\20220922_09305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776" y="4271867"/>
            <a:ext cx="3240360" cy="2430270"/>
          </a:xfrm>
          <a:prstGeom prst="round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:\2022-2023\Поход 2022\20220922_09400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6" y="4271867"/>
            <a:ext cx="3240998" cy="2430749"/>
          </a:xfrm>
          <a:prstGeom prst="round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94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1897</TotalTime>
  <Words>509</Words>
  <Application>Microsoft Office PowerPoint</Application>
  <PresentationFormat>Экран (4:3)</PresentationFormat>
  <Paragraphs>69</Paragraphs>
  <Slides>15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         Реализация  регионального компонента  через  туристские походы  в работе с детьми старшего дошкольного возраста   Автор: Саблина Людмила Сергеевна,  инструктор по физической культуре.  муниципальное бюджетное  дошкольное образовательное  учреждение  «Детский сад№4» г. Харовска  Харовский муниципальный округ    </vt:lpstr>
      <vt:lpstr>   Все известные педагоги с древности и до наших дней отмечают: движения – важное средство воспитания.  Двигаясь, ребёнок познаёт окружающий мир, учится любить его и целенаправленно действовать в нём. Движения – первые истоки смелости, выносливости, решительности маленького ребёнка, а у старших детей –  форма проявления этих важных человеческих качеств. Проблема сохранения и укрепления здоровья детей,  приобщения их к здоровому образу жизни,  активному отдыху остро стоит в современном обществе.  В дошкольной образовательной системе  физическая культура и экология тесно переплетаются.  Использование туристских походов в работе  с детьми старшего дошкольного возраста помогает эффективно содействовать решению задач физического,  экологического и нравственно - патриотического воспитания,  развивать и расширять знания о родном крае.    </vt:lpstr>
      <vt:lpstr> Цель: формирование первоначальных представлений детей старшего дошкольного возраста об  особенностях родного края через туристские походы.  Задачи.  Оздоровительные: сохранять и укреплять здоровье дошкольников; развивать и укреплять органы дыхательной системы. Образовательные: развивать психические процессы и расширять объём знаний в области физической культуры, туризма, краеведения, экологии. Развивающие: совершенствовать естественные виды движений и  обогащать двигательный опыт детей; развивать координацию и выносливость как основу физической подготовленности ребёнка – будущего туриста; развивать любознательность, познавательную и двигательную деятельность; формировать культурно - гигиенические и трудовые навыки. Воспитательные: формировать межличностные дружеские отношения дошкольников в процессе игровой туристской деятельности; воспитывать осознанное и доброжелательное отношение к окружающему миру; способствовать духовному сближению детей, родителей и педагогов. </vt:lpstr>
      <vt:lpstr> Ежегодно в сентябре организуем пеший туристский поход  для старших дошкольников на лесную поляну,  которая находится за городом на территории  детских оздоровительных лагерей «Дружба» и «Колосок», располагавшихся на ней в 80 – 90 годы 20 века.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Люда</dc:creator>
  <cp:lastModifiedBy>Детский сад №4</cp:lastModifiedBy>
  <cp:revision>111</cp:revision>
  <dcterms:created xsi:type="dcterms:W3CDTF">2018-10-23T07:57:57Z</dcterms:created>
  <dcterms:modified xsi:type="dcterms:W3CDTF">2022-10-31T13:06:06Z</dcterms:modified>
</cp:coreProperties>
</file>