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83" r:id="rId5"/>
    <p:sldId id="260" r:id="rId6"/>
    <p:sldId id="282" r:id="rId7"/>
    <p:sldId id="270" r:id="rId8"/>
    <p:sldId id="271" r:id="rId9"/>
    <p:sldId id="272" r:id="rId10"/>
    <p:sldId id="273" r:id="rId11"/>
    <p:sldId id="275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Сватковский" initials="НС" lastIdx="1" clrIdx="0">
    <p:extLst>
      <p:ext uri="{19B8F6BF-5375-455C-9EA6-DF929625EA0E}">
        <p15:presenceInfo xmlns:p15="http://schemas.microsoft.com/office/powerpoint/2012/main" userId="ae8ad93088f12a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F9"/>
    <a:srgbClr val="E8A8EA"/>
    <a:srgbClr val="D764DA"/>
    <a:srgbClr val="962599"/>
    <a:srgbClr val="E17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66" autoAdjust="0"/>
  </p:normalViewPr>
  <p:slideViewPr>
    <p:cSldViewPr snapToGrid="0" showGuides="1">
      <p:cViewPr varScale="1">
        <p:scale>
          <a:sx n="114" d="100"/>
          <a:sy n="114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D764DA"/>
              </a:solidFill>
              <a:ln w="158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8C1-45FF-9E76-2E23EAA349C8}"/>
              </c:ext>
            </c:extLst>
          </c:dPt>
          <c:dPt>
            <c:idx val="1"/>
            <c:bubble3D val="0"/>
            <c:spPr>
              <a:solidFill>
                <a:srgbClr val="962599"/>
              </a:solidFill>
              <a:ln w="158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C1-45FF-9E76-2E23EAA349C8}"/>
              </c:ext>
            </c:extLst>
          </c:dPt>
          <c:dPt>
            <c:idx val="2"/>
            <c:bubble3D val="0"/>
            <c:spPr>
              <a:solidFill>
                <a:srgbClr val="E8A8EA"/>
              </a:solidFill>
              <a:ln w="158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C1-45FF-9E76-2E23EAA349C8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90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1-45FF-9E76-2E23EAA34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D764DA"/>
              </a:solidFill>
              <a:ln w="158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8C1-45FF-9E76-2E23EAA349C8}"/>
              </c:ext>
            </c:extLst>
          </c:dPt>
          <c:dPt>
            <c:idx val="1"/>
            <c:bubble3D val="0"/>
            <c:spPr>
              <a:solidFill>
                <a:srgbClr val="962599"/>
              </a:solidFill>
              <a:ln w="158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C1-45FF-9E76-2E23EAA349C8}"/>
              </c:ext>
            </c:extLst>
          </c:dPt>
          <c:dPt>
            <c:idx val="2"/>
            <c:bubble3D val="0"/>
            <c:spPr>
              <a:solidFill>
                <a:srgbClr val="E8A8EA"/>
              </a:solidFill>
              <a:ln w="158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C1-45FF-9E76-2E23EAA349C8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90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1-45FF-9E76-2E23EAA34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3BC97-2216-460A-8DAF-CC0D3DEE8CF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D346B-76BA-4337-810E-C4E580BFD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5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ABE75-319D-FB4A-90B6-40ECF1D3A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41D17E-8206-90F2-786B-DD8917AC4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09313-20F4-3C3B-DF0E-9DF2826B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072E-9C30-4590-B170-8221AB66CE2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CB364-FC30-9C83-199A-1E19FD54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0E4513-73D8-CD5C-6BB0-3ED81A46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C2D1-E38C-488C-BFC8-96B7FCBE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3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77507-A5E5-43D5-EE51-FA326475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584257-348D-62B3-3428-729B51B85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6C55F-21C9-B6EA-5CFE-D5D5DC34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072E-9C30-4590-B170-8221AB66CE2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695EF4-1016-A7E4-43A3-7DF4BB38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28A25-FE8F-2B40-1744-F635CB94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C2D1-E38C-488C-BFC8-96B7FCBE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8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43C5DE-E1A6-725F-C941-DF04B6EA3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941416-5CAD-9309-234E-A63B7007A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2D5D6-CF3F-4E4E-7C4B-7D9622A4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072E-9C30-4590-B170-8221AB66CE2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6A86F-BAE6-90C5-0DDD-45458A1C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3F1467-4EB3-6ACB-ADE7-D7D3AEC5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C2D1-E38C-488C-BFC8-96B7FCBE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3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D8CE8-059B-0E17-33F6-966B0157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05FFB-ACE6-8683-C799-B25DEB77C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CC826-200C-B12B-5502-BFE92331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072E-9C30-4590-B170-8221AB66CE2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DEFD8-F2DA-0AB8-2749-0C39DE65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9FC22-7454-207A-7940-3801CE8E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C2D1-E38C-488C-BFC8-96B7FCBE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2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5A634-4195-2228-880F-5873F96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B65B61-C9C0-0257-B32B-870BE2E17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88F0CF-C341-5864-5ADD-B622AC8E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072E-9C30-4590-B170-8221AB66CE2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69021-6F05-6F8F-A26B-7B75CB40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9F27E-574C-64FB-F1C7-6806FE83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C2D1-E38C-488C-BFC8-96B7FCBE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1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28A54-9A2E-8322-D4F5-C4EEA95E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CD695-5F60-BF85-9AFA-EA28DE8D4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C1FFEC-9342-9CF1-D81B-1DAFB3574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8CA8D-EFE1-7133-FA3E-189755EC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072E-9C30-4590-B170-8221AB66CE2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58A84A-69E1-333A-2947-61DAF7B2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BF466C-8220-BB9F-8EAE-0AAD2CA1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C2D1-E38C-488C-BFC8-96B7FCBE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5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B0B66-CE8A-0FC8-780B-9E5C0099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939A38-58F3-122E-0539-463CE75D0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EA6607-11AB-A24E-83BF-7977F1734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B61B81-3B44-2D01-5FA5-614193E7D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1EBF9F-50F8-2C21-ED48-AC79C40EF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848652-7448-6860-C57B-7FBB6F5F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072E-9C30-4590-B170-8221AB66CE2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75F02D-199B-D940-117A-BB9F1F3D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134E9C-9664-E682-FB1A-3CA06563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C2D1-E38C-488C-BFC8-96B7FCBE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8E00-407D-ADF9-0E60-8FC130FA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4D5DAD-A416-4E0E-4DCE-C57691C7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072E-9C30-4590-B170-8221AB66CE2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A15D60-354E-6D5E-FF70-228336C3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80053D-B3B8-9989-18F7-4A349B98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C2D1-E38C-488C-BFC8-96B7FCBE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5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69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1ABBF-9FA5-681E-E7B2-4FCD1B89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5B988-A93C-4BDE-636D-DE2365201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44EBC7-3242-34C4-BB20-EF730FE1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06761B-3BF8-ACFD-F06C-97A70C77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072E-9C30-4590-B170-8221AB66CE2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2069E-6682-94FB-0A20-AEBDAB2A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3D3E5F-71E5-EB1E-CAF9-0F573EC1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C2D1-E38C-488C-BFC8-96B7FCBE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582BD-FF05-4DF3-0A49-2544F011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E941A2-13C6-70FF-9B33-F8FFCD5FC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7F3D6-BD10-A931-25C7-85C7B80E3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3183FF-201F-824D-2538-E05DA525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072E-9C30-4590-B170-8221AB66CE2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0AA39-2B65-C186-3AB6-763F42CF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292AEB-1F30-0462-02D4-F3EF5114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C2D1-E38C-488C-BFC8-96B7FCBE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2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6FB74-ACA4-2261-FADE-B2922E21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7CFCB8-4AA0-C477-C4E2-FDCAF47DA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F60287-16F5-9D83-D9CF-E94818F21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072E-9C30-4590-B170-8221AB66CE2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FCDC1-C6DB-A07B-9C3B-5D66C03D8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3D5E2-59CD-BD52-D890-C5158D9C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5C2D1-E38C-488C-BFC8-96B7FCBE7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4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27C51E-5460-B6BC-B06D-D34C18F1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410817"/>
            <a:ext cx="9435548" cy="123245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ежрегиональные заочные Педагогические чтения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«ДОШКОЛЬНОЕ ОБРАЗОВАНИЕ: ВЗГЛЯД СОВРЕМЕННОГО ПЕДАГОГА»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561455E-CFC9-AD8F-F58E-D54DA260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288"/>
            <a:ext cx="10108096" cy="44276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«Развитие чувства ритма у дошкольников посредством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логоритмических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упражнений»</a:t>
            </a: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Автор: Сватковская Анна Николаевна, музыкальный руководитель</a:t>
            </a:r>
          </a:p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учреждение «детский сад комбинированного вида № 107 «Лукоморье»</a:t>
            </a: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 Вологда, 2022</a:t>
            </a:r>
          </a:p>
        </p:txBody>
      </p:sp>
    </p:spTree>
    <p:extLst>
      <p:ext uri="{BB962C8B-B14F-4D97-AF65-F5344CB8AC3E}">
        <p14:creationId xmlns:p14="http://schemas.microsoft.com/office/powerpoint/2010/main" val="202555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DA241-8F6D-4DF9-00B2-B421397E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270"/>
            <a:ext cx="3932237" cy="1033669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- </a:t>
            </a:r>
            <a:r>
              <a:rPr lang="ru-RU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ритмосхемы</a:t>
            </a:r>
            <a:endParaRPr lang="ru-RU" sz="3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2F80D1-7502-0882-AA08-EF8993DA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52939"/>
            <a:ext cx="3932237" cy="524786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играх используется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принцип интеграции движения, музыки и слова. Это  позволяет актуализировать в активном режиме множественные анализаторы: зрительный, слуховой, </a:t>
            </a:r>
            <a:r>
              <a:rPr lang="ru-RU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рече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-двигательный, кинестетический и прочие. Кроме того, для данных играх характерно многообразие яркой наглядности, что  притягивает внимание   детей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3C705A8-E633-4A1E-6850-E9CD8E5A6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805343"/>
            <a:ext cx="7090008" cy="5172360"/>
          </a:xfrm>
        </p:spPr>
      </p:pic>
    </p:spTree>
    <p:extLst>
      <p:ext uri="{BB962C8B-B14F-4D97-AF65-F5344CB8AC3E}">
        <p14:creationId xmlns:p14="http://schemas.microsoft.com/office/powerpoint/2010/main" val="191324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A6FF0-B3B8-B7E6-AF15-8E1A189B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17" y="172278"/>
            <a:ext cx="3751608" cy="139147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на развитие координации речи с движением</a:t>
            </a:r>
            <a:endParaRPr lang="ru-RU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7920D2A-DE98-E860-B11B-0E400A2E4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38" y="1060173"/>
            <a:ext cx="6863384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4DDB0C0-93B6-412D-2FA0-8EBAEDFCC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104" y="1563757"/>
            <a:ext cx="4333461" cy="487362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Ритмизация моторных функций организма способствует ритмизации речевых движений. Для этого используют двигательные упражнения с одновременным проговариванием вслух. Упражнения могут проводиться как под музыку, так и без нее. В данных упражнениях детей привлекают: сюжет, разнообразие движений, включение разнообразных атрибутов.</a:t>
            </a:r>
          </a:p>
        </p:txBody>
      </p:sp>
    </p:spTree>
    <p:extLst>
      <p:ext uri="{BB962C8B-B14F-4D97-AF65-F5344CB8AC3E}">
        <p14:creationId xmlns:p14="http://schemas.microsoft.com/office/powerpoint/2010/main" val="229794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58E09C-584B-9CD5-0B61-69DDFC72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11131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опыта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6C3ACA-D56F-E634-C4F4-AABA78F7F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Итоги работы по развитию чувства ритма у детей с помощью </a:t>
            </a:r>
            <a:r>
              <a:rPr lang="ru-RU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логоритмических</a:t>
            </a:r>
            <a:r>
              <a:rPr lang="ru-RU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упражнений были оценены при проведении педагогических наблюдений в таких видах деятельности как пение, игра на инструментах, </a:t>
            </a:r>
            <a:r>
              <a:rPr lang="ru-RU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танцевально</a:t>
            </a:r>
            <a:r>
              <a:rPr lang="ru-RU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ритмические движения и отмечены следующие  результаты: дифференцированное использование на музыкальных занятиях в детском саду элементов </a:t>
            </a:r>
            <a:r>
              <a:rPr lang="ru-RU" sz="2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логоритмики</a:t>
            </a:r>
            <a:endParaRPr lang="ru-RU" sz="2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развивает у дошкольников музыкально – ритмический слух</a:t>
            </a:r>
          </a:p>
          <a:p>
            <a:pPr algn="just"/>
            <a:r>
              <a:rPr lang="ru-RU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обеспечивает формирование двигательной сферы в целом </a:t>
            </a:r>
          </a:p>
          <a:p>
            <a:pPr algn="just"/>
            <a:r>
              <a:rPr lang="ru-RU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повышает эффективность коррекционного воздействия на восприятие ими ритмической структуры речи.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13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02C09-256C-71FD-EFD0-548C581D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результативности опыта работы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3D0CE8D-FEE0-871E-B69D-4F6A3C603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010036"/>
              </p:ext>
            </p:extLst>
          </p:nvPr>
        </p:nvGraphicFramePr>
        <p:xfrm>
          <a:off x="586112" y="3420132"/>
          <a:ext cx="3932865" cy="262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C058EBE-C5DB-7ADA-9EBE-EC3518AE5612}"/>
              </a:ext>
            </a:extLst>
          </p:cNvPr>
          <p:cNvSpPr txBox="1">
            <a:spLocks/>
          </p:cNvSpPr>
          <p:nvPr/>
        </p:nvSpPr>
        <p:spPr>
          <a:xfrm>
            <a:off x="2020097" y="1659562"/>
            <a:ext cx="1883735" cy="474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Начало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E4CBFF3-2F60-FBA0-D11D-5D09B859FB1B}"/>
              </a:ext>
            </a:extLst>
          </p:cNvPr>
          <p:cNvSpPr txBox="1">
            <a:spLocks/>
          </p:cNvSpPr>
          <p:nvPr/>
        </p:nvSpPr>
        <p:spPr>
          <a:xfrm>
            <a:off x="2812657" y="3129382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 чел.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D7EDDF6-24C7-204C-574D-C525DA12F085}"/>
              </a:ext>
            </a:extLst>
          </p:cNvPr>
          <p:cNvSpPr txBox="1">
            <a:spLocks/>
          </p:cNvSpPr>
          <p:nvPr/>
        </p:nvSpPr>
        <p:spPr>
          <a:xfrm>
            <a:off x="2641355" y="3364889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8C1203E-AEE0-896B-1E08-FDBDCDA1E4EE}"/>
              </a:ext>
            </a:extLst>
          </p:cNvPr>
          <p:cNvSpPr txBox="1">
            <a:spLocks/>
          </p:cNvSpPr>
          <p:nvPr/>
        </p:nvSpPr>
        <p:spPr>
          <a:xfrm>
            <a:off x="3585675" y="3824056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104 чел.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2A795A7-A1A8-7821-97F8-BE070A87C5E8}"/>
              </a:ext>
            </a:extLst>
          </p:cNvPr>
          <p:cNvSpPr txBox="1">
            <a:spLocks/>
          </p:cNvSpPr>
          <p:nvPr/>
        </p:nvSpPr>
        <p:spPr>
          <a:xfrm>
            <a:off x="3414373" y="4059563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FD21A3-236E-2316-095B-3F158CF1B5A0}"/>
              </a:ext>
            </a:extLst>
          </p:cNvPr>
          <p:cNvSpPr txBox="1">
            <a:spLocks/>
          </p:cNvSpPr>
          <p:nvPr/>
        </p:nvSpPr>
        <p:spPr>
          <a:xfrm>
            <a:off x="1690715" y="3091283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 чел.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F1B0EA3-D178-7505-4B2D-68EAD142D456}"/>
              </a:ext>
            </a:extLst>
          </p:cNvPr>
          <p:cNvSpPr txBox="1">
            <a:spLocks/>
          </p:cNvSpPr>
          <p:nvPr/>
        </p:nvSpPr>
        <p:spPr>
          <a:xfrm>
            <a:off x="1519413" y="3326790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17EEB04-5E5C-FCD7-EA6F-36AEE410165E}"/>
              </a:ext>
            </a:extLst>
          </p:cNvPr>
          <p:cNvCxnSpPr>
            <a:cxnSpLocks/>
          </p:cNvCxnSpPr>
          <p:nvPr/>
        </p:nvCxnSpPr>
        <p:spPr>
          <a:xfrm>
            <a:off x="2381242" y="3342847"/>
            <a:ext cx="92446" cy="2355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E44372A-50EF-35AD-A7B5-989E767CC5E0}"/>
              </a:ext>
            </a:extLst>
          </p:cNvPr>
          <p:cNvCxnSpPr>
            <a:cxnSpLocks/>
          </p:cNvCxnSpPr>
          <p:nvPr/>
        </p:nvCxnSpPr>
        <p:spPr>
          <a:xfrm flipH="1">
            <a:off x="2871969" y="3389648"/>
            <a:ext cx="78856" cy="2488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7162E48-9CAD-2BE3-7C2E-B58B93046253}"/>
              </a:ext>
            </a:extLst>
          </p:cNvPr>
          <p:cNvCxnSpPr>
            <a:cxnSpLocks/>
          </p:cNvCxnSpPr>
          <p:nvPr/>
        </p:nvCxnSpPr>
        <p:spPr>
          <a:xfrm flipH="1">
            <a:off x="3585675" y="4045483"/>
            <a:ext cx="183244" cy="1369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E2BC52F-1819-2392-49E9-6619AE50D562}"/>
              </a:ext>
            </a:extLst>
          </p:cNvPr>
          <p:cNvGrpSpPr/>
          <p:nvPr/>
        </p:nvGrpSpPr>
        <p:grpSpPr>
          <a:xfrm>
            <a:off x="1096475" y="2448982"/>
            <a:ext cx="1234638" cy="251564"/>
            <a:chOff x="586112" y="2427716"/>
            <a:chExt cx="1234638" cy="2515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794475E-2CCD-081F-F6C9-F1E63A4DD034}"/>
                </a:ext>
              </a:extLst>
            </p:cNvPr>
            <p:cNvSpPr/>
            <p:nvPr/>
          </p:nvSpPr>
          <p:spPr>
            <a:xfrm>
              <a:off x="586112" y="2445408"/>
              <a:ext cx="201507" cy="201507"/>
            </a:xfrm>
            <a:prstGeom prst="rect">
              <a:avLst/>
            </a:prstGeom>
            <a:solidFill>
              <a:srgbClr val="962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id="{31342E8E-7F8F-8FC3-BFDD-45C346659EB3}"/>
                </a:ext>
              </a:extLst>
            </p:cNvPr>
            <p:cNvSpPr txBox="1">
              <a:spLocks/>
            </p:cNvSpPr>
            <p:nvPr/>
          </p:nvSpPr>
          <p:spPr>
            <a:xfrm>
              <a:off x="787619" y="2427716"/>
              <a:ext cx="1033131" cy="2515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FE8A799-B1DB-0A0D-5ADE-AA352AF52A79}"/>
              </a:ext>
            </a:extLst>
          </p:cNvPr>
          <p:cNvGrpSpPr/>
          <p:nvPr/>
        </p:nvGrpSpPr>
        <p:grpSpPr>
          <a:xfrm>
            <a:off x="2204533" y="2459615"/>
            <a:ext cx="1244775" cy="251564"/>
            <a:chOff x="1609106" y="2459615"/>
            <a:chExt cx="1244775" cy="251564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A397A96-D63F-11EC-3067-7412692C2AA4}"/>
                </a:ext>
              </a:extLst>
            </p:cNvPr>
            <p:cNvSpPr/>
            <p:nvPr/>
          </p:nvSpPr>
          <p:spPr>
            <a:xfrm>
              <a:off x="1609106" y="2464823"/>
              <a:ext cx="201507" cy="201507"/>
            </a:xfrm>
            <a:prstGeom prst="rect">
              <a:avLst/>
            </a:prstGeom>
            <a:solidFill>
              <a:srgbClr val="D764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id="{CC5269A9-2C6F-C563-AD8C-EE0F32B624C3}"/>
                </a:ext>
              </a:extLst>
            </p:cNvPr>
            <p:cNvSpPr txBox="1">
              <a:spLocks/>
            </p:cNvSpPr>
            <p:nvPr/>
          </p:nvSpPr>
          <p:spPr>
            <a:xfrm>
              <a:off x="1820750" y="2459615"/>
              <a:ext cx="1033131" cy="2515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700" dirty="0">
                  <a:latin typeface="Arial" panose="020B0604020202020204" pitchFamily="34" charset="0"/>
                  <a:cs typeface="Arial" panose="020B0604020202020204" pitchFamily="34" charset="0"/>
                </a:rPr>
                <a:t>Ниже среднего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609D1EA-2BE8-A797-9CF0-7E612BCB0B70}"/>
              </a:ext>
            </a:extLst>
          </p:cNvPr>
          <p:cNvGrpSpPr/>
          <p:nvPr/>
        </p:nvGrpSpPr>
        <p:grpSpPr>
          <a:xfrm>
            <a:off x="3561209" y="2451849"/>
            <a:ext cx="1234638" cy="251564"/>
            <a:chOff x="3050846" y="2451849"/>
            <a:chExt cx="1234638" cy="25156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0D829DE-4985-6E13-D40B-71885EE2FB02}"/>
                </a:ext>
              </a:extLst>
            </p:cNvPr>
            <p:cNvSpPr/>
            <p:nvPr/>
          </p:nvSpPr>
          <p:spPr>
            <a:xfrm>
              <a:off x="3050846" y="2469541"/>
              <a:ext cx="201507" cy="201507"/>
            </a:xfrm>
            <a:prstGeom prst="rect">
              <a:avLst/>
            </a:prstGeom>
            <a:solidFill>
              <a:srgbClr val="E8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EBA6A9EF-E2D6-EBFF-EEB5-8B3533D26E2E}"/>
                </a:ext>
              </a:extLst>
            </p:cNvPr>
            <p:cNvSpPr txBox="1">
              <a:spLocks/>
            </p:cNvSpPr>
            <p:nvPr/>
          </p:nvSpPr>
          <p:spPr>
            <a:xfrm>
              <a:off x="3252353" y="2451849"/>
              <a:ext cx="1033131" cy="2515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700" dirty="0">
                  <a:latin typeface="Arial" panose="020B0604020202020204" pitchFamily="34" charset="0"/>
                  <a:cs typeface="Arial" panose="020B0604020202020204" pitchFamily="34" charset="0"/>
                </a:rPr>
                <a:t>Выше среднего</a:t>
              </a:r>
            </a:p>
          </p:txBody>
        </p:sp>
      </p:grp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D72FD36B-DDF2-50A4-47D6-39C2B19F8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044234"/>
              </p:ext>
            </p:extLst>
          </p:nvPr>
        </p:nvGraphicFramePr>
        <p:xfrm>
          <a:off x="6242634" y="3420132"/>
          <a:ext cx="3932865" cy="262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B6B1348-7D0A-F100-4BEE-155E790E849B}"/>
              </a:ext>
            </a:extLst>
          </p:cNvPr>
          <p:cNvSpPr txBox="1">
            <a:spLocks/>
          </p:cNvSpPr>
          <p:nvPr/>
        </p:nvSpPr>
        <p:spPr>
          <a:xfrm>
            <a:off x="7676619" y="1659562"/>
            <a:ext cx="1883735" cy="474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Конец года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EB38DEA0-F7E9-0BA1-498B-E45FEE36466D}"/>
              </a:ext>
            </a:extLst>
          </p:cNvPr>
          <p:cNvSpPr txBox="1">
            <a:spLocks/>
          </p:cNvSpPr>
          <p:nvPr/>
        </p:nvSpPr>
        <p:spPr>
          <a:xfrm>
            <a:off x="8123415" y="3086230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 чел.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62E3BB22-9BE4-8AA1-F385-6F437F7FEE68}"/>
              </a:ext>
            </a:extLst>
          </p:cNvPr>
          <p:cNvSpPr txBox="1">
            <a:spLocks/>
          </p:cNvSpPr>
          <p:nvPr/>
        </p:nvSpPr>
        <p:spPr>
          <a:xfrm>
            <a:off x="7952113" y="3321737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8E1D66A0-6BE5-BC56-92E8-531C3F1C5824}"/>
              </a:ext>
            </a:extLst>
          </p:cNvPr>
          <p:cNvSpPr txBox="1">
            <a:spLocks/>
          </p:cNvSpPr>
          <p:nvPr/>
        </p:nvSpPr>
        <p:spPr>
          <a:xfrm>
            <a:off x="9242197" y="3824056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104 чел.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1503719A-9783-D81B-8917-F0865CA41B54}"/>
              </a:ext>
            </a:extLst>
          </p:cNvPr>
          <p:cNvSpPr txBox="1">
            <a:spLocks/>
          </p:cNvSpPr>
          <p:nvPr/>
        </p:nvSpPr>
        <p:spPr>
          <a:xfrm>
            <a:off x="9070895" y="4059563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4B76F854-11A9-1A2E-8C6F-A6C5F5CF4187}"/>
              </a:ext>
            </a:extLst>
          </p:cNvPr>
          <p:cNvSpPr txBox="1">
            <a:spLocks/>
          </p:cNvSpPr>
          <p:nvPr/>
        </p:nvSpPr>
        <p:spPr>
          <a:xfrm>
            <a:off x="7175935" y="3091283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12 чел.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A62B039E-2A70-39E3-3939-86FA454BA787}"/>
              </a:ext>
            </a:extLst>
          </p:cNvPr>
          <p:cNvSpPr txBox="1">
            <a:spLocks/>
          </p:cNvSpPr>
          <p:nvPr/>
        </p:nvSpPr>
        <p:spPr>
          <a:xfrm>
            <a:off x="7004633" y="3326790"/>
            <a:ext cx="1033131" cy="251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6BD78E2-0E34-E58B-EB7E-D814DA83A255}"/>
              </a:ext>
            </a:extLst>
          </p:cNvPr>
          <p:cNvCxnSpPr>
            <a:cxnSpLocks/>
          </p:cNvCxnSpPr>
          <p:nvPr/>
        </p:nvCxnSpPr>
        <p:spPr>
          <a:xfrm>
            <a:off x="7820239" y="3364889"/>
            <a:ext cx="131874" cy="2515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A13B8F2-2492-AD29-F366-F4502ED142E7}"/>
              </a:ext>
            </a:extLst>
          </p:cNvPr>
          <p:cNvCxnSpPr>
            <a:cxnSpLocks/>
          </p:cNvCxnSpPr>
          <p:nvPr/>
        </p:nvCxnSpPr>
        <p:spPr>
          <a:xfrm flipH="1">
            <a:off x="8255289" y="3324454"/>
            <a:ext cx="78856" cy="2488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FDE5F363-D8E1-D30C-D77D-2EADD057283D}"/>
              </a:ext>
            </a:extLst>
          </p:cNvPr>
          <p:cNvCxnSpPr>
            <a:cxnSpLocks/>
          </p:cNvCxnSpPr>
          <p:nvPr/>
        </p:nvCxnSpPr>
        <p:spPr>
          <a:xfrm flipH="1">
            <a:off x="9242197" y="4045483"/>
            <a:ext cx="183244" cy="1369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419F77B-C3A1-CB08-6472-FB2931AD140C}"/>
              </a:ext>
            </a:extLst>
          </p:cNvPr>
          <p:cNvGrpSpPr/>
          <p:nvPr/>
        </p:nvGrpSpPr>
        <p:grpSpPr>
          <a:xfrm>
            <a:off x="6752997" y="2448982"/>
            <a:ext cx="1234638" cy="251564"/>
            <a:chOff x="586112" y="2427716"/>
            <a:chExt cx="1234638" cy="251564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FCFFFFD1-9C2B-DF01-72A5-9AD56ABB6805}"/>
                </a:ext>
              </a:extLst>
            </p:cNvPr>
            <p:cNvSpPr/>
            <p:nvPr/>
          </p:nvSpPr>
          <p:spPr>
            <a:xfrm>
              <a:off x="586112" y="2445408"/>
              <a:ext cx="201507" cy="201507"/>
            </a:xfrm>
            <a:prstGeom prst="rect">
              <a:avLst/>
            </a:prstGeom>
            <a:solidFill>
              <a:srgbClr val="962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Заголовок 1">
              <a:extLst>
                <a:ext uri="{FF2B5EF4-FFF2-40B4-BE49-F238E27FC236}">
                  <a16:creationId xmlns:a16="http://schemas.microsoft.com/office/drawing/2014/main" id="{71744CE5-9685-BAE0-179D-AAC0451209EC}"/>
                </a:ext>
              </a:extLst>
            </p:cNvPr>
            <p:cNvSpPr txBox="1">
              <a:spLocks/>
            </p:cNvSpPr>
            <p:nvPr/>
          </p:nvSpPr>
          <p:spPr>
            <a:xfrm>
              <a:off x="787619" y="2427716"/>
              <a:ext cx="1033131" cy="2515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0052DA3-4393-7F51-BBC3-02E698CD1BAE}"/>
              </a:ext>
            </a:extLst>
          </p:cNvPr>
          <p:cNvGrpSpPr/>
          <p:nvPr/>
        </p:nvGrpSpPr>
        <p:grpSpPr>
          <a:xfrm>
            <a:off x="7861055" y="2459615"/>
            <a:ext cx="1244775" cy="251564"/>
            <a:chOff x="1609106" y="2459615"/>
            <a:chExt cx="1244775" cy="251564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41BBF8F8-8373-CEE4-8FF4-F91C7C8DA504}"/>
                </a:ext>
              </a:extLst>
            </p:cNvPr>
            <p:cNvSpPr/>
            <p:nvPr/>
          </p:nvSpPr>
          <p:spPr>
            <a:xfrm>
              <a:off x="1609106" y="2464823"/>
              <a:ext cx="201507" cy="201507"/>
            </a:xfrm>
            <a:prstGeom prst="rect">
              <a:avLst/>
            </a:prstGeom>
            <a:solidFill>
              <a:srgbClr val="D764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Заголовок 1">
              <a:extLst>
                <a:ext uri="{FF2B5EF4-FFF2-40B4-BE49-F238E27FC236}">
                  <a16:creationId xmlns:a16="http://schemas.microsoft.com/office/drawing/2014/main" id="{7EA35521-ECB9-BE7A-E37E-36D514BF138B}"/>
                </a:ext>
              </a:extLst>
            </p:cNvPr>
            <p:cNvSpPr txBox="1">
              <a:spLocks/>
            </p:cNvSpPr>
            <p:nvPr/>
          </p:nvSpPr>
          <p:spPr>
            <a:xfrm>
              <a:off x="1820750" y="2459615"/>
              <a:ext cx="1033131" cy="2515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700" dirty="0">
                  <a:latin typeface="Arial" panose="020B0604020202020204" pitchFamily="34" charset="0"/>
                  <a:cs typeface="Arial" panose="020B0604020202020204" pitchFamily="34" charset="0"/>
                </a:rPr>
                <a:t>Ниже среднего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7A5B7A1-0CD3-6AD5-D4CD-4E69F9391B66}"/>
              </a:ext>
            </a:extLst>
          </p:cNvPr>
          <p:cNvGrpSpPr/>
          <p:nvPr/>
        </p:nvGrpSpPr>
        <p:grpSpPr>
          <a:xfrm>
            <a:off x="9217731" y="2451849"/>
            <a:ext cx="1234638" cy="251564"/>
            <a:chOff x="3050846" y="2451849"/>
            <a:chExt cx="1234638" cy="251564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1D7B3365-6E50-A352-726A-6C54A7F5BFCC}"/>
                </a:ext>
              </a:extLst>
            </p:cNvPr>
            <p:cNvSpPr/>
            <p:nvPr/>
          </p:nvSpPr>
          <p:spPr>
            <a:xfrm>
              <a:off x="3050846" y="2469541"/>
              <a:ext cx="201507" cy="201507"/>
            </a:xfrm>
            <a:prstGeom prst="rect">
              <a:avLst/>
            </a:prstGeom>
            <a:solidFill>
              <a:srgbClr val="E8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Заголовок 1">
              <a:extLst>
                <a:ext uri="{FF2B5EF4-FFF2-40B4-BE49-F238E27FC236}">
                  <a16:creationId xmlns:a16="http://schemas.microsoft.com/office/drawing/2014/main" id="{EAF1F0CF-D6B7-2824-2BD6-E1530EC3226C}"/>
                </a:ext>
              </a:extLst>
            </p:cNvPr>
            <p:cNvSpPr txBox="1">
              <a:spLocks/>
            </p:cNvSpPr>
            <p:nvPr/>
          </p:nvSpPr>
          <p:spPr>
            <a:xfrm>
              <a:off x="3252353" y="2451849"/>
              <a:ext cx="1033131" cy="2515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700" dirty="0">
                  <a:latin typeface="Arial" panose="020B0604020202020204" pitchFamily="34" charset="0"/>
                  <a:cs typeface="Arial" panose="020B0604020202020204" pitchFamily="34" charset="0"/>
                </a:rPr>
                <a:t>Выше среднего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75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C3B3C-A0BE-8416-86A7-846A1267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6A8B1-E409-332F-C78D-4EB91EFC8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772233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 искусстве фортепианной игры. Записки педагога. Учебное пособие 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Art Of Piano Playing. Teacher's notes: Textbook).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Автор: Генрих Нейгауз.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Э. Жак –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Делькроз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Ритм, М., 2006 г.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«Логопедическая ритмика» Министерство образования Республики Беларусь Учреждение образования «Витебский государственный университет имени П. М. Машерова» Витебск, 2021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Белякова Л.И., Дьякова Е.А. Учебное пособие для студентов педагогических институтов по специальности «Логопедия» – М.: В. Секачев, 1998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Нищева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Н.В. Система коррекционной работы в логопедической группе для детей с общим недоразвитием речи. СПб.: ДЕТСТВО-ПРЕСС, 2001</a:t>
            </a:r>
          </a:p>
          <a:p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Гаврючина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Л.В. Здоровьесберегающие технологии в ДОУ: Методическое пособие. М.: ТЦ Сфера, 2008.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Волкова Г.И. Логопедическая ритмика: Учебник для студентов высших учебных заведений –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М.:Гуманитарный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издательский центр ВЛАДОС, 2002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22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5D98E-0619-2032-1D0E-6DAE4B3E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темы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4B541-F3AF-C873-B929-53025443F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792"/>
            <a:ext cx="10515600" cy="5361537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«Ритм, в самом деле, был вначале», - настаивал Генрих Нейгауз в своей книге «Об искусстве фортепианной игры». Даже природа без ритма не существует. Волны, накатывающие на берег, стук дятла в лесу, смена времен года, тиканье часов – все ритмично.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цивилизация отличается ускорением темпа жизни и многообразием жизненных ритмов, с которыми постоянно сталкивается каждый ребенок. Такое многообразие ритмов, а нередко и аритмичность жизненных процессов, обусловленных социальными проблемами, создает хаотичность в отношениях ребенка с миром и носит разрушительный характер. Ведущие психологи  и дефектологи Б.М. Теплов, Л.С. Выготский, Д.Б. Эльконин считают, что значительную роль в создании благоприятных условий для гармонизации отношений ребенка с природной и социальной средой, с окружающими людьми и самим собой играет система образования, обеспечивающая ритмизацию жизненного пространства детей, что является основой их здоровья, эмоционального благополучия, интеллектуального, эстетического и физического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03066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378C-26DB-A666-2489-B3568742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логоритмика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05F92-4FCB-B6B2-7693-6801C49E7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410"/>
            <a:ext cx="10515600" cy="52095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Логоритмика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комплексная система упражнений, игровых заданий на основе сочетания музыки, движения, слова. Логопедическая ритмика направлена на решение коррекционных, образовательных и оздоровительных задач: улучшение речи детей с помощью воспитания ритма речи, развитие чувства ритма через движение посредством формирования слухового внимания.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Логопедическая ритмика представляет собой систему музыкально – двигательных,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рече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двигательных, музыкально – речевых заданий и упражнений и поэтому является комплексной системой развития речи детей, которая опирается на сочетание слова, музыки и движения.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</a:rPr>
              <a:t>Композитор </a:t>
            </a:r>
            <a:r>
              <a:rPr lang="ru-RU" dirty="0" err="1">
                <a:effectLst/>
                <a:latin typeface="Arial" panose="020B0604020202020204" pitchFamily="34" charset="0"/>
              </a:rPr>
              <a:t>Э.Ж.Далькроз</a:t>
            </a:r>
            <a:r>
              <a:rPr lang="ru-RU" dirty="0">
                <a:effectLst/>
                <a:latin typeface="Arial" panose="020B0604020202020204" pitchFamily="34" charset="0"/>
              </a:rPr>
              <a:t> особенно подчеркивал</a:t>
            </a:r>
            <a:br>
              <a:rPr lang="ru-RU" dirty="0"/>
            </a:br>
            <a:r>
              <a:rPr lang="ru-RU" dirty="0">
                <a:effectLst/>
                <a:latin typeface="Arial" panose="020B0604020202020204" pitchFamily="34" charset="0"/>
              </a:rPr>
              <a:t>значение </a:t>
            </a:r>
            <a:r>
              <a:rPr lang="ru-RU" dirty="0" err="1">
                <a:effectLst/>
                <a:latin typeface="Arial" panose="020B0604020202020204" pitchFamily="34" charset="0"/>
              </a:rPr>
              <a:t>логоритмики</a:t>
            </a:r>
            <a:r>
              <a:rPr lang="ru-RU" dirty="0">
                <a:effectLst/>
                <a:latin typeface="Arial" panose="020B0604020202020204" pitchFamily="34" charset="0"/>
              </a:rPr>
              <a:t> для детей, так как движение</a:t>
            </a:r>
            <a:br>
              <a:rPr lang="ru-RU" dirty="0"/>
            </a:br>
            <a:r>
              <a:rPr lang="ru-RU" dirty="0">
                <a:effectLst/>
                <a:latin typeface="Arial" panose="020B0604020202020204" pitchFamily="34" charset="0"/>
              </a:rPr>
              <a:t>является биологической потребностью их</a:t>
            </a:r>
            <a:br>
              <a:rPr lang="ru-RU" dirty="0"/>
            </a:br>
            <a:r>
              <a:rPr lang="ru-RU" dirty="0">
                <a:effectLst/>
                <a:latin typeface="Arial" panose="020B0604020202020204" pitchFamily="34" charset="0"/>
              </a:rPr>
              <a:t>организма. Его теория нашла множество последователей : Г.А. Волкова, Н.Г. Александрова, В.А. </a:t>
            </a:r>
            <a:r>
              <a:rPr lang="ru-RU" dirty="0" err="1">
                <a:latin typeface="Arial" panose="020B0604020202020204" pitchFamily="34" charset="0"/>
              </a:rPr>
              <a:t>Г</a:t>
            </a:r>
            <a:r>
              <a:rPr lang="ru-RU" dirty="0" err="1">
                <a:effectLst/>
                <a:latin typeface="Arial" panose="020B0604020202020204" pitchFamily="34" charset="0"/>
              </a:rPr>
              <a:t>ринер</a:t>
            </a:r>
            <a:r>
              <a:rPr lang="ru-RU" dirty="0">
                <a:effectLst/>
                <a:latin typeface="Arial" panose="020B0604020202020204" pitchFamily="34" charset="0"/>
              </a:rPr>
              <a:t> и другие.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0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4E938-F58D-0FD9-DCC6-295A82EE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055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Логоритмика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сегодня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B7970-D9BA-B50D-19BD-1DE063C3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456"/>
            <a:ext cx="10515600" cy="561223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музыкально-педагогическая практика, стремясь отвечать актуальным запросам общества и подстраиваясь к реальным потребностям детей, все чаще обращается к формам творческого музыкального общения, представляющим сегодня особые ценность и интерес.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Логоритмические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игры способствуют созданию доброжелательной и эмоционально насыщенной атмосферы совместного творчества детей и взрослых. Желание каждого ребенка подражать взрослому и активно участвовать в процессе занятия осуществляется благодаря музыкальному сопровождению игр-инсценировок, танцев, а также исполнению песен. Использование сказочных персонажей, атрибутов сюжетно-ролевых игр стимулирует активность детей.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информационное поле позволяет находить для работы массу интересных новых игровых методик, развивающих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логоритмических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программ. Большую благодарность за творческие находки хочется выразить авторам – практикам: Коротаевой С.А.,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Картушиной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М.Ю., Воеводиной О.С., Смирновой С. Б. (Вологда),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Мешавкиной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О.Н. (Вологда)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75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15414-E34C-B948-9F02-71CCA25E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284594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азвитие чувства ритма средствами </a:t>
            </a:r>
            <a:r>
              <a:rPr lang="ru-RU" sz="2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логоритмики</a:t>
            </a:r>
            <a:r>
              <a:rPr lang="ru-RU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детей старшего дошкольного возраста.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D4AD4-0ED8-FDFB-0FDA-FE694E925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Воспитание у ребёнка интереса к миру музыки, элементарному музыкальному анализу.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Развитие у детей музыкально – ритмического слуха.</a:t>
            </a:r>
          </a:p>
          <a:p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Обогащение музыкального опыта детей.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Активизация эмоциональных реакций детей на музыку.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коммуникативных способностей, творческого использования музыкально — ритмических впечатлений в повседневной жизни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52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6112AAB-9A6A-6F2F-0377-55436564631B}"/>
              </a:ext>
            </a:extLst>
          </p:cNvPr>
          <p:cNvSpPr/>
          <p:nvPr/>
        </p:nvSpPr>
        <p:spPr>
          <a:xfrm>
            <a:off x="4572000" y="2966491"/>
            <a:ext cx="3732028" cy="1626781"/>
          </a:xfrm>
          <a:prstGeom prst="roundRect">
            <a:avLst>
              <a:gd name="adj" fmla="val 23203"/>
            </a:avLst>
          </a:prstGeom>
          <a:solidFill>
            <a:srgbClr val="E17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3DB2ECC6-CB9F-A31A-C217-7BAB81EF184A}"/>
              </a:ext>
            </a:extLst>
          </p:cNvPr>
          <p:cNvSpPr/>
          <p:nvPr/>
        </p:nvSpPr>
        <p:spPr>
          <a:xfrm>
            <a:off x="4572000" y="2966845"/>
            <a:ext cx="3732028" cy="813036"/>
          </a:xfrm>
          <a:custGeom>
            <a:avLst/>
            <a:gdLst>
              <a:gd name="connsiteX0" fmla="*/ 377462 w 3732028"/>
              <a:gd name="connsiteY0" fmla="*/ 0 h 813036"/>
              <a:gd name="connsiteX1" fmla="*/ 3354566 w 3732028"/>
              <a:gd name="connsiteY1" fmla="*/ 0 h 813036"/>
              <a:gd name="connsiteX2" fmla="*/ 3732028 w 3732028"/>
              <a:gd name="connsiteY2" fmla="*/ 377462 h 813036"/>
              <a:gd name="connsiteX3" fmla="*/ 3732028 w 3732028"/>
              <a:gd name="connsiteY3" fmla="*/ 813036 h 813036"/>
              <a:gd name="connsiteX4" fmla="*/ 0 w 3732028"/>
              <a:gd name="connsiteY4" fmla="*/ 813036 h 813036"/>
              <a:gd name="connsiteX5" fmla="*/ 0 w 3732028"/>
              <a:gd name="connsiteY5" fmla="*/ 377462 h 813036"/>
              <a:gd name="connsiteX6" fmla="*/ 377462 w 3732028"/>
              <a:gd name="connsiteY6" fmla="*/ 0 h 81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028" h="813036">
                <a:moveTo>
                  <a:pt x="377462" y="0"/>
                </a:moveTo>
                <a:lnTo>
                  <a:pt x="3354566" y="0"/>
                </a:lnTo>
                <a:cubicBezTo>
                  <a:pt x="3563033" y="0"/>
                  <a:pt x="3732028" y="168995"/>
                  <a:pt x="3732028" y="377462"/>
                </a:cubicBezTo>
                <a:lnTo>
                  <a:pt x="3732028" y="813036"/>
                </a:lnTo>
                <a:lnTo>
                  <a:pt x="0" y="813036"/>
                </a:lnTo>
                <a:lnTo>
                  <a:pt x="0" y="377462"/>
                </a:lnTo>
                <a:cubicBezTo>
                  <a:pt x="0" y="168995"/>
                  <a:pt x="168995" y="0"/>
                  <a:pt x="377462" y="0"/>
                </a:cubicBezTo>
                <a:close/>
              </a:path>
            </a:pathLst>
          </a:custGeom>
          <a:solidFill>
            <a:srgbClr val="962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DB6BBB4A-DAC5-E943-C8F9-FF76154B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42" y="2966491"/>
            <a:ext cx="2160181" cy="616688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Приемы</a:t>
            </a:r>
          </a:p>
        </p:txBody>
      </p:sp>
      <p:sp>
        <p:nvSpPr>
          <p:cNvPr id="13" name="Заголовок 3">
            <a:extLst>
              <a:ext uri="{FF2B5EF4-FFF2-40B4-BE49-F238E27FC236}">
                <a16:creationId xmlns:a16="http://schemas.microsoft.com/office/drawing/2014/main" id="{6C181A6F-3412-8C19-9062-8EEFAECD8671}"/>
              </a:ext>
            </a:extLst>
          </p:cNvPr>
          <p:cNvSpPr txBox="1">
            <a:spLocks/>
          </p:cNvSpPr>
          <p:nvPr/>
        </p:nvSpPr>
        <p:spPr>
          <a:xfrm>
            <a:off x="5362493" y="3876360"/>
            <a:ext cx="2160181" cy="6166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9287D6B-B215-C82C-EBCD-35C2D6DE5887}"/>
              </a:ext>
            </a:extLst>
          </p:cNvPr>
          <p:cNvSpPr/>
          <p:nvPr/>
        </p:nvSpPr>
        <p:spPr>
          <a:xfrm>
            <a:off x="2204938" y="1355419"/>
            <a:ext cx="2345508" cy="882880"/>
          </a:xfrm>
          <a:prstGeom prst="roundRect">
            <a:avLst>
              <a:gd name="adj" fmla="val 21486"/>
            </a:avLst>
          </a:prstGeom>
          <a:solidFill>
            <a:schemeClr val="bg1"/>
          </a:solidFill>
          <a:ln w="22225">
            <a:solidFill>
              <a:srgbClr val="962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CB676DD-49B5-15D9-D090-6BD734ABDA8E}"/>
              </a:ext>
            </a:extLst>
          </p:cNvPr>
          <p:cNvSpPr/>
          <p:nvPr/>
        </p:nvSpPr>
        <p:spPr>
          <a:xfrm>
            <a:off x="5267412" y="1355419"/>
            <a:ext cx="2345508" cy="882880"/>
          </a:xfrm>
          <a:prstGeom prst="roundRect">
            <a:avLst>
              <a:gd name="adj" fmla="val 21486"/>
            </a:avLst>
          </a:prstGeom>
          <a:solidFill>
            <a:schemeClr val="bg1"/>
          </a:solidFill>
          <a:ln w="22225">
            <a:solidFill>
              <a:srgbClr val="962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тактНтактТакттта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такт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17DE405-F247-D7AD-7B8B-A00CA76E9F57}"/>
              </a:ext>
            </a:extLst>
          </p:cNvPr>
          <p:cNvSpPr/>
          <p:nvPr/>
        </p:nvSpPr>
        <p:spPr>
          <a:xfrm>
            <a:off x="8142480" y="1355419"/>
            <a:ext cx="2345508" cy="882880"/>
          </a:xfrm>
          <a:prstGeom prst="roundRect">
            <a:avLst>
              <a:gd name="adj" fmla="val 21486"/>
            </a:avLst>
          </a:prstGeom>
          <a:solidFill>
            <a:schemeClr val="bg1"/>
          </a:solidFill>
          <a:ln w="22225">
            <a:solidFill>
              <a:srgbClr val="962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Наг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F3BE2A5-C769-3A8B-74C8-E097D65A3950}"/>
              </a:ext>
            </a:extLst>
          </p:cNvPr>
          <p:cNvCxnSpPr>
            <a:cxnSpLocks/>
            <a:stCxn id="8" idx="0"/>
            <a:endCxn id="14" idx="2"/>
          </p:cNvCxnSpPr>
          <p:nvPr/>
        </p:nvCxnSpPr>
        <p:spPr>
          <a:xfrm flipH="1" flipV="1">
            <a:off x="3377692" y="2238299"/>
            <a:ext cx="3056941" cy="728192"/>
          </a:xfrm>
          <a:prstGeom prst="straightConnector1">
            <a:avLst/>
          </a:prstGeom>
          <a:ln w="19050">
            <a:solidFill>
              <a:srgbClr val="9625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0C29567-81A9-EB4C-D208-B8C6026897C1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V="1">
            <a:off x="6434633" y="2238299"/>
            <a:ext cx="5533" cy="728192"/>
          </a:xfrm>
          <a:prstGeom prst="straightConnector1">
            <a:avLst/>
          </a:prstGeom>
          <a:ln w="19050">
            <a:solidFill>
              <a:srgbClr val="9625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236560F-9CB4-49F3-EAA1-7C3F2BF07B28}"/>
              </a:ext>
            </a:extLst>
          </p:cNvPr>
          <p:cNvCxnSpPr>
            <a:cxnSpLocks/>
            <a:stCxn id="8" idx="0"/>
            <a:endCxn id="16" idx="2"/>
          </p:cNvCxnSpPr>
          <p:nvPr/>
        </p:nvCxnSpPr>
        <p:spPr>
          <a:xfrm flipV="1">
            <a:off x="6434633" y="2238299"/>
            <a:ext cx="2880601" cy="728192"/>
          </a:xfrm>
          <a:prstGeom prst="straightConnector1">
            <a:avLst/>
          </a:prstGeom>
          <a:ln w="19050">
            <a:solidFill>
              <a:srgbClr val="9625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3928CB3-7CCB-67F5-84D3-19D40ED6046E}"/>
              </a:ext>
            </a:extLst>
          </p:cNvPr>
          <p:cNvCxnSpPr>
            <a:cxnSpLocks/>
            <a:stCxn id="7" idx="2"/>
            <a:endCxn id="44" idx="0"/>
          </p:cNvCxnSpPr>
          <p:nvPr/>
        </p:nvCxnSpPr>
        <p:spPr>
          <a:xfrm flipH="1">
            <a:off x="3327671" y="4593272"/>
            <a:ext cx="3110343" cy="564138"/>
          </a:xfrm>
          <a:prstGeom prst="straightConnector1">
            <a:avLst/>
          </a:prstGeom>
          <a:ln w="19050">
            <a:solidFill>
              <a:srgbClr val="E17B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74BCDF8-27A7-4F92-53C3-9846F96C3D96}"/>
              </a:ext>
            </a:extLst>
          </p:cNvPr>
          <p:cNvCxnSpPr>
            <a:cxnSpLocks/>
            <a:stCxn id="7" idx="2"/>
            <a:endCxn id="45" idx="0"/>
          </p:cNvCxnSpPr>
          <p:nvPr/>
        </p:nvCxnSpPr>
        <p:spPr>
          <a:xfrm>
            <a:off x="6438014" y="4593272"/>
            <a:ext cx="2152" cy="595700"/>
          </a:xfrm>
          <a:prstGeom prst="straightConnector1">
            <a:avLst/>
          </a:prstGeom>
          <a:ln w="19050">
            <a:solidFill>
              <a:srgbClr val="E17B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97BF624-50AE-DBD9-8455-2C66967DFDB1}"/>
              </a:ext>
            </a:extLst>
          </p:cNvPr>
          <p:cNvCxnSpPr>
            <a:cxnSpLocks/>
            <a:stCxn id="7" idx="2"/>
            <a:endCxn id="46" idx="0"/>
          </p:cNvCxnSpPr>
          <p:nvPr/>
        </p:nvCxnSpPr>
        <p:spPr>
          <a:xfrm>
            <a:off x="6438014" y="4593272"/>
            <a:ext cx="2877220" cy="595700"/>
          </a:xfrm>
          <a:prstGeom prst="straightConnector1">
            <a:avLst/>
          </a:prstGeom>
          <a:ln w="19050">
            <a:solidFill>
              <a:srgbClr val="E17B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3">
            <a:extLst>
              <a:ext uri="{FF2B5EF4-FFF2-40B4-BE49-F238E27FC236}">
                <a16:creationId xmlns:a16="http://schemas.microsoft.com/office/drawing/2014/main" id="{F441DA18-2DB5-8099-7C39-E7B889B0B45B}"/>
              </a:ext>
            </a:extLst>
          </p:cNvPr>
          <p:cNvSpPr txBox="1">
            <a:spLocks/>
          </p:cNvSpPr>
          <p:nvPr/>
        </p:nvSpPr>
        <p:spPr>
          <a:xfrm>
            <a:off x="838200" y="117446"/>
            <a:ext cx="10515600" cy="111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Приемы и методы обучения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326BD9E7-F8BA-0566-1A3C-9FDD25655227}"/>
              </a:ext>
            </a:extLst>
          </p:cNvPr>
          <p:cNvSpPr/>
          <p:nvPr/>
        </p:nvSpPr>
        <p:spPr>
          <a:xfrm>
            <a:off x="2154917" y="5157410"/>
            <a:ext cx="2345508" cy="882880"/>
          </a:xfrm>
          <a:prstGeom prst="roundRect">
            <a:avLst>
              <a:gd name="adj" fmla="val 21486"/>
            </a:avLst>
          </a:prstGeom>
          <a:solidFill>
            <a:schemeClr val="bg1"/>
          </a:solidFill>
          <a:ln w="22225">
            <a:solidFill>
              <a:srgbClr val="E17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Нагл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2040F66D-5FFB-430E-D58F-D3D9672D6A7E}"/>
              </a:ext>
            </a:extLst>
          </p:cNvPr>
          <p:cNvSpPr/>
          <p:nvPr/>
        </p:nvSpPr>
        <p:spPr>
          <a:xfrm>
            <a:off x="5267412" y="5188972"/>
            <a:ext cx="2345508" cy="882880"/>
          </a:xfrm>
          <a:prstGeom prst="roundRect">
            <a:avLst>
              <a:gd name="adj" fmla="val 21486"/>
            </a:avLst>
          </a:prstGeom>
          <a:solidFill>
            <a:schemeClr val="bg1"/>
          </a:solidFill>
          <a:ln w="22225">
            <a:solidFill>
              <a:srgbClr val="E17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9E270ED-42EA-8663-DB8D-D5F44F12BBBA}"/>
              </a:ext>
            </a:extLst>
          </p:cNvPr>
          <p:cNvSpPr/>
          <p:nvPr/>
        </p:nvSpPr>
        <p:spPr>
          <a:xfrm>
            <a:off x="8142480" y="5188972"/>
            <a:ext cx="2345508" cy="882880"/>
          </a:xfrm>
          <a:prstGeom prst="roundRect">
            <a:avLst>
              <a:gd name="adj" fmla="val 21486"/>
            </a:avLst>
          </a:prstGeom>
          <a:solidFill>
            <a:schemeClr val="bg1"/>
          </a:solidFill>
          <a:ln w="22225">
            <a:solidFill>
              <a:srgbClr val="E17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Словесный</a:t>
            </a:r>
          </a:p>
        </p:txBody>
      </p:sp>
      <p:sp>
        <p:nvSpPr>
          <p:cNvPr id="53" name="Заголовок 3">
            <a:extLst>
              <a:ext uri="{FF2B5EF4-FFF2-40B4-BE49-F238E27FC236}">
                <a16:creationId xmlns:a16="http://schemas.microsoft.com/office/drawing/2014/main" id="{88AF57D8-613E-0ECC-91EB-913208FE3B81}"/>
              </a:ext>
            </a:extLst>
          </p:cNvPr>
          <p:cNvSpPr txBox="1">
            <a:spLocks/>
          </p:cNvSpPr>
          <p:nvPr/>
        </p:nvSpPr>
        <p:spPr>
          <a:xfrm>
            <a:off x="2204938" y="1333714"/>
            <a:ext cx="2345508" cy="90423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Наглядно - зрительные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A73B3-1692-6FF9-FDC1-6F738EBCAF57}"/>
              </a:ext>
            </a:extLst>
          </p:cNvPr>
          <p:cNvSpPr txBox="1"/>
          <p:nvPr/>
        </p:nvSpPr>
        <p:spPr>
          <a:xfrm>
            <a:off x="5660220" y="1400549"/>
            <a:ext cx="16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Тактильно-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мышечные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77FFE-7A44-9576-8788-43DB72AA87EA}"/>
              </a:ext>
            </a:extLst>
          </p:cNvPr>
          <p:cNvSpPr txBox="1"/>
          <p:nvPr/>
        </p:nvSpPr>
        <p:spPr>
          <a:xfrm>
            <a:off x="8707772" y="1400550"/>
            <a:ext cx="289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Наглядно –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слуховые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5CAF6-A1CD-0D5D-FB1B-89493742E2F0}"/>
              </a:ext>
            </a:extLst>
          </p:cNvPr>
          <p:cNvSpPr txBox="1"/>
          <p:nvPr/>
        </p:nvSpPr>
        <p:spPr>
          <a:xfrm>
            <a:off x="2608977" y="5406662"/>
            <a:ext cx="206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Наглядный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6AA5E4-8264-D620-E7EF-AACF251EDF4D}"/>
              </a:ext>
            </a:extLst>
          </p:cNvPr>
          <p:cNvSpPr txBox="1"/>
          <p:nvPr/>
        </p:nvSpPr>
        <p:spPr>
          <a:xfrm>
            <a:off x="5791200" y="5406662"/>
            <a:ext cx="137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Словесный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85576-B228-296F-9229-4A911DF9545D}"/>
              </a:ext>
            </a:extLst>
          </p:cNvPr>
          <p:cNvSpPr txBox="1"/>
          <p:nvPr/>
        </p:nvSpPr>
        <p:spPr>
          <a:xfrm>
            <a:off x="9315234" y="5643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CD165-64E0-8BBC-D173-1F5A55E10881}"/>
              </a:ext>
            </a:extLst>
          </p:cNvPr>
          <p:cNvSpPr txBox="1"/>
          <p:nvPr/>
        </p:nvSpPr>
        <p:spPr>
          <a:xfrm>
            <a:off x="5791200" y="5457451"/>
            <a:ext cx="1237673" cy="1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BA1C2B-61D2-F11C-2559-DEC32A4DF182}"/>
              </a:ext>
            </a:extLst>
          </p:cNvPr>
          <p:cNvSpPr txBox="1"/>
          <p:nvPr/>
        </p:nvSpPr>
        <p:spPr>
          <a:xfrm>
            <a:off x="5943600" y="5609851"/>
            <a:ext cx="1237673" cy="1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F9AA10-9998-2461-FB0B-65716315B709}"/>
              </a:ext>
            </a:extLst>
          </p:cNvPr>
          <p:cNvSpPr txBox="1"/>
          <p:nvPr/>
        </p:nvSpPr>
        <p:spPr>
          <a:xfrm>
            <a:off x="2461088" y="5406662"/>
            <a:ext cx="150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5ECAEF-2548-A2D4-141A-4CE02009F3A7}"/>
              </a:ext>
            </a:extLst>
          </p:cNvPr>
          <p:cNvSpPr txBox="1"/>
          <p:nvPr/>
        </p:nvSpPr>
        <p:spPr>
          <a:xfrm>
            <a:off x="5841359" y="5457451"/>
            <a:ext cx="102241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BD5C66-3F67-669C-6453-773DA22A2494}"/>
              </a:ext>
            </a:extLst>
          </p:cNvPr>
          <p:cNvSpPr txBox="1"/>
          <p:nvPr/>
        </p:nvSpPr>
        <p:spPr>
          <a:xfrm>
            <a:off x="8488218" y="5364256"/>
            <a:ext cx="219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Практический</a:t>
            </a:r>
          </a:p>
        </p:txBody>
      </p:sp>
    </p:spTree>
    <p:extLst>
      <p:ext uri="{BB962C8B-B14F-4D97-AF65-F5344CB8AC3E}">
        <p14:creationId xmlns:p14="http://schemas.microsoft.com/office/powerpoint/2010/main" val="35401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5D6D2-3ED2-BA5C-208D-5B92D7FD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85226"/>
            <a:ext cx="3932237" cy="177007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Любимые игры детей.</a:t>
            </a:r>
            <a:br>
              <a:rPr lang="ru-RU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Пальчиковые игры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0676C9E-BAF8-0166-3058-8021ED5E1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563321"/>
            <a:ext cx="6491977" cy="58077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94250BD-0264-2816-D743-755223DF4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838" y="2206305"/>
            <a:ext cx="4697834" cy="4479721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Эти упражнения, развивая движения пальцев рук,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их взаимодействие, координацию, способствуют развитию артикуляционной моторики. Упражнения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проводятся на музыкальном материале или под речевое сопровождение. Движение пальцев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соответствует тексту. Использование пальчиковых кукол, атрибутов с различным наполнением (крупа, песок), ракушек, камушков делает эти игры очень привлекательными и разнообразными.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462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612DD-CF5D-85BB-BD68-05724344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25288"/>
            <a:ext cx="5362230" cy="662608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– звучащие жесты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3094B1D-D79E-7105-088F-653A98B9E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67" y="702366"/>
            <a:ext cx="5782150" cy="532737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466C7A9-011C-0599-A2EC-AEDA2D02F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86678"/>
            <a:ext cx="4699621" cy="53273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Экспериментируя с движениями тела, ритмические рисунки исполняются на разных его частях. Например, это топот ногами или притопы разной силы, похлопывания по коленям или шлепки одной  (двумя) руками по бедру. Могут использоваться хлопки в ладоши или щелчки пальцами. Такие упражнения буквально помогают прочувствовать ритм всем телом.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89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893F1-AA8B-9B8D-99E5-26B89EE3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1791"/>
            <a:ext cx="3932237" cy="1086679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- мелодекламации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1B4788-D95F-12BD-E327-4868D3199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795129"/>
            <a:ext cx="6717264" cy="565867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87FD0CA-81CA-23FC-4773-3A4EDF07B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504" y="1338470"/>
            <a:ext cx="3932237" cy="5115339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Мелодекламация</a:t>
            </a:r>
            <a:r>
              <a:rPr lang="ru-R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это декламация стихов или прозы, сопровождаемая музыкой.</a:t>
            </a:r>
            <a:endParaRPr lang="ru-RU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игры развивают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способности детей: силу голоса, выразительность речи,  остроту и активность интонационного  слуха; чувство ритма, динамики, темпа. Многие из игр проводятся с предметами и развивают у детей внимание, координацию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683197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1164</Words>
  <Application>Microsoft Office PowerPoint</Application>
  <PresentationFormat>Широкоэкранный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Межрегиональные заочные Педагогические чтения «ДОШКОЛЬНОЕ ОБРАЗОВАНИЕ: ВЗГЛЯД СОВРЕМЕННОГО ПЕДАГОГА»</vt:lpstr>
      <vt:lpstr>Актуальность темы:</vt:lpstr>
      <vt:lpstr>Что такое логоритмика</vt:lpstr>
      <vt:lpstr>Логоритмика сегодня</vt:lpstr>
      <vt:lpstr>Цель: развитие чувства ритма средствами логоритмики у детей старшего дошкольного возраста. </vt:lpstr>
      <vt:lpstr>Приемы</vt:lpstr>
      <vt:lpstr> Любимые игры детей. Пальчиковые игры</vt:lpstr>
      <vt:lpstr>Игры – звучащие жесты</vt:lpstr>
      <vt:lpstr>Игры - мелодекламации</vt:lpstr>
      <vt:lpstr>Игры - ритмосхемы</vt:lpstr>
      <vt:lpstr>Игры на развитие координации речи с движением</vt:lpstr>
      <vt:lpstr>Результативность опыта</vt:lpstr>
      <vt:lpstr>Диаграмма результативности опыта работы</vt:lpstr>
      <vt:lpstr>Список литературы: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Межрегиональные заочные Педагогические чтения «ДОШКОЛЬНОЕ ОБРАЗОВАНИЕ: ВЗГЛЯД СОВРЕМЕННОГО ПЕДАГОГА»</dc:title>
  <dc:creator>Никита Сватковский</dc:creator>
  <cp:lastModifiedBy>Никита Сватковский</cp:lastModifiedBy>
  <cp:revision>21</cp:revision>
  <dcterms:created xsi:type="dcterms:W3CDTF">2022-10-19T16:17:27Z</dcterms:created>
  <dcterms:modified xsi:type="dcterms:W3CDTF">2022-10-25T16:48:52Z</dcterms:modified>
</cp:coreProperties>
</file>