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8" r:id="rId2"/>
    <p:sldId id="280" r:id="rId3"/>
    <p:sldId id="282" r:id="rId4"/>
    <p:sldId id="283" r:id="rId5"/>
    <p:sldId id="284" r:id="rId6"/>
    <p:sldId id="285" r:id="rId7"/>
    <p:sldId id="287" r:id="rId8"/>
    <p:sldId id="286" r:id="rId9"/>
    <p:sldId id="288" r:id="rId10"/>
    <p:sldId id="289" r:id="rId11"/>
    <p:sldId id="290" r:id="rId12"/>
    <p:sldId id="291" r:id="rId13"/>
  </p:sldIdLst>
  <p:sldSz cx="13439775" cy="7559675"/>
  <p:notesSz cx="6858000" cy="9144000"/>
  <p:embeddedFontLst>
    <p:embeddedFont>
      <p:font typeface="Akrobat" charset="-52"/>
      <p:regular r:id="rId14"/>
      <p:bold r:id="rId15"/>
    </p:embeddedFont>
    <p:embeddedFont>
      <p:font typeface="Arial Black" pitchFamily="34" charset="0"/>
      <p:bold r:id="rId16"/>
    </p:embeddedFont>
    <p:embeddedFont>
      <p:font typeface="Calibri Light" pitchFamily="34" charset="0"/>
      <p:regular r:id="rId17"/>
      <p:italic r:id="rId18"/>
    </p:embeddedFont>
    <p:embeddedFont>
      <p:font typeface="Akrobat Black" charset="-52"/>
      <p:bold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Trebuchet MS" pitchFamily="34" charset="0"/>
      <p:regular r:id="rId24"/>
      <p:bold r:id="rId25"/>
      <p:italic r:id="rId26"/>
      <p:bold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464A"/>
    <a:srgbClr val="DCCFB8"/>
    <a:srgbClr val="57111C"/>
    <a:srgbClr val="EAE2D3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51" d="100"/>
          <a:sy n="51" d="100"/>
        </p:scale>
        <p:origin x="-576" y="-426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3" y="3970581"/>
            <a:ext cx="10079831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4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134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1" y="402484"/>
            <a:ext cx="289795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4"/>
            <a:ext cx="8525858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833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086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5"/>
            <a:ext cx="11591806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205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788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4"/>
            <a:ext cx="1159180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3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8" y="1853171"/>
            <a:ext cx="571365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8" y="2761381"/>
            <a:ext cx="571365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784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59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465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7" y="1088456"/>
            <a:ext cx="68038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919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7" y="1088456"/>
            <a:ext cx="68038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58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6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E83B-E9E2-4E97-94B1-ECD5699343FD}" type="datetimeFigureOut">
              <a:rPr lang="ru-RU" smtClean="0"/>
              <a:t>08.11.2023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D54B-219A-4BDD-8855-8B191717E4C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724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tiff"/><Relationship Id="rId7" Type="http://schemas.openxmlformats.org/officeDocument/2006/relationships/image" Target="../media/image17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5.tiff"/><Relationship Id="rId7" Type="http://schemas.openxmlformats.org/officeDocument/2006/relationships/image" Target="../media/image20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tiff"/><Relationship Id="rId7" Type="http://schemas.openxmlformats.org/officeDocument/2006/relationships/image" Target="../media/image23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8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9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tiff"/><Relationship Id="rId7" Type="http://schemas.openxmlformats.org/officeDocument/2006/relationships/image" Target="../media/image10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3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tiff"/><Relationship Id="rId7" Type="http://schemas.openxmlformats.org/officeDocument/2006/relationships/image" Target="../media/image14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4369"/>
            <a:ext cx="13439775" cy="75553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14650" y="225655"/>
            <a:ext cx="9464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25" y="199830"/>
            <a:ext cx="900002" cy="7835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719888" y="5741668"/>
            <a:ext cx="4119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14650" y="681037"/>
            <a:ext cx="9074150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462392" y="6791205"/>
            <a:ext cx="1962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15–16 </a:t>
            </a:r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ноября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" y="90372"/>
            <a:ext cx="1575659" cy="14805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65512" y="1572127"/>
            <a:ext cx="67183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57111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Формирование финансовой грамотности детей с ТНР, как одна из составляющих предпосылок становления функциональной грамотности ребенка старшего дошкольного возраста.</a:t>
            </a:r>
            <a:endParaRPr lang="ru-RU" sz="3200" dirty="0">
              <a:solidFill>
                <a:srgbClr val="57111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61027" y="4921452"/>
            <a:ext cx="6718300" cy="16989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i="1" dirty="0">
                <a:solidFill>
                  <a:srgbClr val="57111C"/>
                </a:solidFill>
              </a:rPr>
              <a:t>Вязникова Екатерина Александровна, учитель-логопед</a:t>
            </a:r>
          </a:p>
          <a:p>
            <a:pPr>
              <a:lnSpc>
                <a:spcPct val="120000"/>
              </a:lnSpc>
            </a:pPr>
            <a:r>
              <a:rPr lang="ru-RU" b="1" i="1" dirty="0">
                <a:solidFill>
                  <a:srgbClr val="57111C"/>
                </a:solidFill>
              </a:rPr>
              <a:t>Комова Любовь Николаевна, воспитатель</a:t>
            </a:r>
          </a:p>
          <a:p>
            <a:pPr>
              <a:lnSpc>
                <a:spcPct val="120000"/>
              </a:lnSpc>
            </a:pPr>
            <a:r>
              <a:rPr lang="ru-RU" b="1" i="1" dirty="0">
                <a:solidFill>
                  <a:srgbClr val="57111C"/>
                </a:solidFill>
              </a:rPr>
              <a:t>Серова Ольга Евгеньевна, старший воспитатель</a:t>
            </a:r>
          </a:p>
          <a:p>
            <a:pPr>
              <a:lnSpc>
                <a:spcPct val="120000"/>
              </a:lnSpc>
            </a:pPr>
            <a:r>
              <a:rPr lang="ru-RU" b="1" i="1" dirty="0">
                <a:solidFill>
                  <a:srgbClr val="57111C"/>
                </a:solidFill>
              </a:rPr>
              <a:t>МАДОУ «Детский сад №125»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49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1" b="3375"/>
          <a:stretch/>
        </p:blipFill>
        <p:spPr bwMode="auto">
          <a:xfrm>
            <a:off x="1030516" y="764713"/>
            <a:ext cx="3207656" cy="2016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844785" y="764713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7C464A"/>
                </a:solidFill>
              </a:rPr>
              <a:t>Технология </a:t>
            </a:r>
            <a:br>
              <a:rPr lang="ru-RU" dirty="0" smtClean="0">
                <a:solidFill>
                  <a:srgbClr val="7C464A"/>
                </a:solidFill>
              </a:rPr>
            </a:br>
            <a:r>
              <a:rPr lang="ru-RU" dirty="0" smtClean="0">
                <a:solidFill>
                  <a:srgbClr val="7C464A"/>
                </a:solidFill>
              </a:rPr>
              <a:t>«Интеллект – карты» </a:t>
            </a:r>
            <a:endParaRPr lang="ru-RU" dirty="0">
              <a:solidFill>
                <a:srgbClr val="7C464A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01519" y="2708409"/>
            <a:ext cx="1665649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>
                <a:ln w="11430"/>
                <a:solidFill>
                  <a:srgbClr val="7C464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Тони Бьюзен 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FD0FE743-D74F-40BD-AFB8-1C69D730B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7" y="3108519"/>
            <a:ext cx="5471886" cy="4103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7D003BBD-BCC3-4680-9AE2-EB9AB7C42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766" y="2151736"/>
            <a:ext cx="6017720" cy="4514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21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3EF51E8B-29B7-4A7D-A588-A6768556DCC6}"/>
              </a:ext>
            </a:extLst>
          </p:cNvPr>
          <p:cNvSpPr txBox="1">
            <a:spLocks/>
          </p:cNvSpPr>
          <p:nvPr/>
        </p:nvSpPr>
        <p:spPr>
          <a:xfrm>
            <a:off x="3546030" y="648306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 smtClean="0">
                <a:solidFill>
                  <a:srgbClr val="7C464A"/>
                </a:solidFill>
              </a:rPr>
              <a:t>Технология </a:t>
            </a:r>
            <a:br>
              <a:rPr lang="ru-RU" dirty="0" smtClean="0">
                <a:solidFill>
                  <a:srgbClr val="7C464A"/>
                </a:solidFill>
              </a:rPr>
            </a:br>
            <a:r>
              <a:rPr lang="ru-RU" dirty="0" smtClean="0">
                <a:solidFill>
                  <a:srgbClr val="7C464A"/>
                </a:solidFill>
              </a:rPr>
              <a:t>«Река времени» </a:t>
            </a:r>
            <a:endParaRPr lang="ru-RU" dirty="0">
              <a:solidFill>
                <a:srgbClr val="7C464A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E635D74-F70D-442A-8226-2005A7AFC6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5" t="-928" r="19379" b="1"/>
          <a:stretch/>
        </p:blipFill>
        <p:spPr>
          <a:xfrm rot="5400000">
            <a:off x="5557112" y="-911236"/>
            <a:ext cx="2325548" cy="7628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960592C-A39F-4E46-ACC4-6412EDDF0F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68" y="3977065"/>
            <a:ext cx="4614602" cy="3460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F4097A4-4947-4667-9E64-0386EA470E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87" y="3977065"/>
            <a:ext cx="4563351" cy="3384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58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89716" y="836314"/>
            <a:ext cx="74603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7C464A"/>
                </a:solidFill>
                <a:ea typeface="+mj-ea"/>
                <a:cs typeface="+mj-cs"/>
              </a:rPr>
              <a:t>Представленные технологии – это уникальный и простой способ формирования экономических понятий</a:t>
            </a:r>
            <a:endParaRPr lang="ru-RU" sz="2400" dirty="0">
              <a:solidFill>
                <a:srgbClr val="7C464A"/>
              </a:solidFill>
            </a:endParaRPr>
          </a:p>
        </p:txBody>
      </p:sp>
      <p:pic>
        <p:nvPicPr>
          <p:cNvPr id="13" name="Picture 2" descr="https://fs.znanio.ru/d5af0e/83/03/398d83ba16601174fd6883d9cdd21a913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78" b="78472" l="32783" r="61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87" t="28283" r="36417" b="17436"/>
          <a:stretch/>
        </p:blipFill>
        <p:spPr bwMode="auto">
          <a:xfrm>
            <a:off x="4849313" y="1593471"/>
            <a:ext cx="3741148" cy="513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CEB8235-CA84-4D81-B6BB-7FC04EB3EBAA}"/>
              </a:ext>
            </a:extLst>
          </p:cNvPr>
          <p:cNvSpPr txBox="1"/>
          <p:nvPr/>
        </p:nvSpPr>
        <p:spPr>
          <a:xfrm>
            <a:off x="3580349" y="6212901"/>
            <a:ext cx="60468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7C464A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4094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377699" y="720602"/>
            <a:ext cx="8684375" cy="2420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rgbClr val="57111C"/>
                </a:solidFill>
              </a:rPr>
              <a:t>Важной задачей современного образования в России является -   воспитание функционально грамотного человека</a:t>
            </a:r>
            <a:endParaRPr lang="ru-RU" sz="4000" dirty="0">
              <a:solidFill>
                <a:srgbClr val="57111C"/>
              </a:solidFill>
            </a:endParaRPr>
          </a:p>
        </p:txBody>
      </p:sp>
      <p:pic>
        <p:nvPicPr>
          <p:cNvPr id="18" name="Picture 2" descr="https://blogger.googleusercontent.com/img/b/R29vZ2xl/AVvXsEioGClmgAXroUz_RPPpnnr-dg5mMVzPZn8zPEFAojm2py779_YUh92L1FGgSPGbCfkZwz25le_UuTyL2q_Y1I0IfLOBIdiksgmBU8jZH6pks5R1e27JuLdOPS14jOUprizMzCiyroVf94vUPbbNnsByzPps6YVG6lYwxfMSCa0BbiBvokkBtqYsOZ9dhQ/s1121/%D0%91%D0%B5%D0%B7%D1%8B%D0%BC%D1%8F%D0%BD%D0%BD%D1%8B%D0%B9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9" t="29140"/>
          <a:stretch/>
        </p:blipFill>
        <p:spPr bwMode="auto">
          <a:xfrm>
            <a:off x="2434593" y="3376765"/>
            <a:ext cx="8570585" cy="3350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4524908" y="622118"/>
            <a:ext cx="3855487" cy="3342009"/>
          </a:xfrm>
          <a:prstGeom prst="triangle">
            <a:avLst/>
          </a:prstGeom>
          <a:solidFill>
            <a:schemeClr val="bg1"/>
          </a:solidFill>
          <a:ln w="76200"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6452652" y="4000834"/>
            <a:ext cx="3855487" cy="3342009"/>
          </a:xfrm>
          <a:prstGeom prst="triangle">
            <a:avLst/>
          </a:prstGeom>
          <a:solidFill>
            <a:schemeClr val="bg1"/>
          </a:solidFill>
          <a:ln w="76200"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2597164" y="4000834"/>
            <a:ext cx="3855487" cy="3342009"/>
          </a:xfrm>
          <a:prstGeom prst="triangle">
            <a:avLst/>
          </a:prstGeom>
          <a:solidFill>
            <a:schemeClr val="bg1"/>
          </a:solidFill>
          <a:ln w="76200"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166651" y="215337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57111C"/>
                </a:solidFill>
              </a:rPr>
              <a:t>Формирование</a:t>
            </a:r>
          </a:p>
          <a:p>
            <a:pPr algn="ctr"/>
            <a:r>
              <a:rPr lang="ru-RU" dirty="0">
                <a:solidFill>
                  <a:srgbClr val="57111C"/>
                </a:solidFill>
              </a:rPr>
              <a:t> речевой</a:t>
            </a:r>
          </a:p>
          <a:p>
            <a:pPr algn="ctr"/>
            <a:r>
              <a:rPr lang="ru-RU" dirty="0">
                <a:solidFill>
                  <a:srgbClr val="57111C"/>
                </a:solidFill>
              </a:rPr>
              <a:t> активности </a:t>
            </a:r>
          </a:p>
          <a:p>
            <a:pPr algn="ctr"/>
            <a:r>
              <a:rPr lang="ru-RU" dirty="0">
                <a:solidFill>
                  <a:srgbClr val="57111C"/>
                </a:solidFill>
              </a:rPr>
              <a:t>дошкольников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21820" y="4187897"/>
            <a:ext cx="67183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u="sng" dirty="0">
                <a:solidFill>
                  <a:srgbClr val="57111C"/>
                </a:solidFill>
              </a:rPr>
              <a:t>формирование финансовой </a:t>
            </a:r>
          </a:p>
          <a:p>
            <a:pPr algn="ctr"/>
            <a:r>
              <a:rPr lang="ru-RU" dirty="0">
                <a:solidFill>
                  <a:srgbClr val="57111C"/>
                </a:solidFill>
              </a:rPr>
              <a:t>и математической</a:t>
            </a:r>
          </a:p>
          <a:p>
            <a:pPr algn="ctr"/>
            <a:r>
              <a:rPr lang="ru-RU" dirty="0">
                <a:solidFill>
                  <a:srgbClr val="57111C"/>
                </a:solidFill>
              </a:rPr>
              <a:t> грамотности </a:t>
            </a:r>
          </a:p>
          <a:p>
            <a:pPr algn="ctr"/>
            <a:r>
              <a:rPr lang="ru-RU" dirty="0">
                <a:solidFill>
                  <a:srgbClr val="57111C"/>
                </a:solidFill>
              </a:rPr>
              <a:t>детей </a:t>
            </a:r>
          </a:p>
          <a:p>
            <a:pPr algn="ctr"/>
            <a:r>
              <a:rPr lang="ru-RU" dirty="0">
                <a:solidFill>
                  <a:srgbClr val="57111C"/>
                </a:solidFill>
              </a:rPr>
              <a:t>дошкольного </a:t>
            </a:r>
          </a:p>
          <a:p>
            <a:pPr algn="ctr"/>
            <a:r>
              <a:rPr lang="ru-RU" dirty="0">
                <a:solidFill>
                  <a:srgbClr val="57111C"/>
                </a:solidFill>
              </a:rPr>
              <a:t>возраста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65757" y="5454588"/>
            <a:ext cx="67183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57111C"/>
                </a:solidFill>
              </a:rPr>
              <a:t>Формирование</a:t>
            </a:r>
          </a:p>
          <a:p>
            <a:pPr algn="ctr"/>
            <a:r>
              <a:rPr lang="ru-RU" dirty="0">
                <a:solidFill>
                  <a:srgbClr val="57111C"/>
                </a:solidFill>
              </a:rPr>
              <a:t> естественнонаучных </a:t>
            </a:r>
          </a:p>
          <a:p>
            <a:pPr algn="ctr"/>
            <a:r>
              <a:rPr lang="ru-RU" dirty="0">
                <a:solidFill>
                  <a:srgbClr val="57111C"/>
                </a:solidFill>
              </a:rPr>
              <a:t>представлений и </a:t>
            </a:r>
          </a:p>
          <a:p>
            <a:pPr algn="ctr"/>
            <a:r>
              <a:rPr lang="ru-RU" dirty="0">
                <a:solidFill>
                  <a:srgbClr val="57111C"/>
                </a:solidFill>
              </a:rPr>
              <a:t>основ экологической </a:t>
            </a:r>
          </a:p>
          <a:p>
            <a:pPr algn="ctr"/>
            <a:r>
              <a:rPr lang="ru-RU" dirty="0">
                <a:solidFill>
                  <a:srgbClr val="57111C"/>
                </a:solidFill>
              </a:rPr>
              <a:t>грамотности у дошкольников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49563" y="5359639"/>
            <a:ext cx="67183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57111C"/>
                </a:solidFill>
              </a:rPr>
              <a:t>Формирование</a:t>
            </a:r>
          </a:p>
          <a:p>
            <a:pPr algn="ctr"/>
            <a:r>
              <a:rPr lang="ru-RU" dirty="0">
                <a:solidFill>
                  <a:srgbClr val="57111C"/>
                </a:solidFill>
              </a:rPr>
              <a:t> социально-</a:t>
            </a:r>
          </a:p>
          <a:p>
            <a:pPr algn="ctr"/>
            <a:r>
              <a:rPr lang="ru-RU" dirty="0">
                <a:solidFill>
                  <a:srgbClr val="57111C"/>
                </a:solidFill>
              </a:rPr>
              <a:t>коммуникативной</a:t>
            </a:r>
          </a:p>
          <a:p>
            <a:pPr algn="ctr"/>
            <a:r>
              <a:rPr lang="ru-RU" dirty="0">
                <a:solidFill>
                  <a:srgbClr val="57111C"/>
                </a:solidFill>
              </a:rPr>
              <a:t> грамотности</a:t>
            </a:r>
          </a:p>
          <a:p>
            <a:pPr algn="ctr"/>
            <a:r>
              <a:rPr lang="ru-RU" dirty="0">
                <a:solidFill>
                  <a:srgbClr val="57111C"/>
                </a:solidFill>
              </a:rPr>
              <a:t> на уровне</a:t>
            </a:r>
          </a:p>
          <a:p>
            <a:pPr algn="ctr"/>
            <a:r>
              <a:rPr lang="ru-RU" dirty="0">
                <a:solidFill>
                  <a:srgbClr val="57111C"/>
                </a:solidFill>
              </a:rPr>
              <a:t> дошкольного </a:t>
            </a:r>
            <a:r>
              <a:rPr lang="ru-RU" dirty="0" smtClean="0">
                <a:solidFill>
                  <a:srgbClr val="57111C"/>
                </a:solidFill>
              </a:rPr>
              <a:t>образования</a:t>
            </a:r>
            <a:endParaRPr lang="ru-RU" dirty="0">
              <a:solidFill>
                <a:srgbClr val="57111C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8025779">
            <a:off x="1842135" y="3542476"/>
            <a:ext cx="4649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Функциональная</a:t>
            </a:r>
          </a:p>
        </p:txBody>
      </p:sp>
      <p:sp>
        <p:nvSpPr>
          <p:cNvPr id="28" name="TextBox 27"/>
          <p:cNvSpPr txBox="1"/>
          <p:nvPr/>
        </p:nvSpPr>
        <p:spPr>
          <a:xfrm rot="3615440">
            <a:off x="7091602" y="3677669"/>
            <a:ext cx="3432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грамотность</a:t>
            </a:r>
          </a:p>
        </p:txBody>
      </p:sp>
    </p:spTree>
    <p:extLst>
      <p:ext uri="{BB962C8B-B14F-4D97-AF65-F5344CB8AC3E}">
        <p14:creationId xmlns:p14="http://schemas.microsoft.com/office/powerpoint/2010/main" val="193410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497016" y="720602"/>
            <a:ext cx="8546122" cy="18467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57111C"/>
                </a:solidFill>
              </a:rPr>
              <a:t>Формирование финансовой грамотности в дошкольном возрасте</a:t>
            </a:r>
            <a:endParaRPr lang="ru-RU" dirty="0">
              <a:solidFill>
                <a:srgbClr val="57111C"/>
              </a:solidFill>
            </a:endParaRPr>
          </a:p>
        </p:txBody>
      </p:sp>
      <p:pic>
        <p:nvPicPr>
          <p:cNvPr id="13" name="Picture 2" descr="https://profidolg.ru/wp-content/uploads/2021/08/depositphotos9539236xl-2015-scal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520" y="2567354"/>
            <a:ext cx="6775167" cy="4517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низ 2"/>
          <p:cNvSpPr/>
          <p:nvPr/>
        </p:nvSpPr>
        <p:spPr>
          <a:xfrm>
            <a:off x="1547010" y="2485053"/>
            <a:ext cx="352717" cy="1101012"/>
          </a:xfrm>
          <a:prstGeom prst="downArrow">
            <a:avLst/>
          </a:prstGeom>
          <a:solidFill>
            <a:srgbClr val="DCCF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9663721" y="2404188"/>
            <a:ext cx="352717" cy="1101012"/>
          </a:xfrm>
          <a:prstGeom prst="downArrow">
            <a:avLst/>
          </a:prstGeom>
          <a:solidFill>
            <a:srgbClr val="DCCF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3834691" y="3281265"/>
            <a:ext cx="352717" cy="1101012"/>
          </a:xfrm>
          <a:prstGeom prst="downArrow">
            <a:avLst/>
          </a:prstGeom>
          <a:solidFill>
            <a:srgbClr val="DCCF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11889045" y="3349690"/>
            <a:ext cx="352717" cy="1101012"/>
          </a:xfrm>
          <a:prstGeom prst="downArrow">
            <a:avLst/>
          </a:prstGeom>
          <a:solidFill>
            <a:srgbClr val="DCCF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48664" y="4581279"/>
            <a:ext cx="1375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464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</a:rPr>
              <a:t>Цены</a:t>
            </a:r>
            <a:endParaRPr lang="ru-RU" dirty="0">
              <a:solidFill>
                <a:srgbClr val="7C464A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004681" y="3634216"/>
            <a:ext cx="1846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464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</a:rPr>
              <a:t>Товары</a:t>
            </a:r>
            <a:r>
              <a:rPr lang="ru-RU" dirty="0">
                <a:solidFill>
                  <a:srgbClr val="7C464A"/>
                </a:solidFill>
                <a:latin typeface="Times New Roman"/>
                <a:ea typeface="Calibri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74639" y="3634215"/>
            <a:ext cx="16987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464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</a:rPr>
              <a:t>Деньги</a:t>
            </a:r>
            <a:endParaRPr lang="ru-RU" sz="3600" dirty="0">
              <a:solidFill>
                <a:srgbClr val="7C464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73374" y="4588386"/>
            <a:ext cx="23354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464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</a:rPr>
              <a:t>Продукты</a:t>
            </a:r>
            <a:endParaRPr lang="ru-RU" sz="3600" dirty="0">
              <a:solidFill>
                <a:srgbClr val="7C46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7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741966" y="720602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57111C"/>
                </a:solidFill>
              </a:rPr>
              <a:t>Дети с нарушениями речи </a:t>
            </a:r>
            <a:endParaRPr lang="ru-RU" dirty="0">
              <a:solidFill>
                <a:srgbClr val="57111C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30515" y="1881699"/>
            <a:ext cx="4525109" cy="865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C4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57111C"/>
                </a:solidFill>
              </a:rPr>
              <a:t>Низкий уровень развития основных свойств внимания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34227" y="2957779"/>
            <a:ext cx="4525109" cy="865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571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57111C"/>
                </a:solidFill>
              </a:rPr>
              <a:t>Снижение вербальной памяти и продуктивности запоминания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457332" y="3991883"/>
            <a:ext cx="4525109" cy="865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C4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57111C"/>
                </a:solidFill>
              </a:rPr>
              <a:t>Специфические особенности мышления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719324" y="5071881"/>
            <a:ext cx="4525109" cy="865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C4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57111C"/>
                </a:solidFill>
              </a:rPr>
              <a:t>Бедный словарный запас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459336" y="6151879"/>
            <a:ext cx="4525109" cy="865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C4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57111C"/>
                </a:solidFill>
              </a:rPr>
              <a:t>Трудности в построении предложений, пересказе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8142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827093" y="426484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7C464A"/>
                </a:solidFill>
              </a:rPr>
              <a:t>Формирование основ финансовой грамотности</a:t>
            </a:r>
            <a:endParaRPr lang="ru-RU" dirty="0">
              <a:solidFill>
                <a:srgbClr val="7C464A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78175" y="1779668"/>
            <a:ext cx="3297836" cy="1289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7C4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C464A"/>
                </a:solidFill>
              </a:rPr>
              <a:t>познакомить детей с основными экономическими понятиями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335335" y="1792201"/>
            <a:ext cx="3297836" cy="1289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7C4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C464A"/>
                </a:solidFill>
              </a:rPr>
              <a:t>формировать умение правильного обращения с деньгами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152094" y="3469734"/>
            <a:ext cx="3297836" cy="1289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7C4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C464A"/>
                </a:solidFill>
              </a:rPr>
              <a:t>объяснить взаимосвязь между экономическими и этическими </a:t>
            </a:r>
            <a:r>
              <a:rPr lang="ru-RU" dirty="0" smtClean="0">
                <a:solidFill>
                  <a:srgbClr val="7C464A"/>
                </a:solidFill>
              </a:rPr>
              <a:t>категориями</a:t>
            </a:r>
            <a:endParaRPr lang="ru-RU" dirty="0">
              <a:solidFill>
                <a:srgbClr val="7C464A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204803" y="5147267"/>
            <a:ext cx="3297836" cy="1289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7C4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C464A"/>
                </a:solidFill>
              </a:rPr>
              <a:t>научить детей правильно вести себя в жизненных ситуациях, носящих экономический характер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335335" y="5139981"/>
            <a:ext cx="3297836" cy="1289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7C4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7C464A"/>
                </a:solidFill>
              </a:rPr>
              <a:t>воспитывать уважения к труду, людям труда, бережливого отношения ко всем видам собственности</a:t>
            </a:r>
          </a:p>
        </p:txBody>
      </p:sp>
    </p:spTree>
    <p:extLst>
      <p:ext uri="{BB962C8B-B14F-4D97-AF65-F5344CB8AC3E}">
        <p14:creationId xmlns:p14="http://schemas.microsoft.com/office/powerpoint/2010/main" val="380280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1" name="Picture 2" descr="https://sun9-15.userapi.com/impg/1sMV37kmxv4JfB00PR4yH5V3Sx9czg8BawCk4A/rLeCDq5ViwI.jpg?size=1280x960&amp;quality=95&amp;sign=22e452df192e6617e82f11c956b1c43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15" y="614621"/>
            <a:ext cx="5073796" cy="3729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EA5646D-0D03-4B33-9F08-05F31059E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18" y="645134"/>
            <a:ext cx="5017029" cy="3668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/>
          <p:nvPr/>
        </p:nvPicPr>
        <p:blipFill>
          <a:blip r:embed="rId9"/>
          <a:stretch>
            <a:fillRect/>
          </a:stretch>
        </p:blipFill>
        <p:spPr>
          <a:xfrm>
            <a:off x="3823947" y="4072659"/>
            <a:ext cx="5337910" cy="3468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093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985582" y="274142"/>
            <a:ext cx="7849816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7C464A"/>
                </a:solidFill>
              </a:rPr>
              <a:t>Технология «Синквейн» </a:t>
            </a:r>
            <a:endParaRPr lang="ru-RU" dirty="0">
              <a:solidFill>
                <a:srgbClr val="7C464A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1940" y="1631348"/>
            <a:ext cx="7277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C464A"/>
                </a:solidFill>
                <a:effectLst/>
                <a:uLnTx/>
                <a:uFillTx/>
                <a:latin typeface="Trebuchet MS" panose="020B0603020202020204" pitchFamily="34" charset="0"/>
                <a:cs typeface="Calibri" pitchFamily="34" charset="0"/>
              </a:rPr>
              <a:t>Слово </a:t>
            </a: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7C464A"/>
                </a:solidFill>
                <a:effectLst/>
                <a:uLnTx/>
                <a:uFillTx/>
                <a:latin typeface="Trebuchet MS" panose="020B0603020202020204" pitchFamily="34" charset="0"/>
                <a:cs typeface="Calibri" pitchFamily="34" charset="0"/>
              </a:rPr>
              <a:t>«синквейн» </a:t>
            </a: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C464A"/>
                </a:solidFill>
                <a:effectLst/>
                <a:uLnTx/>
                <a:uFillTx/>
                <a:latin typeface="Trebuchet MS" panose="020B0603020202020204" pitchFamily="34" charset="0"/>
                <a:cs typeface="Calibri" pitchFamily="34" charset="0"/>
              </a:rPr>
              <a:t>происходит от французского слова «пять» и означает  «стихотворение пяти строк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7C464A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9A26502B-87DF-4F10-AFFC-3B124A82C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048" y="2480028"/>
            <a:ext cx="6756884" cy="4471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23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546030" y="720602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7C464A"/>
                </a:solidFill>
              </a:rPr>
              <a:t>Технология карты Проппа </a:t>
            </a:r>
            <a:endParaRPr lang="ru-RU" dirty="0">
              <a:solidFill>
                <a:srgbClr val="7C464A"/>
              </a:solidFill>
            </a:endParaRPr>
          </a:p>
        </p:txBody>
      </p:sp>
      <p:pic>
        <p:nvPicPr>
          <p:cNvPr id="13" name="Picture 2" descr="https://sun9-16.userapi.com/impg/6hjcjbKzx80XhodUE3UnV4j9icUmTInzydc1Eg/icuUa1eWZ0s.jpg?size=810x1080&amp;quality=95&amp;sign=296402c0c9cd718269b6b7f38af698be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82326" y="3252132"/>
            <a:ext cx="3263462" cy="4558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FD8BBCE7-D292-40C4-B762-1AD5E9AF8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2" y="852805"/>
            <a:ext cx="4050668" cy="3047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https://sun9-10.userapi.com/impg/2URJWQLtdk1R5LV5VFWSA-avERgSm6Ll0abmug/F-Vpsa0Nsts.jpg?size=810x1080&amp;quality=95&amp;sign=59e7ac037e454e136d78700f0c0d287e&amp;type=album">
            <a:extLst>
              <a:ext uri="{FF2B5EF4-FFF2-40B4-BE49-F238E27FC236}">
                <a16:creationId xmlns:a16="http://schemas.microsoft.com/office/drawing/2014/main" xmlns="" id="{FEC8E57B-2072-402B-A41A-10B2B4777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08"/>
          <a:stretch/>
        </p:blipFill>
        <p:spPr bwMode="auto">
          <a:xfrm>
            <a:off x="8229601" y="1194318"/>
            <a:ext cx="4288500" cy="5717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59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901</TotalTime>
  <Words>370</Words>
  <Application>Microsoft Office PowerPoint</Application>
  <PresentationFormat>Произвольный</PresentationFormat>
  <Paragraphs>67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Akrobat</vt:lpstr>
      <vt:lpstr>Arial Black</vt:lpstr>
      <vt:lpstr>Calibri Light</vt:lpstr>
      <vt:lpstr>Akrobat Black</vt:lpstr>
      <vt:lpstr>Calibri</vt:lpstr>
      <vt:lpstr>Trebuchet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USER101-5</dc:creator>
  <cp:lastModifiedBy>Пользователь</cp:lastModifiedBy>
  <cp:revision>75</cp:revision>
  <dcterms:created xsi:type="dcterms:W3CDTF">2023-04-07T08:06:44Z</dcterms:created>
  <dcterms:modified xsi:type="dcterms:W3CDTF">2023-11-08T10:17:11Z</dcterms:modified>
</cp:coreProperties>
</file>