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1" r:id="rId1"/>
  </p:sldMasterIdLst>
  <p:notesMasterIdLst>
    <p:notesMasterId r:id="rId16"/>
  </p:notesMasterIdLst>
  <p:sldIdLst>
    <p:sldId id="256" r:id="rId2"/>
    <p:sldId id="257" r:id="rId3"/>
    <p:sldId id="298" r:id="rId4"/>
    <p:sldId id="302" r:id="rId5"/>
    <p:sldId id="303" r:id="rId6"/>
    <p:sldId id="258" r:id="rId7"/>
    <p:sldId id="259" r:id="rId8"/>
    <p:sldId id="301" r:id="rId9"/>
    <p:sldId id="300" r:id="rId10"/>
    <p:sldId id="305" r:id="rId11"/>
    <p:sldId id="289" r:id="rId12"/>
    <p:sldId id="295" r:id="rId13"/>
    <p:sldId id="293" r:id="rId14"/>
    <p:sldId id="30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-72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Стартовая диагностика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Стартовая диагностика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1148-40EE-A835-6270D7B08D2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148-40EE-A835-6270D7B08D2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148-40EE-A835-6270D7B08D2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4C3-4D1C-8CE2-D59C954B11ED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148-40EE-A835-6270D7B08D28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148-40EE-A835-6270D7B08D28}"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148-40EE-A835-6270D7B08D2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12</c:v>
                </c:pt>
                <c:pt idx="2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48-40EE-A835-6270D7B08D2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Диагностика в</a:t>
            </a:r>
            <a:r>
              <a:rPr lang="ru-RU" baseline="0" dirty="0"/>
              <a:t> конце года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Диагностика в конце года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656-4596-81E5-F9E77538D4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656-4596-81E5-F9E77538D4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656-4596-81E5-F9E77538D4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656-4596-81E5-F9E77538D441}"/>
              </c:ext>
            </c:extLst>
          </c:dPt>
          <c:dLbls>
            <c:dLbl>
              <c:idx val="0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56-4596-81E5-F9E77538D441}"/>
                </c:ext>
              </c:extLst>
            </c:dLbl>
            <c:dLbl>
              <c:idx val="1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56-4596-81E5-F9E77538D441}"/>
                </c:ext>
              </c:extLst>
            </c:dLbl>
            <c:dLbl>
              <c:idx val="2"/>
              <c:layout/>
              <c:dLblPos val="ctr"/>
              <c:showLegendKey val="0"/>
              <c:showVal val="1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56-4596-81E5-F9E77538D44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Высокий Уровень</c:v>
                </c:pt>
                <c:pt idx="1">
                  <c:v>Средний уровень</c:v>
                </c:pt>
                <c:pt idx="2">
                  <c:v>Низкий уровень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16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656-4596-81E5-F9E77538D44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998019-E148-4D72-8817-979A2F4B4B3D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20AEA-F60A-452A-829F-6A01EF9D04E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574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20AEA-F60A-452A-829F-6A01EF9D04E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6650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20AEA-F60A-452A-829F-6A01EF9D04E0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213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20AEA-F60A-452A-829F-6A01EF9D04E0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318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722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0025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33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83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53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498934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7997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17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924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07822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85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DE5286D-FF86-4DE3-B061-520F2C65A302}" type="datetimeFigureOut">
              <a:rPr lang="ru-RU" smtClean="0"/>
              <a:t>31.10.2022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46CC873-8DF3-4EA2-A7C4-8B87CF1315C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320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6E534-1E31-9FF9-0C90-6A23974EA0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3478" y="982763"/>
            <a:ext cx="9770165" cy="26268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мультстудии </a:t>
            </a:r>
            <a:r>
              <a:rPr lang="ru-RU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речи и интереса к художественной литературе у детей старшего дошкольного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37483DC-BB0B-9C52-E026-5F4036A05D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9095" y="501665"/>
            <a:ext cx="11117179" cy="1168640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</a:t>
            </a:r>
            <a:r>
              <a:rPr lang="ru-RU" sz="2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            </a:t>
            </a:r>
            <a:r>
              <a:rPr lang="ru-RU" sz="2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общеразвивающего вида № 28 «Пчёлка»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xmlns="" id="{DCFA5CF6-0DC2-039D-E02F-ABAE5566DDB9}"/>
              </a:ext>
            </a:extLst>
          </p:cNvPr>
          <p:cNvSpPr txBox="1">
            <a:spLocks/>
          </p:cNvSpPr>
          <p:nvPr/>
        </p:nvSpPr>
        <p:spPr>
          <a:xfrm>
            <a:off x="1619424" y="4927559"/>
            <a:ext cx="8579317" cy="2296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Синькова Анна Андреевна,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Великоустюгский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район, город Великий Устюг</a:t>
            </a:r>
          </a:p>
        </p:txBody>
      </p:sp>
    </p:spTree>
    <p:extLst>
      <p:ext uri="{BB962C8B-B14F-4D97-AF65-F5344CB8AC3E}">
        <p14:creationId xmlns:p14="http://schemas.microsoft.com/office/powerpoint/2010/main" val="137175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148A15-3530-A09A-DFFA-F1119956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044"/>
            <a:ext cx="105156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формирования связной речи в процессе работы над мультфильмом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9CEE80-75EB-1E56-AAE5-7C744D29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55" y="1713607"/>
            <a:ext cx="10978415" cy="627944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я использую разнообразные приемы формирования связной речи: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театрализованной деятельности по сюжетам прочитанных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произведений;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 по опорной схеме, </a:t>
            </a:r>
            <a:r>
              <a:rPr lang="ru-RU" sz="1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мнемотаблице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картам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Проппа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текста произведения;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образец педагога;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Рассказ-образец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Слушание произведения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последующим обсуждением;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сюжетной картине;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серии сюжетных картинок;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собственных рассказов (из  личного опыта);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диалоги и монологи в с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южетно-ролевых играх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режиссерских играх;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по произведениям художественной литературы.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79F75290-97DE-254D-5B83-B7E364793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1740" y="5144393"/>
            <a:ext cx="1491726" cy="109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EF27992-5926-0B39-6023-7FB76AC9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759" y="1998562"/>
            <a:ext cx="1460135" cy="109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BE1E22E4-BD9F-0AE9-65B0-CA5CA079D195}"/>
              </a:ext>
            </a:extLst>
          </p:cNvPr>
          <p:cNvSpPr/>
          <p:nvPr/>
        </p:nvSpPr>
        <p:spPr>
          <a:xfrm>
            <a:off x="8253861" y="2772044"/>
            <a:ext cx="1686840" cy="7976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иллюстраций с последующим рассказыванием.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60520980-44D0-E29E-DEDC-5CBB9AD8D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8589" y="3307983"/>
            <a:ext cx="1636865" cy="117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E9E7A6F5-630A-E6B4-D192-3A6FC7C2EF09}"/>
              </a:ext>
            </a:extLst>
          </p:cNvPr>
          <p:cNvSpPr/>
          <p:nvPr/>
        </p:nvSpPr>
        <p:spPr>
          <a:xfrm>
            <a:off x="9683934" y="4234339"/>
            <a:ext cx="2211208" cy="605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литературного произведения и его пересказ.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1BF4B38F-E76E-D96B-0758-2D8C8004B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135" y="1854993"/>
            <a:ext cx="1465705" cy="108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FEDC35A5-9332-A0C6-80F1-B8AD3FCE21D8}"/>
              </a:ext>
            </a:extLst>
          </p:cNvPr>
          <p:cNvSpPr/>
          <p:nvPr/>
        </p:nvSpPr>
        <p:spPr>
          <a:xfrm>
            <a:off x="10053599" y="2663740"/>
            <a:ext cx="1759729" cy="526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 из личного опыта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xmlns="" id="{F97A9097-DE3B-FA98-EA09-33D98426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747" y="3637334"/>
            <a:ext cx="1535711" cy="11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xmlns="" id="{A76F64D4-92E2-C54A-63B6-15413A0D5A57}"/>
              </a:ext>
            </a:extLst>
          </p:cNvPr>
          <p:cNvSpPr/>
          <p:nvPr/>
        </p:nvSpPr>
        <p:spPr>
          <a:xfrm>
            <a:off x="7741740" y="4537114"/>
            <a:ext cx="1837724" cy="5030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игры на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занятиях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xmlns="" id="{C9377064-7A15-2EE6-BCCC-A9061A7D6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1818" y="4960239"/>
            <a:ext cx="1543636" cy="118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46CBEA1-CEA5-7293-B4A6-76A836E0DCD8}"/>
              </a:ext>
            </a:extLst>
          </p:cNvPr>
          <p:cNvSpPr/>
          <p:nvPr/>
        </p:nvSpPr>
        <p:spPr>
          <a:xfrm>
            <a:off x="7555162" y="6026483"/>
            <a:ext cx="1899084" cy="519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мнемосхеме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9CF8F6E8-A735-D33D-7830-93A6F2A61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765" y="2060394"/>
            <a:ext cx="1131982" cy="1509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E57A9FCD-6508-EA26-E976-E23D7B1FD2E9}"/>
              </a:ext>
            </a:extLst>
          </p:cNvPr>
          <p:cNvSpPr/>
          <p:nvPr/>
        </p:nvSpPr>
        <p:spPr>
          <a:xfrm>
            <a:off x="9683934" y="5925205"/>
            <a:ext cx="2211208" cy="605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по прочитанному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5A0124AD-AEB5-6D29-FE16-DF1C7C41DEA6}"/>
              </a:ext>
            </a:extLst>
          </p:cNvPr>
          <p:cNvSpPr/>
          <p:nvPr/>
        </p:nvSpPr>
        <p:spPr>
          <a:xfrm>
            <a:off x="5979224" y="3621344"/>
            <a:ext cx="1837724" cy="5190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рассказа по серии сюжетных картинок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xmlns="" id="{32FACBDC-BD68-0B1B-757A-1731CCC75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099" y="4349405"/>
            <a:ext cx="1746364" cy="98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EF7426D5-80C4-3BDA-CBC1-345143C7789A}"/>
              </a:ext>
            </a:extLst>
          </p:cNvPr>
          <p:cNvSpPr/>
          <p:nvPr/>
        </p:nvSpPr>
        <p:spPr>
          <a:xfrm>
            <a:off x="5534432" y="5239723"/>
            <a:ext cx="2016053" cy="599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Театрализованные игры по сюжетам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прочитанных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произведений</a:t>
            </a:r>
          </a:p>
        </p:txBody>
      </p:sp>
    </p:spTree>
    <p:extLst>
      <p:ext uri="{BB962C8B-B14F-4D97-AF65-F5344CB8AC3E}">
        <p14:creationId xmlns:p14="http://schemas.microsoft.com/office/powerpoint/2010/main" val="360051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6F955FCA-AD2D-DCA6-B7DA-C81A975013ED}"/>
              </a:ext>
            </a:extLst>
          </p:cNvPr>
          <p:cNvSpPr/>
          <p:nvPr/>
        </p:nvSpPr>
        <p:spPr>
          <a:xfrm>
            <a:off x="10162217" y="3520544"/>
            <a:ext cx="390267" cy="827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: вниз 22">
            <a:extLst>
              <a:ext uri="{FF2B5EF4-FFF2-40B4-BE49-F238E27FC236}">
                <a16:creationId xmlns:a16="http://schemas.microsoft.com/office/drawing/2014/main" xmlns="" id="{E4FC4EF4-782F-932A-3C7A-5327CF894F0C}"/>
              </a:ext>
            </a:extLst>
          </p:cNvPr>
          <p:cNvSpPr/>
          <p:nvPr/>
        </p:nvSpPr>
        <p:spPr>
          <a:xfrm>
            <a:off x="7208612" y="3300676"/>
            <a:ext cx="390267" cy="8275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Стрелка: вниз 18">
            <a:extLst>
              <a:ext uri="{FF2B5EF4-FFF2-40B4-BE49-F238E27FC236}">
                <a16:creationId xmlns:a16="http://schemas.microsoft.com/office/drawing/2014/main" xmlns="" id="{D05C89D5-2C51-D3E5-611B-243B2272F776}"/>
              </a:ext>
            </a:extLst>
          </p:cNvPr>
          <p:cNvSpPr/>
          <p:nvPr/>
        </p:nvSpPr>
        <p:spPr>
          <a:xfrm>
            <a:off x="1215452" y="2904314"/>
            <a:ext cx="412422" cy="7702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6F07D0B-770F-1546-5161-DA6382893816}"/>
              </a:ext>
            </a:extLst>
          </p:cNvPr>
          <p:cNvSpPr txBox="1">
            <a:spLocks/>
          </p:cNvSpPr>
          <p:nvPr/>
        </p:nvSpPr>
        <p:spPr>
          <a:xfrm>
            <a:off x="822960" y="407295"/>
            <a:ext cx="10515600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этап – «Основной»</a:t>
            </a:r>
          </a:p>
        </p:txBody>
      </p:sp>
      <p:pic>
        <p:nvPicPr>
          <p:cNvPr id="10" name="Picture 2" descr="https://sun9-46.userapi.com/impg/UdIrzY6nzeeku-zt5wJD6XDHX6z89E-LpVeAwQ/y_vQv_5IcoM.jpg?size=1440x1920&amp;quality=96&amp;sign=390a837557eec5b7de28dd15f8fbb511&amp;type=album">
            <a:extLst>
              <a:ext uri="{FF2B5EF4-FFF2-40B4-BE49-F238E27FC236}">
                <a16:creationId xmlns:a16="http://schemas.microsoft.com/office/drawing/2014/main" xmlns="" id="{02170B21-F102-C945-920C-A2AC3DE87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9"/>
          <a:stretch/>
        </p:blipFill>
        <p:spPr bwMode="auto">
          <a:xfrm>
            <a:off x="6577519" y="4348107"/>
            <a:ext cx="1757749" cy="195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312C5D8-42FB-48CD-7681-5469175CC6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2" y="3793996"/>
            <a:ext cx="1882208" cy="2509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xmlns="" id="{5FC12353-E400-14BD-A612-B495B71C3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995" y="1912784"/>
            <a:ext cx="2574043" cy="198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92FD2C9C-A31A-D7E4-A3CC-0F58AF70C27E}"/>
              </a:ext>
            </a:extLst>
          </p:cNvPr>
          <p:cNvSpPr/>
          <p:nvPr/>
        </p:nvSpPr>
        <p:spPr>
          <a:xfrm>
            <a:off x="291272" y="1966671"/>
            <a:ext cx="2432452" cy="11840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Обговаривание правил во время съемки и озвучивания мультфильма.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: вверх 19">
            <a:extLst>
              <a:ext uri="{FF2B5EF4-FFF2-40B4-BE49-F238E27FC236}">
                <a16:creationId xmlns:a16="http://schemas.microsoft.com/office/drawing/2014/main" xmlns="" id="{8A873EB5-ECFF-6B3E-3597-39A40E043FE6}"/>
              </a:ext>
            </a:extLst>
          </p:cNvPr>
          <p:cNvSpPr/>
          <p:nvPr/>
        </p:nvSpPr>
        <p:spPr>
          <a:xfrm>
            <a:off x="4095134" y="3924495"/>
            <a:ext cx="408910" cy="66413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7CBE6DAA-5061-F7BF-3C33-D40534579BCE}"/>
              </a:ext>
            </a:extLst>
          </p:cNvPr>
          <p:cNvSpPr/>
          <p:nvPr/>
        </p:nvSpPr>
        <p:spPr>
          <a:xfrm>
            <a:off x="2545297" y="4506558"/>
            <a:ext cx="3840462" cy="1944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 Покадровая съемка сцен. При движении фигурок на мультипликационном станке (вверх – вниз, вперед – назад)  дифференцируются значения пространственных наречий (вверх – вверху, вниз – внизу, вперед – впереди, назад – сзади, слева - налево справа - направо, внутри – снаружи),  формируется понимание значения слов: «из-за», «из-под», «через».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xmlns="" id="{3CCAE641-6A5D-F656-A195-291169EC2435}"/>
              </a:ext>
            </a:extLst>
          </p:cNvPr>
          <p:cNvSpPr/>
          <p:nvPr/>
        </p:nvSpPr>
        <p:spPr>
          <a:xfrm>
            <a:off x="5686309" y="1856412"/>
            <a:ext cx="3202692" cy="1734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Озвучивание сказки детьми. При озвучивании мультипликационного фильма детьми обращается внимание на правильность речи: соответствие речи ситуации, звукопроизношение, интонацию, эмоциональное сопровождение.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493F2C94-763E-9042-478D-979E4ACE9E33}"/>
              </a:ext>
            </a:extLst>
          </p:cNvPr>
          <p:cNvSpPr/>
          <p:nvPr/>
        </p:nvSpPr>
        <p:spPr>
          <a:xfrm>
            <a:off x="8984975" y="1831908"/>
            <a:ext cx="2672988" cy="196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Монтаж отснятого мультфильма. Монтаж отснятого мультфильма выполняется в программе 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Movavi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программе выставляю кадры в строгой последовательности, накладываю звукозапись текста, музыку, титры.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AE4BCA62-7341-4E95-94A9-4283BA6EBC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04"/>
          <a:stretch/>
        </p:blipFill>
        <p:spPr bwMode="auto">
          <a:xfrm>
            <a:off x="9598948" y="4404672"/>
            <a:ext cx="1657737" cy="2046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55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B1613E4-E299-11AC-04EE-ECAC14042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4045" y="1817965"/>
            <a:ext cx="11082887" cy="426532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данном этапе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премьерный показ результатов работы и обсуждение проделанного детьми, участвующих в создании мультфильма. Дети высказывают свои впечатления от совместной работы, выражают собственное мнение, оценивают результат творческой деятельности и приобретенные в процессе нее знания. Также готовый мультфильм показываем родителям в группе социальной сети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Контакте.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indent="-457200">
              <a:lnSpc>
                <a:spcPct val="107000"/>
              </a:lnSpc>
              <a:spcAft>
                <a:spcPts val="800"/>
              </a:spcAft>
              <a:buAutoNum type="arabicPeriod"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96F07D0B-770F-1546-5161-DA6382893816}"/>
              </a:ext>
            </a:extLst>
          </p:cNvPr>
          <p:cNvSpPr txBox="1">
            <a:spLocks/>
          </p:cNvSpPr>
          <p:nvPr/>
        </p:nvSpPr>
        <p:spPr>
          <a:xfrm>
            <a:off x="822960" y="407295"/>
            <a:ext cx="10515600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этап – «Заключительный»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2ED207B5-0360-02EF-ED28-E28A1A3FE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807" y="3308494"/>
            <a:ext cx="3555905" cy="2666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146657D-705D-E419-4AD5-F76E7191B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45" y="3308495"/>
            <a:ext cx="3555435" cy="2666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3C04BD91-944A-2A48-E6D4-9C56B7DC5009}"/>
              </a:ext>
            </a:extLst>
          </p:cNvPr>
          <p:cNvSpPr/>
          <p:nvPr/>
        </p:nvSpPr>
        <p:spPr>
          <a:xfrm>
            <a:off x="8441487" y="3308494"/>
            <a:ext cx="3308272" cy="3021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созданных нами мультфильмов: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«Под грибом», «Три котенка», «Утенок и цыпленок», «Яблоко».</a:t>
            </a:r>
          </a:p>
        </p:txBody>
      </p:sp>
    </p:spTree>
    <p:extLst>
      <p:ext uri="{BB962C8B-B14F-4D97-AF65-F5344CB8AC3E}">
        <p14:creationId xmlns:p14="http://schemas.microsoft.com/office/powerpoint/2010/main" val="35149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99F0A4C-9736-96C1-9581-390A672327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314" y="1798650"/>
            <a:ext cx="11394347" cy="4898362"/>
          </a:xfrm>
        </p:spPr>
        <p:txBody>
          <a:bodyPr>
            <a:normAutofit/>
          </a:bodyPr>
          <a:lstStyle/>
          <a:p>
            <a:pPr marL="4572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 работа в рамках создания мультипликационного фильма с дошкольниками дала свои положительные результаты. У детей заметен рост уровня коммуникативных способностей, увеличился словарный запас. А также заметна общая увлечённость детей образовательным процессом,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ошкольников отмечается рост мотивации к речевым занятиям.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было подтверждено результатами повторной диагностики.</a:t>
            </a: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50000"/>
              </a:lnSpc>
              <a:spcBef>
                <a:spcPts val="0"/>
              </a:spcBef>
              <a:buNone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973BD6-C4D7-B166-2041-296AC1A2F341}"/>
              </a:ext>
            </a:extLst>
          </p:cNvPr>
          <p:cNvSpPr txBox="1">
            <a:spLocks/>
          </p:cNvSpPr>
          <p:nvPr/>
        </p:nvSpPr>
        <p:spPr>
          <a:xfrm>
            <a:off x="822960" y="407295"/>
            <a:ext cx="10515600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использования мультстудии в образовательном процессе</a:t>
            </a:r>
          </a:p>
        </p:txBody>
      </p:sp>
      <p:sp>
        <p:nvSpPr>
          <p:cNvPr id="5" name="Облако 4">
            <a:extLst>
              <a:ext uri="{FF2B5EF4-FFF2-40B4-BE49-F238E27FC236}">
                <a16:creationId xmlns:a16="http://schemas.microsoft.com/office/drawing/2014/main" xmlns="" id="{F7E52BAC-CD74-A305-A745-1C6848D2CD92}"/>
              </a:ext>
            </a:extLst>
          </p:cNvPr>
          <p:cNvSpPr/>
          <p:nvPr/>
        </p:nvSpPr>
        <p:spPr>
          <a:xfrm>
            <a:off x="7738533" y="4064000"/>
            <a:ext cx="4169039" cy="238670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мамы Насти П.: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«Мультфильмы получились замечательные! Мы смотрели всей семьей! Ребята, как настоящие мультипликаторы. Очень хорошо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передают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 героев произведения. Смотреть одно удовольствие!»</a:t>
            </a:r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xmlns="" id="{D07E9B5A-52B8-AA22-1E0F-93CB0856C2F4}"/>
              </a:ext>
            </a:extLst>
          </p:cNvPr>
          <p:cNvSpPr/>
          <p:nvPr/>
        </p:nvSpPr>
        <p:spPr>
          <a:xfrm>
            <a:off x="9549135" y="3300668"/>
            <a:ext cx="357698" cy="7633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FF4BAD97-2BA1-5BC6-CB55-AF1BEDF665CB}"/>
              </a:ext>
            </a:extLst>
          </p:cNvPr>
          <p:cNvSpPr/>
          <p:nvPr/>
        </p:nvSpPr>
        <p:spPr>
          <a:xfrm>
            <a:off x="8944818" y="2824580"/>
            <a:ext cx="1566333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Отзыв родителя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F35AF71D-FD48-E44C-DA26-0A0F3D340A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1419881"/>
              </p:ext>
            </p:extLst>
          </p:nvPr>
        </p:nvGraphicFramePr>
        <p:xfrm>
          <a:off x="284428" y="3039533"/>
          <a:ext cx="3631688" cy="3215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B556E3DF-E8C1-F8B3-8678-62558DF0EE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241291"/>
              </p:ext>
            </p:extLst>
          </p:nvPr>
        </p:nvGraphicFramePr>
        <p:xfrm>
          <a:off x="4154797" y="3039532"/>
          <a:ext cx="3517743" cy="3215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0490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148A15-3530-A09A-DFFA-F1119956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044"/>
            <a:ext cx="105156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литературы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9CEE80-75EB-1E56-AAE5-7C744D29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8" y="1763301"/>
            <a:ext cx="10849302" cy="6279442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AutoNum type="arabicPeriod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Corbel" pitchFamily="34" charset="0"/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Заровняева, И.И. Развитие речи посредством создания мультипликационных фильмов детей старшего дошкольного возраста / И.И. Заровняева // Педагогика и современное образование: традиции, опыт и инновации Сборник статей XI Международной научно-практической конференции. В 2-х частях. - 2020. - С. 134-136.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Зубкова С.А., Степанова С. В. Создание мультфильмов в дошкольном учреждении с детьми старшего дошкольного возраста.//Современное дошкольное образование. Теория и практика. 2013. № 5. С.54–59.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ru-RU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Лалаева Р.И., Серебрякова Н.В. Формирование правильной разговорной речи у дошкольников. - Ростов н / Д.: "Феникс", СПб: "Союз", 2004, 224 с.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Тимофеева Л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Л. Проектный метод в детском саду. «Мультфильм своими руками». - СПб: Детство-Пресс, 2011, 80 с.</a:t>
            </a:r>
          </a:p>
          <a:p>
            <a:pPr marL="342900" indent="-34290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Серебренникова Ю.А., Муродходжаева Н.С. Педагогический потенциал детской мультипликации в современном образовании // Известия института педагогики и психологии образования. - 2020. № 3. С. 47-52.</a:t>
            </a:r>
          </a:p>
        </p:txBody>
      </p:sp>
    </p:spTree>
    <p:extLst>
      <p:ext uri="{BB962C8B-B14F-4D97-AF65-F5344CB8AC3E}">
        <p14:creationId xmlns:p14="http://schemas.microsoft.com/office/powerpoint/2010/main" val="295640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148A15-3530-A09A-DFFA-F1119956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044"/>
            <a:ext cx="105156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темы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9CEE80-75EB-1E56-AAE5-7C744D29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497" y="1763301"/>
            <a:ext cx="5867427" cy="627944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Овладение связной монологической речью является высшим достижением речевого воспитания дошкольников. </a:t>
            </a:r>
            <a:r>
              <a:rPr lang="ru-RU" sz="1400" b="0" i="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 итогам диагностики у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моей группы были выявлены  следующие проблемы: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недостаточно развит словарный запас и как следствие, появляется неспособность составить распространенное предложение;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бедная диалогическая речь: неспособность грамотно и доступно сформулировать вопрос, построить ответ; 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бедная монологическая речь: неспособность составить сюжетный или описательный рассказ на предложенную тему, пересказать текст;</a:t>
            </a:r>
          </a:p>
          <a:p>
            <a:pPr marL="285750" indent="-28575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изкий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художественным произведениям.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Следовательно, требовалась планомерная систематическая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данному направлению с детьми.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B3A0D5EE-2504-F9FB-1717-E594A328A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668" y="1915427"/>
            <a:ext cx="4774132" cy="35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3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45EB07-6DF2-A679-0F0E-395C5961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328323"/>
            <a:ext cx="11152293" cy="5036772"/>
          </a:xfrm>
        </p:spPr>
        <p:txBody>
          <a:bodyPr>
            <a:noAutofit/>
          </a:bodyPr>
          <a:lstStyle/>
          <a:p>
            <a:pPr marL="0" indent="0" algn="just">
              <a:spcAft>
                <a:spcPts val="750"/>
              </a:spcAft>
              <a:buNone/>
            </a:pP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основу я взяла диагностический материал В. М. Акименко (обследование состояния связной речи детей).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 выявление уровня сформированности развернутого самостоятельного высказывания. Было предложено выполнить ряд заданий.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B59E44F-584D-1ACD-CCDF-EDA8A6AC23BE}"/>
              </a:ext>
            </a:extLst>
          </p:cNvPr>
          <p:cNvSpPr txBox="1">
            <a:spLocks/>
          </p:cNvSpPr>
          <p:nvPr/>
        </p:nvSpPr>
        <p:spPr>
          <a:xfrm>
            <a:off x="822960" y="407295"/>
            <a:ext cx="10515600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Стартовая диагностика детей по выявлению уровня развития связной речи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25FF2E3-C63B-9147-0E65-7AE72E8DB1C6}"/>
              </a:ext>
            </a:extLst>
          </p:cNvPr>
          <p:cNvSpPr/>
          <p:nvPr/>
        </p:nvSpPr>
        <p:spPr>
          <a:xfrm>
            <a:off x="592667" y="2563641"/>
            <a:ext cx="3556000" cy="1252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Обследование пересказа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– определить уровень и умение ребенка пересказывать текст (рассказ «Муравей и голубка»)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350138C-AA5F-BA8E-643E-F5FADB48F3DE}"/>
              </a:ext>
            </a:extLst>
          </p:cNvPr>
          <p:cNvSpPr/>
          <p:nvPr/>
        </p:nvSpPr>
        <p:spPr>
          <a:xfrm>
            <a:off x="592667" y="3901400"/>
            <a:ext cx="3556000" cy="12529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Обследование составления рассказа по сюжетной картине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– определить умение составлять рассказ по одной сюжетной картине.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3DC62C8-7E4E-A1A6-FE69-5E05C103B8C3}"/>
              </a:ext>
            </a:extLst>
          </p:cNvPr>
          <p:cNvSpPr/>
          <p:nvPr/>
        </p:nvSpPr>
        <p:spPr>
          <a:xfrm>
            <a:off x="592667" y="5282492"/>
            <a:ext cx="3556000" cy="12529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Обследование составления рассказа по серии сюжетных картин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задача – определить умение составлять рассказ по серии сюжетных картин.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E9AD93AB-F4D7-5393-0093-078A3FBE9152}"/>
              </a:ext>
            </a:extLst>
          </p:cNvPr>
          <p:cNvCxnSpPr>
            <a:stCxn id="2" idx="3"/>
            <a:endCxn id="10" idx="2"/>
          </p:cNvCxnSpPr>
          <p:nvPr/>
        </p:nvCxnSpPr>
        <p:spPr>
          <a:xfrm>
            <a:off x="4148667" y="3190134"/>
            <a:ext cx="611409" cy="128306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xmlns="" id="{475E3C5F-F10A-F831-7C52-6C965A5C6241}"/>
              </a:ext>
            </a:extLst>
          </p:cNvPr>
          <p:cNvCxnSpPr>
            <a:stCxn id="7" idx="3"/>
            <a:endCxn id="10" idx="2"/>
          </p:cNvCxnSpPr>
          <p:nvPr/>
        </p:nvCxnSpPr>
        <p:spPr>
          <a:xfrm flipV="1">
            <a:off x="4148667" y="4473202"/>
            <a:ext cx="611409" cy="5469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2B6EFC7A-F20A-BB69-0884-E21E33E8E797}"/>
              </a:ext>
            </a:extLst>
          </p:cNvPr>
          <p:cNvCxnSpPr>
            <a:stCxn id="8" idx="3"/>
            <a:endCxn id="10" idx="2"/>
          </p:cNvCxnSpPr>
          <p:nvPr/>
        </p:nvCxnSpPr>
        <p:spPr>
          <a:xfrm flipV="1">
            <a:off x="4148667" y="4473202"/>
            <a:ext cx="611409" cy="1435784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трелка: вправо 26">
            <a:extLst>
              <a:ext uri="{FF2B5EF4-FFF2-40B4-BE49-F238E27FC236}">
                <a16:creationId xmlns:a16="http://schemas.microsoft.com/office/drawing/2014/main" xmlns="" id="{159CF165-DCAA-15C7-C9A8-A8601CAE3294}"/>
              </a:ext>
            </a:extLst>
          </p:cNvPr>
          <p:cNvSpPr/>
          <p:nvPr/>
        </p:nvSpPr>
        <p:spPr>
          <a:xfrm rot="19578902">
            <a:off x="6275156" y="3783232"/>
            <a:ext cx="675861" cy="29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xmlns="" id="{480D5C14-4D7A-802B-4362-E6CF5366081E}"/>
              </a:ext>
            </a:extLst>
          </p:cNvPr>
          <p:cNvSpPr/>
          <p:nvPr/>
        </p:nvSpPr>
        <p:spPr>
          <a:xfrm rot="21393968">
            <a:off x="6456466" y="4320583"/>
            <a:ext cx="675861" cy="29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Стрелка: вправо 28">
            <a:extLst>
              <a:ext uri="{FF2B5EF4-FFF2-40B4-BE49-F238E27FC236}">
                <a16:creationId xmlns:a16="http://schemas.microsoft.com/office/drawing/2014/main" xmlns="" id="{B5E7025F-56E5-D190-C9D5-8D2DEB4C9BDC}"/>
              </a:ext>
            </a:extLst>
          </p:cNvPr>
          <p:cNvSpPr/>
          <p:nvPr/>
        </p:nvSpPr>
        <p:spPr>
          <a:xfrm rot="2080280">
            <a:off x="6266613" y="4879302"/>
            <a:ext cx="675861" cy="29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022F377B-2AF1-5A66-0A96-CAF3F42424EA}"/>
              </a:ext>
            </a:extLst>
          </p:cNvPr>
          <p:cNvSpPr/>
          <p:nvPr/>
        </p:nvSpPr>
        <p:spPr>
          <a:xfrm>
            <a:off x="7272941" y="3971948"/>
            <a:ext cx="1004781" cy="83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уровень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детей</a:t>
            </a:r>
          </a:p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7C876E61-8F7B-EAA5-FDBE-D2D97A06FA55}"/>
              </a:ext>
            </a:extLst>
          </p:cNvPr>
          <p:cNvSpPr/>
          <p:nvPr/>
        </p:nvSpPr>
        <p:spPr>
          <a:xfrm>
            <a:off x="6774160" y="2767651"/>
            <a:ext cx="1029213" cy="83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уровень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детей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16F74C4-AECE-19BC-A1EF-4BD8E23A433F}"/>
              </a:ext>
            </a:extLst>
          </p:cNvPr>
          <p:cNvSpPr/>
          <p:nvPr/>
        </p:nvSpPr>
        <p:spPr>
          <a:xfrm>
            <a:off x="6899304" y="5370522"/>
            <a:ext cx="1047509" cy="8395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 детей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C9F93C49-C51F-7008-5949-69C4AC5068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959" y="2470183"/>
            <a:ext cx="1438226" cy="1917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50909F70-54EE-EBBF-CD6A-619513A3E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491" y="4543957"/>
            <a:ext cx="1430963" cy="1917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xmlns="" id="{3155C293-8C12-B436-F3DB-059B52B2D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465" y="3237265"/>
            <a:ext cx="1517820" cy="2133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239727A0-631B-2997-63E9-39308ED89603}"/>
              </a:ext>
            </a:extLst>
          </p:cNvPr>
          <p:cNvSpPr/>
          <p:nvPr/>
        </p:nvSpPr>
        <p:spPr>
          <a:xfrm>
            <a:off x="4760076" y="3846709"/>
            <a:ext cx="1769165" cy="12529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30 детей группы</a:t>
            </a:r>
          </a:p>
        </p:txBody>
      </p:sp>
    </p:spTree>
    <p:extLst>
      <p:ext uri="{BB962C8B-B14F-4D97-AF65-F5344CB8AC3E}">
        <p14:creationId xmlns:p14="http://schemas.microsoft.com/office/powerpoint/2010/main" val="196703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45EB07-6DF2-A679-0F0E-395C5961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667" y="1380067"/>
            <a:ext cx="7010400" cy="5070638"/>
          </a:xfrm>
        </p:spPr>
        <p:txBody>
          <a:bodyPr>
            <a:noAutofit/>
          </a:bodyPr>
          <a:lstStyle/>
          <a:p>
            <a:pPr marL="0" indent="0" algn="just">
              <a:spcAft>
                <a:spcPts val="750"/>
              </a:spcAft>
              <a:buNone/>
            </a:pP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 учебного года с родителями было проведено анкетирование по теме «Как развиваете речь ребенка в домашних условиях», главная задача  которого выявить уровень компетенции родителей в вопросах развития связной речи детей. В анкетировании приняло участие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родителей (100%).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анкет выявлено следующее.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Только 20% родителей беседуют дома с детьми постоянно, остальные родители (80%) не часто.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Все родители (100%) согласились с тем, что одних бесед недостаточно для развития связной речи детей, но других форм работы по развитию связной речи не знают.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Обеспокоены состоянием связной речи своих детей, но саму проблему раскрыть затрудняются – 100%.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я пришла к выводу, что родители недостаточно внимания уделяют речевому развитию дошкольников, не  владеют методами развития интереса к художественной литературе.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B59E44F-584D-1ACD-CCDF-EDA8A6AC23BE}"/>
              </a:ext>
            </a:extLst>
          </p:cNvPr>
          <p:cNvSpPr txBox="1">
            <a:spLocks/>
          </p:cNvSpPr>
          <p:nvPr/>
        </p:nvSpPr>
        <p:spPr>
          <a:xfrm>
            <a:off x="822960" y="407295"/>
            <a:ext cx="10515600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родителей по вопросам развития связной речи детей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86C75A7-E552-BEF6-A0A2-00C5D8678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509" y="2026640"/>
            <a:ext cx="3236051" cy="4314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68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148A15-3530-A09A-DFFA-F1119956F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8044"/>
            <a:ext cx="10515600" cy="1325563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Новизна темы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9CEE80-75EB-1E56-AAE5-7C744D291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1763301"/>
            <a:ext cx="5546149" cy="6279442"/>
          </a:xfrm>
        </p:spPr>
        <p:txBody>
          <a:bodyPr>
            <a:normAutofit/>
          </a:bodyPr>
          <a:lstStyle/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стандартных методов развития речи не всегда оказывается достаточным. Следовательно, для стимулирования речевой активности детей, развития связной речи, повышения интереса к художественной литературе  требуются дополнительные средства и методы.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век информационного прогресса компьютерные технологии предоставляют нам такой универсальный и многогранный инструмент, как мультипликация, позволяющий стимулировать речевую активность ребенка. Кроме того, создание собственного мультфильма – это увлекательная игра, позволяющая решать задачи речевого развития дошкольников в соответствии с ФГОС ДО. </a:t>
            </a:r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мультипликация выступает действительно универсальным средством для повышения речевой активности ребенка.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6B5C7C70-0908-9714-C3D0-F94DD2D0A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913" y="2335694"/>
            <a:ext cx="4784035" cy="3588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69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945EB07-6DF2-A679-0F0E-395C59619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923" y="1732858"/>
            <a:ext cx="6261771" cy="720785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Развитие связной речи у детей старшего дошкольного возраста посредством мультипликации. 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Решаемые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Формировать умение детей связно пересказывать литературное произведение, соблюдать композицию.</a:t>
            </a:r>
          </a:p>
          <a:p>
            <a:pPr marL="457200" indent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Автоматизировать правильное произношение поставленных звуков.</a:t>
            </a:r>
            <a:r>
              <a:rPr lang="ru-RU" sz="1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AutoNum type="arabicParenR"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Совершенствовать просодическую сторону речи в процессе </a:t>
            </a:r>
            <a:r>
              <a:rPr lang="ru-RU" sz="1400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озвучивания мультфильма.</a:t>
            </a:r>
            <a:endParaRPr lang="ru-RU" sz="14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AutoNum type="arabicParenR"/>
            </a:pPr>
            <a:r>
              <a:rPr lang="ru-RU" sz="1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Способствовать развитию диалогической речи.</a:t>
            </a:r>
          </a:p>
          <a:p>
            <a:pPr marL="457200" indent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AutoNum type="arabicParenR"/>
            </a:pPr>
            <a:r>
              <a:rPr lang="ru-RU" sz="1400" b="0" i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фонематический слух.</a:t>
            </a:r>
          </a:p>
          <a:p>
            <a:pPr marL="457200" indent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Обогащать, расширять пассивный и активный словарь (кадр, сцена, план, фон, перекладка; существительные, обозначающие названия профессий).</a:t>
            </a:r>
          </a:p>
          <a:p>
            <a:pPr marL="457200" indent="0" algn="just">
              <a:lnSpc>
                <a:spcPct val="150000"/>
              </a:lnSpc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AutoNum type="arabicParenR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Способствовать развитию у детей интереса к художественным произведениям через мультипликацию.</a:t>
            </a:r>
          </a:p>
          <a:p>
            <a:pPr marL="0" indent="0" algn="just">
              <a:spcAft>
                <a:spcPts val="750"/>
              </a:spcAft>
              <a:buNone/>
            </a:pPr>
            <a:endParaRPr lang="ru-RU" sz="1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endParaRPr lang="ru-RU" sz="2400" b="0" i="0" dirty="0">
              <a:solidFill>
                <a:srgbClr val="181818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750"/>
              </a:spcAft>
              <a:buNone/>
            </a:pPr>
            <a:endParaRPr lang="ru-RU" sz="2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2B59E44F-584D-1ACD-CCDF-EDA8A6AC23BE}"/>
              </a:ext>
            </a:extLst>
          </p:cNvPr>
          <p:cNvSpPr txBox="1">
            <a:spLocks/>
          </p:cNvSpPr>
          <p:nvPr/>
        </p:nvSpPr>
        <p:spPr>
          <a:xfrm>
            <a:off x="822960" y="407295"/>
            <a:ext cx="10515600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 и задачи использования мультипликации в развитии речи детей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E6E64BC-3953-6C1E-EC92-A7059F083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3"/>
          <a:stretch/>
        </p:blipFill>
        <p:spPr bwMode="auto">
          <a:xfrm>
            <a:off x="7313358" y="1908208"/>
            <a:ext cx="3811842" cy="4159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5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B7C57D-EAB4-E418-77D6-DDB9EB718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08" y="152951"/>
            <a:ext cx="10404994" cy="990924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создания мультфильмов детьми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4B1CB59-3E18-E385-75EE-E9331FBCDBFA}"/>
              </a:ext>
            </a:extLst>
          </p:cNvPr>
          <p:cNvSpPr/>
          <p:nvPr/>
        </p:nvSpPr>
        <p:spPr>
          <a:xfrm>
            <a:off x="2339010" y="1577005"/>
            <a:ext cx="4194313" cy="10634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«Подготовительный»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98204870-33AC-DDA4-E123-02C62A378521}"/>
              </a:ext>
            </a:extLst>
          </p:cNvPr>
          <p:cNvSpPr/>
          <p:nvPr/>
        </p:nvSpPr>
        <p:spPr>
          <a:xfrm>
            <a:off x="951708" y="3372537"/>
            <a:ext cx="4194313" cy="10634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 «Основной»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5F790F0-6900-E1D2-FAC2-87ED0C3AA456}"/>
              </a:ext>
            </a:extLst>
          </p:cNvPr>
          <p:cNvSpPr/>
          <p:nvPr/>
        </p:nvSpPr>
        <p:spPr>
          <a:xfrm>
            <a:off x="508368" y="5177849"/>
            <a:ext cx="4194313" cy="106348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 «Заключительный»</a:t>
            </a:r>
          </a:p>
        </p:txBody>
      </p:sp>
      <p:sp>
        <p:nvSpPr>
          <p:cNvPr id="20" name="Стрелка: вниз 19">
            <a:extLst>
              <a:ext uri="{FF2B5EF4-FFF2-40B4-BE49-F238E27FC236}">
                <a16:creationId xmlns:a16="http://schemas.microsoft.com/office/drawing/2014/main" xmlns="" id="{B85A0AC5-324B-71A1-5AB4-02CC39B3255A}"/>
              </a:ext>
            </a:extLst>
          </p:cNvPr>
          <p:cNvSpPr/>
          <p:nvPr/>
        </p:nvSpPr>
        <p:spPr>
          <a:xfrm>
            <a:off x="3310785" y="2659551"/>
            <a:ext cx="427382" cy="7114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xmlns="" id="{EBB9462D-1855-E6B2-428F-8D6143688DEC}"/>
              </a:ext>
            </a:extLst>
          </p:cNvPr>
          <p:cNvSpPr/>
          <p:nvPr/>
        </p:nvSpPr>
        <p:spPr>
          <a:xfrm>
            <a:off x="3242266" y="4436024"/>
            <a:ext cx="427382" cy="7261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946A8644-94D5-EF99-3493-7EA479E99C7F}"/>
              </a:ext>
            </a:extLst>
          </p:cNvPr>
          <p:cNvSpPr/>
          <p:nvPr/>
        </p:nvSpPr>
        <p:spPr>
          <a:xfrm>
            <a:off x="7986840" y="924910"/>
            <a:ext cx="3100641" cy="830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произведением, задумка сценария, составление рассказа, пересказ, творческое рассказывание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C227F95B-4F56-DB97-A171-C87C7429DA0A}"/>
              </a:ext>
            </a:extLst>
          </p:cNvPr>
          <p:cNvSpPr/>
          <p:nvPr/>
        </p:nvSpPr>
        <p:spPr>
          <a:xfrm>
            <a:off x="7986840" y="1937635"/>
            <a:ext cx="3100641" cy="586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Раскадровка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12A5A099-804B-91A4-71CF-401CDBC85B71}"/>
              </a:ext>
            </a:extLst>
          </p:cNvPr>
          <p:cNvSpPr/>
          <p:nvPr/>
        </p:nvSpPr>
        <p:spPr>
          <a:xfrm>
            <a:off x="7986841" y="2756229"/>
            <a:ext cx="3100640" cy="5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персонажей и фона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26A9E0F-89CC-68B5-32B1-83ACE21912F8}"/>
              </a:ext>
            </a:extLst>
          </p:cNvPr>
          <p:cNvSpPr/>
          <p:nvPr/>
        </p:nvSpPr>
        <p:spPr>
          <a:xfrm>
            <a:off x="6819899" y="3677715"/>
            <a:ext cx="3100640" cy="5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Съемка мультфильма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3D1AB7D7-FB3E-7CD8-5AEA-8E4B7E81B348}"/>
              </a:ext>
            </a:extLst>
          </p:cNvPr>
          <p:cNvCxnSpPr>
            <a:cxnSpLocks/>
            <a:stCxn id="4" idx="3"/>
            <a:endCxn id="25" idx="1"/>
          </p:cNvCxnSpPr>
          <p:nvPr/>
        </p:nvCxnSpPr>
        <p:spPr>
          <a:xfrm flipV="1">
            <a:off x="6533323" y="1340294"/>
            <a:ext cx="1453517" cy="7684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83CC1533-73A8-847D-03D1-9CB13174DE56}"/>
              </a:ext>
            </a:extLst>
          </p:cNvPr>
          <p:cNvCxnSpPr>
            <a:cxnSpLocks/>
            <a:stCxn id="4" idx="3"/>
            <a:endCxn id="26" idx="1"/>
          </p:cNvCxnSpPr>
          <p:nvPr/>
        </p:nvCxnSpPr>
        <p:spPr>
          <a:xfrm>
            <a:off x="6533323" y="2108749"/>
            <a:ext cx="1453517" cy="1219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xmlns="" id="{93BD9C60-1F64-ACE2-6360-6AE76DA8006C}"/>
              </a:ext>
            </a:extLst>
          </p:cNvPr>
          <p:cNvSpPr/>
          <p:nvPr/>
        </p:nvSpPr>
        <p:spPr>
          <a:xfrm>
            <a:off x="5709761" y="5237763"/>
            <a:ext cx="3100640" cy="5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Монтаж отснятого мультфильма воспитателем 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61F4AE62-553A-4477-C34A-3EFE4EB84F9C}"/>
              </a:ext>
            </a:extLst>
          </p:cNvPr>
          <p:cNvSpPr/>
          <p:nvPr/>
        </p:nvSpPr>
        <p:spPr>
          <a:xfrm>
            <a:off x="5709761" y="5964134"/>
            <a:ext cx="3100640" cy="5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и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готового мультфильма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xmlns="" id="{5E64E303-A712-A7FD-1453-5756EE0B185A}"/>
              </a:ext>
            </a:extLst>
          </p:cNvPr>
          <p:cNvSpPr/>
          <p:nvPr/>
        </p:nvSpPr>
        <p:spPr>
          <a:xfrm>
            <a:off x="6819899" y="4408044"/>
            <a:ext cx="3100640" cy="5857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Озвучивание мультфильма детьми</a:t>
            </a:r>
          </a:p>
        </p:txBody>
      </p: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xmlns="" id="{46298425-6627-2257-5348-A4E0EB53C717}"/>
              </a:ext>
            </a:extLst>
          </p:cNvPr>
          <p:cNvCxnSpPr>
            <a:cxnSpLocks/>
            <a:stCxn id="18" idx="3"/>
            <a:endCxn id="28" idx="1"/>
          </p:cNvCxnSpPr>
          <p:nvPr/>
        </p:nvCxnSpPr>
        <p:spPr>
          <a:xfrm>
            <a:off x="5146021" y="3904281"/>
            <a:ext cx="1673878" cy="6633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xmlns="" id="{91B0E5F8-CA42-B3AD-5751-DFBCC77F158D}"/>
              </a:ext>
            </a:extLst>
          </p:cNvPr>
          <p:cNvCxnSpPr>
            <a:cxnSpLocks/>
            <a:stCxn id="4" idx="3"/>
            <a:endCxn id="27" idx="1"/>
          </p:cNvCxnSpPr>
          <p:nvPr/>
        </p:nvCxnSpPr>
        <p:spPr>
          <a:xfrm>
            <a:off x="6533323" y="2108749"/>
            <a:ext cx="1453518" cy="940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xmlns="" id="{9EC423B0-2936-76F4-069B-07B1FB785543}"/>
              </a:ext>
            </a:extLst>
          </p:cNvPr>
          <p:cNvCxnSpPr>
            <a:cxnSpLocks/>
            <a:stCxn id="18" idx="3"/>
            <a:endCxn id="53" idx="1"/>
          </p:cNvCxnSpPr>
          <p:nvPr/>
        </p:nvCxnSpPr>
        <p:spPr>
          <a:xfrm>
            <a:off x="5146021" y="3904281"/>
            <a:ext cx="1673878" cy="7966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8063B3E3-46C9-DAFD-5A34-77B7DF32F966}"/>
              </a:ext>
            </a:extLst>
          </p:cNvPr>
          <p:cNvCxnSpPr>
            <a:cxnSpLocks/>
            <a:stCxn id="19" idx="3"/>
            <a:endCxn id="51" idx="1"/>
          </p:cNvCxnSpPr>
          <p:nvPr/>
        </p:nvCxnSpPr>
        <p:spPr>
          <a:xfrm flipV="1">
            <a:off x="4702681" y="5530660"/>
            <a:ext cx="1007080" cy="178933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xmlns="" id="{F5BEBB02-C6CF-CDFE-0190-9EA1DC20D023}"/>
              </a:ext>
            </a:extLst>
          </p:cNvPr>
          <p:cNvCxnSpPr>
            <a:cxnSpLocks/>
            <a:stCxn id="19" idx="3"/>
            <a:endCxn id="52" idx="1"/>
          </p:cNvCxnSpPr>
          <p:nvPr/>
        </p:nvCxnSpPr>
        <p:spPr>
          <a:xfrm>
            <a:off x="4702681" y="5709593"/>
            <a:ext cx="1007080" cy="54743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5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трелка: влево 16">
            <a:extLst>
              <a:ext uri="{FF2B5EF4-FFF2-40B4-BE49-F238E27FC236}">
                <a16:creationId xmlns:a16="http://schemas.microsoft.com/office/drawing/2014/main" xmlns="" id="{3671C323-2448-5E05-548E-25ABC5B82AAC}"/>
              </a:ext>
            </a:extLst>
          </p:cNvPr>
          <p:cNvSpPr/>
          <p:nvPr/>
        </p:nvSpPr>
        <p:spPr>
          <a:xfrm>
            <a:off x="8060267" y="5367867"/>
            <a:ext cx="804333" cy="28589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xmlns="" id="{2C80DBCD-482B-1ED5-BBEE-01B2767159F4}"/>
              </a:ext>
            </a:extLst>
          </p:cNvPr>
          <p:cNvSpPr/>
          <p:nvPr/>
        </p:nvSpPr>
        <p:spPr>
          <a:xfrm>
            <a:off x="7780505" y="2741294"/>
            <a:ext cx="891713" cy="2858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: вверх 4">
            <a:extLst>
              <a:ext uri="{FF2B5EF4-FFF2-40B4-BE49-F238E27FC236}">
                <a16:creationId xmlns:a16="http://schemas.microsoft.com/office/drawing/2014/main" xmlns="" id="{A1FD7B0A-87AA-AC02-3180-89436C90C76C}"/>
              </a:ext>
            </a:extLst>
          </p:cNvPr>
          <p:cNvSpPr/>
          <p:nvPr/>
        </p:nvSpPr>
        <p:spPr>
          <a:xfrm>
            <a:off x="1787399" y="4392011"/>
            <a:ext cx="338667" cy="73454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7ACB315F-65E7-0B55-53BA-F4F33AC493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/>
          <a:stretch/>
        </p:blipFill>
        <p:spPr bwMode="auto">
          <a:xfrm>
            <a:off x="605863" y="1880960"/>
            <a:ext cx="2701738" cy="2442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8413DC7B-8754-5B59-7D39-46CE939A2944}"/>
              </a:ext>
            </a:extLst>
          </p:cNvPr>
          <p:cNvSpPr txBox="1">
            <a:spLocks/>
          </p:cNvSpPr>
          <p:nvPr/>
        </p:nvSpPr>
        <p:spPr>
          <a:xfrm>
            <a:off x="822960" y="407295"/>
            <a:ext cx="10515600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этап – «Подготовительный»</a:t>
            </a: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22E918F-8229-2EDD-1CC8-79DC45E40AA2}"/>
              </a:ext>
            </a:extLst>
          </p:cNvPr>
          <p:cNvSpPr/>
          <p:nvPr/>
        </p:nvSpPr>
        <p:spPr>
          <a:xfrm>
            <a:off x="527327" y="5027141"/>
            <a:ext cx="3117104" cy="1423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Знакомимся с художественным произведением на занятиях по развитию речи, обговариваем сюжет. При этом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обращаю особое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на последовательность событий.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321CDCE3-87B5-355A-9444-063F62676703}"/>
              </a:ext>
            </a:extLst>
          </p:cNvPr>
          <p:cNvSpPr/>
          <p:nvPr/>
        </p:nvSpPr>
        <p:spPr>
          <a:xfrm>
            <a:off x="3863300" y="1880960"/>
            <a:ext cx="4196967" cy="1852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 Организую беседы с воспитанниками по мультипликации, просмотр презентаций, видеороликов. Дети расширяют представления о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названии профессий, отрабатывают в речи основные понятия: кадр, сцена, план, фон, перекладка. Также детям необходимо обязательно слышать эталон правильной речи и 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стремиться приблизиться к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нему.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xmlns="" id="{0F883EEE-C13D-721A-4BD2-CA1223B31533}"/>
              </a:ext>
            </a:extLst>
          </p:cNvPr>
          <p:cNvSpPr/>
          <p:nvPr/>
        </p:nvSpPr>
        <p:spPr>
          <a:xfrm>
            <a:off x="8788399" y="4869778"/>
            <a:ext cx="3048001" cy="13255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3) Распределяем роли между собой с учетом интереса и желания детей.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xmlns="" id="{4C888E7A-C3F5-B6CC-6E6F-71E142506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00" y="3936089"/>
            <a:ext cx="1785696" cy="2380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xmlns="" id="{45A0E001-8ECD-6C7B-5A7C-8B622D7BD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65" y="3971760"/>
            <a:ext cx="1732188" cy="2345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7008C4C-9025-9544-F192-6C2F8A57D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78" y="1938614"/>
            <a:ext cx="1889662" cy="2519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1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xmlns="" id="{17B10DF5-DA31-EC69-468C-49A360492C2B}"/>
              </a:ext>
            </a:extLst>
          </p:cNvPr>
          <p:cNvSpPr/>
          <p:nvPr/>
        </p:nvSpPr>
        <p:spPr>
          <a:xfrm>
            <a:off x="2795439" y="3074676"/>
            <a:ext cx="802331" cy="432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Стрелка: вниз 24">
            <a:extLst>
              <a:ext uri="{FF2B5EF4-FFF2-40B4-BE49-F238E27FC236}">
                <a16:creationId xmlns:a16="http://schemas.microsoft.com/office/drawing/2014/main" xmlns="" id="{9DE989EF-5CA4-1A35-82CB-B861166F4043}"/>
              </a:ext>
            </a:extLst>
          </p:cNvPr>
          <p:cNvSpPr/>
          <p:nvPr/>
        </p:nvSpPr>
        <p:spPr>
          <a:xfrm>
            <a:off x="9470980" y="1638899"/>
            <a:ext cx="341633" cy="6951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трелка: влево 26">
            <a:extLst>
              <a:ext uri="{FF2B5EF4-FFF2-40B4-BE49-F238E27FC236}">
                <a16:creationId xmlns:a16="http://schemas.microsoft.com/office/drawing/2014/main" xmlns="" id="{83041E4C-A36B-4E55-FECB-16D875C8667E}"/>
              </a:ext>
            </a:extLst>
          </p:cNvPr>
          <p:cNvSpPr/>
          <p:nvPr/>
        </p:nvSpPr>
        <p:spPr>
          <a:xfrm>
            <a:off x="2428413" y="5567486"/>
            <a:ext cx="812800" cy="3478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xmlns="" id="{1CE422D3-2C06-C761-04F8-7B3F1388A232}"/>
              </a:ext>
            </a:extLst>
          </p:cNvPr>
          <p:cNvSpPr/>
          <p:nvPr/>
        </p:nvSpPr>
        <p:spPr>
          <a:xfrm>
            <a:off x="3536523" y="965668"/>
            <a:ext cx="991000" cy="3689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: влево 10">
            <a:extLst>
              <a:ext uri="{FF2B5EF4-FFF2-40B4-BE49-F238E27FC236}">
                <a16:creationId xmlns:a16="http://schemas.microsoft.com/office/drawing/2014/main" xmlns="" id="{9CA4139E-E358-66FB-F8D3-38DD31D8BFC4}"/>
              </a:ext>
            </a:extLst>
          </p:cNvPr>
          <p:cNvSpPr/>
          <p:nvPr/>
        </p:nvSpPr>
        <p:spPr>
          <a:xfrm>
            <a:off x="8375276" y="5393552"/>
            <a:ext cx="720352" cy="34786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8">
            <a:extLst>
              <a:ext uri="{FF2B5EF4-FFF2-40B4-BE49-F238E27FC236}">
                <a16:creationId xmlns:a16="http://schemas.microsoft.com/office/drawing/2014/main" xmlns="" id="{F4F032C9-1D7A-859A-8A4E-81D193F94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899" y="4629147"/>
            <a:ext cx="1385307" cy="18618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008E4BDA-FA04-B8F1-CF24-1CBE161EA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87" y="4635937"/>
            <a:ext cx="1380254" cy="185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522E918F-8229-2EDD-1CC8-79DC45E40AA2}"/>
              </a:ext>
            </a:extLst>
          </p:cNvPr>
          <p:cNvSpPr/>
          <p:nvPr/>
        </p:nvSpPr>
        <p:spPr>
          <a:xfrm>
            <a:off x="9019075" y="4634785"/>
            <a:ext cx="2774817" cy="18654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Выполняем артикуляционные упражнения с детьми и проговаривание чистоговорок. Цель -подготовка артикуляционного аппарата к озвучиванию мультфильма.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FC2F2760-0D57-A298-D3BB-06E7F2900B3B}"/>
              </a:ext>
            </a:extLst>
          </p:cNvPr>
          <p:cNvSpPr/>
          <p:nvPr/>
        </p:nvSpPr>
        <p:spPr>
          <a:xfrm>
            <a:off x="7073017" y="460501"/>
            <a:ext cx="4705782" cy="12828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5) На занятиях провожу работу по составлению портрета героев сказки, отрабатываются диалоги. Обращаю внимание на звукопроизношение, интонацию, высоту голоса. Дети видят, как меняется речь, интонации от характера героев.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F4ED994-1B09-3030-6E08-697EB45FD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630" y="2417972"/>
            <a:ext cx="1146091" cy="152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726D134B-ACC9-65C4-07F7-566D71F51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541" y="2417972"/>
            <a:ext cx="1186911" cy="158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F1353547-8FA2-55F3-6EAE-891D69D98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7570" y="2390758"/>
            <a:ext cx="1186911" cy="1582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48875029-B646-F20D-C489-797A71177E81}"/>
              </a:ext>
            </a:extLst>
          </p:cNvPr>
          <p:cNvSpPr/>
          <p:nvPr/>
        </p:nvSpPr>
        <p:spPr>
          <a:xfrm>
            <a:off x="413201" y="385058"/>
            <a:ext cx="3409441" cy="1753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Организую работу по</a:t>
            </a:r>
            <a:r>
              <a:rPr lang="ru-RU" sz="1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составлению рассказов по картам Проппа. При этом у детей формируется умение составлять рассказ самостоятельно, целенаправленно, последовательно воспроизводить сюжет произведения, используя карты Проппа.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60358F2-BACD-88FF-5636-EE50A0C783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402" y="427365"/>
            <a:ext cx="2087356" cy="15366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xmlns="" id="{0B129A7F-4F34-7F0C-530A-45FB40202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626" y="4634785"/>
            <a:ext cx="1467214" cy="195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xmlns="" id="{649C9DA8-4178-02C9-6561-7DA2ADC3C77D}"/>
              </a:ext>
            </a:extLst>
          </p:cNvPr>
          <p:cNvSpPr/>
          <p:nvPr/>
        </p:nvSpPr>
        <p:spPr>
          <a:xfrm>
            <a:off x="566960" y="2614619"/>
            <a:ext cx="2413026" cy="1352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Выполняем раскадровку мультфильма по эпизодам для дальнейшей съемки.  </a:t>
            </a:r>
          </a:p>
        </p:txBody>
      </p:sp>
      <p:pic>
        <p:nvPicPr>
          <p:cNvPr id="24" name="Picture 2">
            <a:extLst>
              <a:ext uri="{FF2B5EF4-FFF2-40B4-BE49-F238E27FC236}">
                <a16:creationId xmlns:a16="http://schemas.microsoft.com/office/drawing/2014/main" xmlns="" id="{9E651C57-3584-9327-B4E9-EB148BDD2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545" y="2544624"/>
            <a:ext cx="1934535" cy="14509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6CB72362-31EC-E1A1-FEAA-2E95328C694A}"/>
              </a:ext>
            </a:extLst>
          </p:cNvPr>
          <p:cNvSpPr/>
          <p:nvPr/>
        </p:nvSpPr>
        <p:spPr>
          <a:xfrm>
            <a:off x="2969588" y="5065059"/>
            <a:ext cx="1698813" cy="13527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Создаем совместно с детьми декорации и героев для будущего мультфильма.</a:t>
            </a:r>
          </a:p>
        </p:txBody>
      </p:sp>
    </p:spTree>
    <p:extLst>
      <p:ext uri="{BB962C8B-B14F-4D97-AF65-F5344CB8AC3E}">
        <p14:creationId xmlns:p14="http://schemas.microsoft.com/office/powerpoint/2010/main" val="38586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1008</TotalTime>
  <Words>1524</Words>
  <Application>Microsoft Office PowerPoint</Application>
  <PresentationFormat>Произвольный</PresentationFormat>
  <Paragraphs>128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Базис</vt:lpstr>
      <vt:lpstr>Использование мультстудии ДЛЯ развития речи и интереса к художественной литературе у детей старшего дошкольного возраста</vt:lpstr>
      <vt:lpstr>Актуальность темы </vt:lpstr>
      <vt:lpstr>Презентация PowerPoint</vt:lpstr>
      <vt:lpstr>Презентация PowerPoint</vt:lpstr>
      <vt:lpstr>Новизна темы</vt:lpstr>
      <vt:lpstr>Презентация PowerPoint</vt:lpstr>
      <vt:lpstr>Этапы создания мультфильмов детьми </vt:lpstr>
      <vt:lpstr>Презентация PowerPoint</vt:lpstr>
      <vt:lpstr>Презентация PowerPoint</vt:lpstr>
      <vt:lpstr>Приемы формирования связной речи в процессе работы над мультфильмом</vt:lpstr>
      <vt:lpstr>Презентация PowerPoint</vt:lpstr>
      <vt:lpstr>Презентация PowerPoint</vt:lpstr>
      <vt:lpstr>Презентация PowerPoint</vt:lpstr>
      <vt:lpstr>Список литературы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Стендовый доклад на тему «Использование мультстудии в образовательном процессе с целью развития речевой деятельности и интереса старших дошкольников к детской литературе»</dc:title>
  <dc:creator>Анна Синькова</dc:creator>
  <cp:lastModifiedBy>User</cp:lastModifiedBy>
  <cp:revision>80</cp:revision>
  <dcterms:created xsi:type="dcterms:W3CDTF">2022-10-23T10:39:49Z</dcterms:created>
  <dcterms:modified xsi:type="dcterms:W3CDTF">2022-10-31T07:42:35Z</dcterms:modified>
</cp:coreProperties>
</file>