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16" r:id="rId3"/>
    <p:sldId id="259" r:id="rId4"/>
    <p:sldId id="304" r:id="rId5"/>
    <p:sldId id="307" r:id="rId6"/>
    <p:sldId id="317" r:id="rId7"/>
    <p:sldId id="318" r:id="rId8"/>
    <p:sldId id="319" r:id="rId9"/>
    <p:sldId id="320" r:id="rId10"/>
    <p:sldId id="321" r:id="rId11"/>
    <p:sldId id="306" r:id="rId12"/>
    <p:sldId id="322" r:id="rId13"/>
    <p:sldId id="305" r:id="rId14"/>
    <p:sldId id="312" r:id="rId15"/>
    <p:sldId id="270" r:id="rId16"/>
    <p:sldId id="272" r:id="rId17"/>
    <p:sldId id="323" r:id="rId18"/>
    <p:sldId id="324"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51747" autoAdjust="0"/>
  </p:normalViewPr>
  <p:slideViewPr>
    <p:cSldViewPr>
      <p:cViewPr>
        <p:scale>
          <a:sx n="40" d="100"/>
          <a:sy n="40" d="100"/>
        </p:scale>
        <p:origin x="-284" y="392"/>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32"/>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9.6155282195347816E-2"/>
          <c:y val="2.0923606140141573E-2"/>
          <c:w val="0.71802782246213592"/>
          <c:h val="0.90328501550942497"/>
        </c:manualLayout>
      </c:layout>
      <c:bar3DChart>
        <c:barDir val="col"/>
        <c:grouping val="clustered"/>
        <c:varyColors val="0"/>
        <c:ser>
          <c:idx val="0"/>
          <c:order val="0"/>
          <c:tx>
            <c:strRef>
              <c:f>Sheet1!$A$2</c:f>
              <c:strCache>
                <c:ptCount val="1"/>
                <c:pt idx="0">
                  <c:v>легкий уровень адаптации</c:v>
                </c:pt>
              </c:strCache>
            </c:strRef>
          </c:tx>
          <c:spPr>
            <a:solidFill>
              <a:srgbClr val="99FF33"/>
            </a:solidFill>
            <a:ln w="20111">
              <a:solidFill>
                <a:srgbClr val="000000"/>
              </a:solidFill>
              <a:prstDash val="solid"/>
            </a:ln>
          </c:spPr>
          <c:invertIfNegative val="0"/>
          <c:dLbls>
            <c:dLbl>
              <c:idx val="0"/>
              <c:layout>
                <c:manualLayout>
                  <c:x val="4.0586097333557324E-3"/>
                  <c:y val="-1.6172806050616044E-2"/>
                </c:manualLayout>
              </c:layout>
              <c:showLegendKey val="0"/>
              <c:showVal val="1"/>
              <c:showCatName val="0"/>
              <c:showSerName val="0"/>
              <c:showPercent val="0"/>
              <c:showBubbleSize val="0"/>
            </c:dLbl>
            <c:dLbl>
              <c:idx val="1"/>
              <c:layout>
                <c:manualLayout>
                  <c:x val="1.2175829200067196E-2"/>
                  <c:y val="-2.587648968098567E-2"/>
                </c:manualLayout>
              </c:layout>
              <c:showLegendKey val="0"/>
              <c:showVal val="1"/>
              <c:showCatName val="0"/>
              <c:showSerName val="0"/>
              <c:showPercent val="0"/>
              <c:showBubbleSize val="0"/>
            </c:dLbl>
            <c:dLbl>
              <c:idx val="2"/>
              <c:layout>
                <c:manualLayout>
                  <c:x val="1.3528699111185774E-2"/>
                  <c:y val="-2.911105089110888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Sheet1!$B$1:$D$1</c:f>
              <c:strCache>
                <c:ptCount val="3"/>
                <c:pt idx="0">
                  <c:v>2015-2016</c:v>
                </c:pt>
                <c:pt idx="1">
                  <c:v>2016-2017</c:v>
                </c:pt>
                <c:pt idx="2">
                  <c:v>2017-2018</c:v>
                </c:pt>
              </c:strCache>
            </c:strRef>
          </c:cat>
          <c:val>
            <c:numRef>
              <c:f>Sheet1!$B$2:$D$2</c:f>
              <c:numCache>
                <c:formatCode>0%</c:formatCode>
                <c:ptCount val="3"/>
                <c:pt idx="0">
                  <c:v>0.4</c:v>
                </c:pt>
                <c:pt idx="1">
                  <c:v>0.56999999999999995</c:v>
                </c:pt>
                <c:pt idx="2">
                  <c:v>0.61</c:v>
                </c:pt>
              </c:numCache>
            </c:numRef>
          </c:val>
        </c:ser>
        <c:ser>
          <c:idx val="1"/>
          <c:order val="1"/>
          <c:tx>
            <c:strRef>
              <c:f>Sheet1!$A$3</c:f>
              <c:strCache>
                <c:ptCount val="1"/>
                <c:pt idx="0">
                  <c:v>средний уровень адаптации</c:v>
                </c:pt>
              </c:strCache>
            </c:strRef>
          </c:tx>
          <c:spPr>
            <a:solidFill>
              <a:srgbClr val="00B0F0"/>
            </a:solidFill>
            <a:ln w="20111">
              <a:solidFill>
                <a:srgbClr val="000000"/>
              </a:solidFill>
              <a:prstDash val="solid"/>
            </a:ln>
          </c:spPr>
          <c:invertIfNegative val="0"/>
          <c:dLbls>
            <c:dLbl>
              <c:idx val="0"/>
              <c:layout>
                <c:manualLayout>
                  <c:x val="1.0822959288948619E-2"/>
                  <c:y val="-3.234561210123206E-2"/>
                </c:manualLayout>
              </c:layout>
              <c:showLegendKey val="0"/>
              <c:showVal val="1"/>
              <c:showCatName val="0"/>
              <c:showSerName val="0"/>
              <c:showPercent val="0"/>
              <c:showBubbleSize val="0"/>
            </c:dLbl>
            <c:dLbl>
              <c:idx val="1"/>
              <c:layout>
                <c:manualLayout>
                  <c:x val="2.029304866677871E-2"/>
                  <c:y val="-3.2345612101232088E-2"/>
                </c:manualLayout>
              </c:layout>
              <c:showLegendKey val="0"/>
              <c:showVal val="1"/>
              <c:showCatName val="0"/>
              <c:showSerName val="0"/>
              <c:showPercent val="0"/>
              <c:showBubbleSize val="0"/>
            </c:dLbl>
            <c:dLbl>
              <c:idx val="2"/>
              <c:layout>
                <c:manualLayout>
                  <c:x val="1.3528699111185774E-2"/>
                  <c:y val="-3.881473452147850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Sheet1!$B$1:$D$1</c:f>
              <c:strCache>
                <c:ptCount val="3"/>
                <c:pt idx="0">
                  <c:v>2015-2016</c:v>
                </c:pt>
                <c:pt idx="1">
                  <c:v>2016-2017</c:v>
                </c:pt>
                <c:pt idx="2">
                  <c:v>2017-2018</c:v>
                </c:pt>
              </c:strCache>
            </c:strRef>
          </c:cat>
          <c:val>
            <c:numRef>
              <c:f>Sheet1!$B$3:$D$3</c:f>
              <c:numCache>
                <c:formatCode>0%</c:formatCode>
                <c:ptCount val="3"/>
                <c:pt idx="0">
                  <c:v>0.48</c:v>
                </c:pt>
                <c:pt idx="1">
                  <c:v>0.35</c:v>
                </c:pt>
                <c:pt idx="2">
                  <c:v>0.34</c:v>
                </c:pt>
              </c:numCache>
            </c:numRef>
          </c:val>
        </c:ser>
        <c:ser>
          <c:idx val="2"/>
          <c:order val="2"/>
          <c:tx>
            <c:strRef>
              <c:f>Sheet1!$A$4</c:f>
              <c:strCache>
                <c:ptCount val="1"/>
                <c:pt idx="0">
                  <c:v>тяжелый уровень адаптации</c:v>
                </c:pt>
              </c:strCache>
            </c:strRef>
          </c:tx>
          <c:spPr>
            <a:solidFill>
              <a:srgbClr val="FFFF00"/>
            </a:solidFill>
            <a:ln w="20111">
              <a:solidFill>
                <a:srgbClr val="000000"/>
              </a:solidFill>
              <a:prstDash val="solid"/>
            </a:ln>
          </c:spPr>
          <c:invertIfNegative val="0"/>
          <c:dLbls>
            <c:dLbl>
              <c:idx val="0"/>
              <c:layout>
                <c:manualLayout>
                  <c:x val="1.8940178755660057E-2"/>
                  <c:y val="-2.9111050891108881E-2"/>
                </c:manualLayout>
              </c:layout>
              <c:showLegendKey val="0"/>
              <c:showVal val="1"/>
              <c:showCatName val="0"/>
              <c:showSerName val="0"/>
              <c:showPercent val="0"/>
              <c:showBubbleSize val="0"/>
            </c:dLbl>
            <c:dLbl>
              <c:idx val="1"/>
              <c:layout>
                <c:manualLayout>
                  <c:x val="1.488156902230435E-2"/>
                  <c:y val="-3.8814734521478503E-2"/>
                </c:manualLayout>
              </c:layout>
              <c:showLegendKey val="0"/>
              <c:showVal val="1"/>
              <c:showCatName val="0"/>
              <c:showSerName val="0"/>
              <c:showPercent val="0"/>
              <c:showBubbleSize val="0"/>
            </c:dLbl>
            <c:dLbl>
              <c:idx val="2"/>
              <c:layout>
                <c:manualLayout>
                  <c:x val="1.623443893342293E-2"/>
                  <c:y val="-2.264192847086246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Sheet1!$B$1:$D$1</c:f>
              <c:strCache>
                <c:ptCount val="3"/>
                <c:pt idx="0">
                  <c:v>2015-2016</c:v>
                </c:pt>
                <c:pt idx="1">
                  <c:v>2016-2017</c:v>
                </c:pt>
                <c:pt idx="2">
                  <c:v>2017-2018</c:v>
                </c:pt>
              </c:strCache>
            </c:strRef>
          </c:cat>
          <c:val>
            <c:numRef>
              <c:f>Sheet1!$B$4:$D$4</c:f>
              <c:numCache>
                <c:formatCode>0%</c:formatCode>
                <c:ptCount val="3"/>
                <c:pt idx="0">
                  <c:v>0.12</c:v>
                </c:pt>
                <c:pt idx="1">
                  <c:v>0.08</c:v>
                </c:pt>
                <c:pt idx="2">
                  <c:v>0.05</c:v>
                </c:pt>
              </c:numCache>
            </c:numRef>
          </c:val>
        </c:ser>
        <c:ser>
          <c:idx val="3"/>
          <c:order val="3"/>
          <c:tx>
            <c:strRef>
              <c:f>Sheet1!$A$5</c:f>
              <c:strCache>
                <c:ptCount val="1"/>
                <c:pt idx="0">
                  <c:v>Дезадаптация</c:v>
                </c:pt>
              </c:strCache>
            </c:strRef>
          </c:tx>
          <c:spPr>
            <a:solidFill>
              <a:srgbClr val="FF0000"/>
            </a:solidFill>
            <a:ln w="20111">
              <a:solidFill>
                <a:srgbClr val="000000"/>
              </a:solidFill>
              <a:prstDash val="solid"/>
            </a:ln>
          </c:spPr>
          <c:invertIfNegative val="0"/>
          <c:dLbls>
            <c:dLbl>
              <c:idx val="0"/>
              <c:layout>
                <c:manualLayout>
                  <c:x val="1.3528699111185774E-2"/>
                  <c:y val="-1.9407367260739251E-2"/>
                </c:manualLayout>
              </c:layout>
              <c:showLegendKey val="0"/>
              <c:showVal val="1"/>
              <c:showCatName val="0"/>
              <c:showSerName val="0"/>
              <c:showPercent val="0"/>
              <c:showBubbleSize val="0"/>
            </c:dLbl>
            <c:dLbl>
              <c:idx val="1"/>
              <c:layout>
                <c:manualLayout>
                  <c:x val="1.488156902230435E-2"/>
                  <c:y val="-1.9407367260739251E-2"/>
                </c:manualLayout>
              </c:layout>
              <c:showLegendKey val="0"/>
              <c:showVal val="1"/>
              <c:showCatName val="0"/>
              <c:showSerName val="0"/>
              <c:showPercent val="0"/>
              <c:showBubbleSize val="0"/>
            </c:dLbl>
            <c:dLbl>
              <c:idx val="2"/>
              <c:layout>
                <c:manualLayout>
                  <c:x val="1.623443893342293E-2"/>
                  <c:y val="-1.940736726073925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Sheet1!$B$1:$D$1</c:f>
              <c:strCache>
                <c:ptCount val="3"/>
                <c:pt idx="0">
                  <c:v>2015-2016</c:v>
                </c:pt>
                <c:pt idx="1">
                  <c:v>2016-2017</c:v>
                </c:pt>
                <c:pt idx="2">
                  <c:v>2017-2018</c:v>
                </c:pt>
              </c:strCache>
            </c:strRef>
          </c:cat>
          <c:val>
            <c:numRef>
              <c:f>Sheet1!$B$5:$D$5</c:f>
              <c:numCache>
                <c:formatCode>0%</c:formatCode>
                <c:ptCount val="3"/>
                <c:pt idx="0">
                  <c:v>0</c:v>
                </c:pt>
                <c:pt idx="1">
                  <c:v>0</c:v>
                </c:pt>
                <c:pt idx="2">
                  <c:v>0</c:v>
                </c:pt>
              </c:numCache>
            </c:numRef>
          </c:val>
        </c:ser>
        <c:dLbls>
          <c:showLegendKey val="0"/>
          <c:showVal val="0"/>
          <c:showCatName val="0"/>
          <c:showSerName val="0"/>
          <c:showPercent val="0"/>
          <c:showBubbleSize val="0"/>
        </c:dLbls>
        <c:gapWidth val="150"/>
        <c:gapDepth val="0"/>
        <c:shape val="box"/>
        <c:axId val="171815296"/>
        <c:axId val="171816832"/>
        <c:axId val="0"/>
      </c:bar3DChart>
      <c:catAx>
        <c:axId val="171815296"/>
        <c:scaling>
          <c:orientation val="minMax"/>
        </c:scaling>
        <c:delete val="0"/>
        <c:axPos val="b"/>
        <c:numFmt formatCode="General" sourceLinked="1"/>
        <c:majorTickMark val="out"/>
        <c:minorTickMark val="none"/>
        <c:tickLblPos val="low"/>
        <c:spPr>
          <a:ln w="5028">
            <a:solidFill>
              <a:srgbClr val="000000"/>
            </a:solidFill>
            <a:prstDash val="solid"/>
          </a:ln>
        </c:spPr>
        <c:txPr>
          <a:bodyPr rot="0" vert="horz"/>
          <a:lstStyle/>
          <a:p>
            <a:pPr>
              <a:defRPr sz="1267" b="1" i="0" u="none" strike="noStrike" baseline="0">
                <a:solidFill>
                  <a:srgbClr val="000000"/>
                </a:solidFill>
                <a:latin typeface="Calibri"/>
                <a:ea typeface="Calibri"/>
                <a:cs typeface="Calibri"/>
              </a:defRPr>
            </a:pPr>
            <a:endParaRPr lang="ru-RU"/>
          </a:p>
        </c:txPr>
        <c:crossAx val="171816832"/>
        <c:crosses val="autoZero"/>
        <c:auto val="1"/>
        <c:lblAlgn val="ctr"/>
        <c:lblOffset val="100"/>
        <c:tickLblSkip val="1"/>
        <c:tickMarkSkip val="1"/>
        <c:noMultiLvlLbl val="0"/>
      </c:catAx>
      <c:valAx>
        <c:axId val="171816832"/>
        <c:scaling>
          <c:orientation val="minMax"/>
        </c:scaling>
        <c:delete val="0"/>
        <c:axPos val="l"/>
        <c:majorGridlines>
          <c:spPr>
            <a:ln w="5028">
              <a:solidFill>
                <a:srgbClr val="000000"/>
              </a:solidFill>
              <a:prstDash val="solid"/>
            </a:ln>
          </c:spPr>
        </c:majorGridlines>
        <c:numFmt formatCode="0%" sourceLinked="1"/>
        <c:majorTickMark val="out"/>
        <c:minorTickMark val="none"/>
        <c:tickLblPos val="nextTo"/>
        <c:spPr>
          <a:ln w="5028">
            <a:solidFill>
              <a:srgbClr val="000000"/>
            </a:solidFill>
            <a:prstDash val="solid"/>
          </a:ln>
        </c:spPr>
        <c:txPr>
          <a:bodyPr rot="0" vert="horz"/>
          <a:lstStyle/>
          <a:p>
            <a:pPr>
              <a:defRPr sz="1267" b="1" i="0" u="none" strike="noStrike" baseline="0">
                <a:solidFill>
                  <a:srgbClr val="000000"/>
                </a:solidFill>
                <a:latin typeface="Calibri"/>
                <a:ea typeface="Calibri"/>
                <a:cs typeface="Calibri"/>
              </a:defRPr>
            </a:pPr>
            <a:endParaRPr lang="ru-RU"/>
          </a:p>
        </c:txPr>
        <c:crossAx val="171815296"/>
        <c:crosses val="autoZero"/>
        <c:crossBetween val="between"/>
      </c:valAx>
      <c:spPr>
        <a:noFill/>
        <a:ln w="40223">
          <a:noFill/>
        </a:ln>
      </c:spPr>
    </c:plotArea>
    <c:legend>
      <c:legendPos val="r"/>
      <c:layout>
        <c:manualLayout>
          <c:xMode val="edge"/>
          <c:yMode val="edge"/>
          <c:x val="0.82221861930357865"/>
          <c:y val="0.29120879120879123"/>
          <c:w val="0.17190768825317973"/>
          <c:h val="0.299339457567804"/>
        </c:manualLayout>
      </c:layout>
      <c:overlay val="0"/>
      <c:spPr>
        <a:noFill/>
        <a:ln w="5028">
          <a:solidFill>
            <a:srgbClr val="000000"/>
          </a:solidFill>
          <a:prstDash val="solid"/>
        </a:ln>
      </c:spPr>
      <c:txPr>
        <a:bodyPr/>
        <a:lstStyle/>
        <a:p>
          <a:pPr>
            <a:defRPr sz="1164" b="1" i="0" u="none" strike="noStrike" baseline="0">
              <a:solidFill>
                <a:srgbClr val="000000"/>
              </a:solidFill>
              <a:latin typeface="Calibri"/>
              <a:ea typeface="Calibri"/>
              <a:cs typeface="Calibri"/>
            </a:defRPr>
          </a:pPr>
          <a:endParaRPr lang="ru-RU"/>
        </a:p>
      </c:txPr>
    </c:legend>
    <c:plotVisOnly val="1"/>
    <c:dispBlanksAs val="gap"/>
    <c:showDLblsOverMax val="0"/>
  </c:chart>
  <c:spPr>
    <a:noFill/>
    <a:ln>
      <a:noFill/>
    </a:ln>
  </c:spPr>
  <c:txPr>
    <a:bodyPr/>
    <a:lstStyle/>
    <a:p>
      <a:pPr>
        <a:defRPr sz="1267" b="1" i="0" u="none" strike="noStrike" baseline="0">
          <a:solidFill>
            <a:srgbClr val="000000"/>
          </a:solidFill>
          <a:latin typeface="Calibri"/>
          <a:ea typeface="Calibri"/>
          <a:cs typeface="Calibri"/>
        </a:defRPr>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14B845C-356B-47A5-BC27-CAFBD4C7409A}" type="datetimeFigureOut">
              <a:rPr lang="ru-RU"/>
              <a:pPr>
                <a:defRPr/>
              </a:pPr>
              <a:t>31.10.2022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6EC9F2B-CEBC-47AC-8EA6-FF14B827B104}" type="slidenum">
              <a:rPr lang="ru-RU"/>
              <a:pPr>
                <a:defRPr/>
              </a:pPr>
              <a:t>‹#›</a:t>
            </a:fld>
            <a:endParaRPr lang="ru-RU"/>
          </a:p>
        </p:txBody>
      </p:sp>
    </p:spTree>
    <p:extLst>
      <p:ext uri="{BB962C8B-B14F-4D97-AF65-F5344CB8AC3E}">
        <p14:creationId xmlns:p14="http://schemas.microsoft.com/office/powerpoint/2010/main" val="828636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В основе современной концепции дошкольного воспитания лежит идея о том, что за воспитание детей несут ответственность их родители, все другие социальные институты призваны помочь, поддержать, направить, дополнить воспитательную деятельность семьи. Придать дошкольному учреждению «открытость», сделать педагогический процесс более свободным, гибким дифференцированным не так просто. Не все родители откликаются на стремление воспитателей к сотрудничеству, проявляют интерес к объединению усилий по воспитанию своего ребенка. </a:t>
            </a:r>
          </a:p>
        </p:txBody>
      </p:sp>
      <p:sp>
        <p:nvSpPr>
          <p:cNvPr id="297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76C7F6-BA0E-47E3-9368-7EB930E78D6F}" type="slidenum">
              <a:rPr lang="ru-RU" smtClean="0"/>
              <a:pPr/>
              <a:t>1</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В каждом игровом сеансе присутствует: совместная деятельность взрослого и ребенка; самостоятельная деятельность детей; взаимодействие детей друг с другом. Разнообразие форм позволило нам познакомить родителей со способами взаимодействия в коллективе, а педагогам проанализировать те формы работы, которые наиболее понравились родителям, принесли эффективность. Длительность игровых сеансов не превышает 30 минут, что значительно экономит время родителей и повышает эффективность усвоения содержания программы. </a:t>
            </a:r>
          </a:p>
          <a:p>
            <a:pPr eaLnBrk="1" hangingPunct="1">
              <a:spcBef>
                <a:spcPct val="0"/>
              </a:spcBef>
            </a:pPr>
            <a:r>
              <a:rPr lang="ru-RU" dirty="0" smtClean="0"/>
              <a:t>Более подробно хотим остановиться на одном из таких сеансов. </a:t>
            </a:r>
          </a:p>
          <a:p>
            <a:pPr eaLnBrk="1" hangingPunct="1">
              <a:spcBef>
                <a:spcPct val="0"/>
              </a:spcBef>
            </a:pPr>
            <a:endParaRPr lang="ru-RU" dirty="0" smtClean="0"/>
          </a:p>
        </p:txBody>
      </p:sp>
      <p:sp>
        <p:nvSpPr>
          <p:cNvPr id="337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D8981E-3823-4448-B706-FEFF6200EC22}" type="slidenum">
              <a:rPr lang="ru-RU" smtClean="0">
                <a:solidFill>
                  <a:prstClr val="black"/>
                </a:solidFill>
              </a:rPr>
              <a:pPr/>
              <a:t>10</a:t>
            </a:fld>
            <a:endParaRPr lang="ru-RU"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Уникальность занятий с использованием песка заключается в том, что играть в такой песочнице можно круглый год с любой возрастной группой в детском саду. Песок состоит из мельчайших песчинок, работа с которыми активизирует чувствительные точки на кончиках пальцев и нервные окончания на ладошках, оказывая положительное воздействие на все внутренние системы организма и психоэмоциональное состояние детей и взрослых.</a:t>
            </a:r>
          </a:p>
          <a:p>
            <a:pPr eaLnBrk="1" hangingPunct="1">
              <a:spcBef>
                <a:spcPct val="0"/>
              </a:spcBef>
            </a:pPr>
            <a:r>
              <a:rPr lang="ru-RU" dirty="0" smtClean="0"/>
              <a:t>Цель и задачи сеанса представлены на слайде.</a:t>
            </a:r>
          </a:p>
          <a:p>
            <a:pPr eaLnBrk="1" hangingPunct="1">
              <a:spcBef>
                <a:spcPct val="0"/>
              </a:spcBef>
            </a:pPr>
            <a:r>
              <a:rPr lang="ru-RU" dirty="0" smtClean="0"/>
              <a:t>Проанализировав опыт работы дошкольных учреждений по формированию эмоциональной сферы развития дошкольников, мы пришли к выводу, что самый короткий путь эмоционального раскрепощения ребенка, снятия зажатости - это путь через игру, фантазирование. Все это может дать песочная сказка.</a:t>
            </a:r>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50FDF2-F9D9-4607-A1AC-434CF762F046}" type="slidenum">
              <a:rPr lang="ru-RU" smtClean="0"/>
              <a:pPr/>
              <a:t>11</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Для успешной адаптации к новым условиям, а также для того, чтобы  родители смогли помочь детям осознать своё эмоциональное состояние, нами были организованы открытые занятия по использованию песочной сказки; родительские собрания, в ходе которых были проведены мастер-классы и семинары - практикумы по использованию песочных игр в домашних условиях. А также, мы использовали чтение литературы; сенсорные игры: игры и упражнения, направленные на развитие тактильной чувствительности, тонкой моторики, координации движений; творческие игры: игры и упражнения на исследование и открытие свойств материалов и действий с ними; исследовательские игры: игры, позволяющие познакомиться со свойствами песка, развивающие активность, познавательный интерес.</a:t>
            </a:r>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50FDF2-F9D9-4607-A1AC-434CF762F046}" type="slidenum">
              <a:rPr lang="ru-RU" smtClean="0"/>
              <a:pPr/>
              <a:t>12</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50FDF2-F9D9-4607-A1AC-434CF762F046}" type="slidenum">
              <a:rPr lang="ru-RU" smtClean="0"/>
              <a:pPr/>
              <a:t>13</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algn="l" eaLnBrk="1" hangingPunct="1">
              <a:spcBef>
                <a:spcPct val="0"/>
              </a:spcBef>
            </a:pPr>
            <a:r>
              <a:rPr lang="ru-RU" dirty="0" smtClean="0"/>
              <a:t>Игра в песок более чем какой-либо другой вид деятельности, близок и доступен маленьким детям. Когда дети начинают играть в песок, они «переносятся» в новый увлекательный мир, где все возможно и все необыкновенно. Малыши могут играть и свободно выражать свои эмоции. Именно поэтому на данном игровом сеансе мы занимались много творческой деятельностью, которая представлена на следующих слайдах.</a:t>
            </a:r>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50FDF2-F9D9-4607-A1AC-434CF762F046}" type="slidenum">
              <a:rPr lang="ru-RU" smtClean="0"/>
              <a:pPr/>
              <a:t>14</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результате, мы пришли к выводу о том, что игры с песком, в данном случае песочные сказки, являются средством развития эмоциональной сферы детей младшего дошкольного возраста. </a:t>
            </a:r>
            <a:endParaRPr lang="ru-RU" dirty="0"/>
          </a:p>
        </p:txBody>
      </p:sp>
      <p:sp>
        <p:nvSpPr>
          <p:cNvPr id="4" name="Номер слайда 3"/>
          <p:cNvSpPr>
            <a:spLocks noGrp="1"/>
          </p:cNvSpPr>
          <p:nvPr>
            <p:ph type="sldNum" sz="quarter" idx="10"/>
          </p:nvPr>
        </p:nvSpPr>
        <p:spPr/>
        <p:txBody>
          <a:bodyPr/>
          <a:lstStyle/>
          <a:p>
            <a:pPr>
              <a:defRPr/>
            </a:pPr>
            <a:fld id="{D6EC9F2B-CEBC-47AC-8EA6-FF14B827B104}" type="slidenum">
              <a:rPr lang="ru-RU" smtClean="0"/>
              <a:pPr>
                <a:defRPr/>
              </a:pPr>
              <a:t>15</a:t>
            </a:fld>
            <a:endParaRPr lang="ru-RU"/>
          </a:p>
        </p:txBody>
      </p:sp>
    </p:spTree>
    <p:extLst>
      <p:ext uri="{BB962C8B-B14F-4D97-AF65-F5344CB8AC3E}">
        <p14:creationId xmlns:p14="http://schemas.microsoft.com/office/powerpoint/2010/main" val="3947759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430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Внедрение такой адаптационной модели в образовательный процесс ДОУ помогает педагогам групп раннего возраста скоординировать свои действия с родителями и обеспечить безболезненное вхождение ребенка в новые социальные условия. Так же игровые сеансы оказывают положительное влияние не только на адаптацию детей к новым условиям жизни, но и на показатели нервно-психического развития детей раннего возраста, их посещаемость и заболеваемость.</a:t>
            </a:r>
          </a:p>
          <a:p>
            <a:pPr eaLnBrk="1" hangingPunct="1">
              <a:spcBef>
                <a:spcPct val="0"/>
              </a:spcBef>
            </a:pPr>
            <a:r>
              <a:rPr lang="ru-RU" dirty="0" smtClean="0"/>
              <a:t>Новизна и практическая значимость таких сеансов выражается в том, что их реализация способствует созданию единой образовательной среды в дошкольном учреждении и семье; развитию психолого-педагогической компетентности родителей. Практическая ценность определяется тем, что они могут быть использованы в освоении разными группами родителей, с учетом возраста их детей; содержащимися в программе практическими материалами, охватывающие все направления развития (познавательное, речевое, социально — коммуникативное, физическое, художественно — эстетическое), по методической поддержке родителей. </a:t>
            </a:r>
          </a:p>
        </p:txBody>
      </p:sp>
      <p:sp>
        <p:nvSpPr>
          <p:cNvPr id="430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AC6382-268C-49E0-A9F0-4A4CDBA38B5F}" type="slidenum">
              <a:rPr lang="ru-RU" smtClean="0"/>
              <a:pPr/>
              <a:t>16</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430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На заключительном этапе мы подвели итоги за три последних года, сделали сравнительный анализ полученных результатов. Можно отметить, что на данный момент процент детей с легкой степенью адаптации увеличился по сравнению с началом на 21%; показатель адаптации в среднем за три года составляет 95%. </a:t>
            </a:r>
          </a:p>
        </p:txBody>
      </p:sp>
      <p:sp>
        <p:nvSpPr>
          <p:cNvPr id="430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AC6382-268C-49E0-A9F0-4A4CDBA38B5F}" type="slidenum">
              <a:rPr lang="ru-RU" smtClean="0"/>
              <a:pPr/>
              <a:t>17</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Таким образом, традиция таких игровых сеансов эмоционально сближает родителей, детей, воспитателей, изменяет эмоционально - психологическую атмосферу в группе. </a:t>
            </a:r>
            <a:r>
              <a:rPr lang="ru-RU" smtClean="0"/>
              <a:t>В итоге формируется единый коллектив, участникам которого интересно встречаться и адаптация детей и родителей проходит более легко и безболезненно.</a:t>
            </a:r>
            <a:endParaRPr lang="ru-RU" dirty="0" smtClean="0"/>
          </a:p>
        </p:txBody>
      </p:sp>
      <p:sp>
        <p:nvSpPr>
          <p:cNvPr id="297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76C7F6-BA0E-47E3-9368-7EB930E78D6F}" type="slidenum">
              <a:rPr lang="ru-RU" smtClean="0">
                <a:solidFill>
                  <a:prstClr val="black"/>
                </a:solidFill>
              </a:rPr>
              <a:pPr/>
              <a:t>18</a:t>
            </a:fld>
            <a:endParaRPr lang="ru-RU"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Главная задача администрации и педагогов нашего коллектива — обучить родителей самостоятельному решению жизненных задач. Это подразумевает изменения в системе «воспитатель — родитель», требует особых усилий от педагогического коллектива ДОУ. Только совместные усилия воспитателей и родителей обеспечат малышу двойную защиту, эмоциональный комфорт, интересную, содержательную жизнь и дома и в детском саду, они помогут развитию его основных способностей, умению обращаться со сверстниками и обеспечат подготовку к школе. Особенно важно установить личное взаимодействие педагога и родителя на первой ступени детского сада, а именно в группе раннего возраста. </a:t>
            </a:r>
          </a:p>
          <a:p>
            <a:pPr eaLnBrk="1" hangingPunct="1">
              <a:spcBef>
                <a:spcPct val="0"/>
              </a:spcBef>
            </a:pPr>
            <a:r>
              <a:rPr lang="ru-RU" dirty="0" smtClean="0"/>
              <a:t>В возрасте 2 – 3 лет ребенок имеет ряд специфических возрастных особенностей. Этот период характеризуется обостренной чувствительностью к разлуке с матерью и страхом новизны. </a:t>
            </a:r>
          </a:p>
          <a:p>
            <a:pPr eaLnBrk="1" hangingPunct="1">
              <a:spcBef>
                <a:spcPct val="0"/>
              </a:spcBef>
            </a:pPr>
            <a:endParaRPr lang="ru-RU" dirty="0" smtClean="0"/>
          </a:p>
        </p:txBody>
      </p:sp>
      <p:sp>
        <p:nvSpPr>
          <p:cNvPr id="307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F7B5BE-50F2-4F22-9A70-2536EABC1E72}" type="slidenum">
              <a:rPr lang="ru-RU" smtClean="0">
                <a:solidFill>
                  <a:prstClr val="black"/>
                </a:solidFill>
              </a:rPr>
              <a:pPr/>
              <a:t>2</a:t>
            </a:fld>
            <a:endParaRPr lang="ru-RU"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Адаптация к дошкольному учреждению проходит крайне болезненно. Привыкнуть к детскому саду не так-то просто. Никто не может предсказать, какие последствия вызовет резкое превращение малыша из «домашнего» в «ясельного». Теперь ребенка окружают новые люди, взрослые и дети, которых он раньше не знал и которые совсем не похожи на его семью.</a:t>
            </a:r>
          </a:p>
          <a:p>
            <a:pPr eaLnBrk="1" hangingPunct="1">
              <a:spcBef>
                <a:spcPct val="0"/>
              </a:spcBef>
            </a:pPr>
            <a:endParaRPr lang="ru-RU" dirty="0" smtClean="0"/>
          </a:p>
          <a:p>
            <a:pPr eaLnBrk="1" hangingPunct="1">
              <a:spcBef>
                <a:spcPct val="0"/>
              </a:spcBef>
            </a:pPr>
            <a:r>
              <a:rPr lang="ru-RU" dirty="0" smtClean="0"/>
              <a:t>В ФГОС ДО говорится о том, что образовательный процесс носит открытый характер на основе сотрудничества с семьями воспитанников, то есть непосредственное вовлечение их в образовательный процесс. Те образовательные задачи, которые ставит перед нами новая программа ФГОС, подразумевают достаточно большое взаимодействие воспитателя и родителей. Возникает ряд вопросов, которые вы можете видеть на слайде. К сожалению, в традиционной работе с родителями используются недостаточно эффективные методы. </a:t>
            </a:r>
          </a:p>
          <a:p>
            <a:pPr eaLnBrk="1" hangingPunct="1">
              <a:spcBef>
                <a:spcPct val="0"/>
              </a:spcBef>
            </a:pPr>
            <a:r>
              <a:rPr lang="ru-RU" dirty="0" smtClean="0"/>
              <a:t>На наш взгляд, данную проблему можно решить следующим путем (на слайде). Современные родители часто испытывают определённые трудности в воспитании своих детей, им приходится нелегко из-за нехватки времени и занятости на работе, неумения выбирать методическую литературу и практические пособия для развития малышей. Многие родители не понимают важности работы с маленькими детьми. А ведь ранний возраст — это время, когда закладываются основы физического, психического, личностного развития человека. Именно этот период детства очень важен, так как дефицит воспитания в раннем возрасте оборачивается невосполнимыми потерями. </a:t>
            </a:r>
          </a:p>
          <a:p>
            <a:pPr eaLnBrk="1" hangingPunct="1">
              <a:spcBef>
                <a:spcPct val="0"/>
              </a:spcBef>
            </a:pPr>
            <a:endParaRPr lang="ru-RU" dirty="0" smtClean="0"/>
          </a:p>
        </p:txBody>
      </p:sp>
      <p:sp>
        <p:nvSpPr>
          <p:cNvPr id="307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F7B5BE-50F2-4F22-9A70-2536EABC1E72}" type="slidenum">
              <a:rPr lang="ru-RU" smtClean="0"/>
              <a:pPr/>
              <a:t>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В современных условиях актуальность проблемы адаптации детей к ДОУ, которая представлена на слайде, занимает в дошкольной педагогике ведущее место. Это связано с тем, что детский сад — новый период в жизни ребенка и поступление в него сопряжено с тяжелыми переживаниями, сопровождается изменением поведенческих реакций ребенка. </a:t>
            </a:r>
          </a:p>
          <a:p>
            <a:pPr eaLnBrk="1" hangingPunct="1">
              <a:spcBef>
                <a:spcPct val="0"/>
              </a:spcBef>
            </a:pPr>
            <a:r>
              <a:rPr lang="ru-RU" dirty="0" smtClean="0"/>
              <a:t>Так, Выготский Л.С.  полагал, что основным средством, позволяющим детям осваивать все более сложные социальные и когнитивные умения является игра. В раннем возрасте происходит разделение предметно-практической и игровой деятельности детей. Решающая роль в организации игрового взаимодействия детей этого возраста принадлежит взрослому.</a:t>
            </a:r>
          </a:p>
          <a:p>
            <a:pPr eaLnBrk="1" hangingPunct="1">
              <a:spcBef>
                <a:spcPct val="0"/>
              </a:spcBef>
            </a:pPr>
            <a:endParaRPr lang="ru-RU" dirty="0" smtClean="0"/>
          </a:p>
        </p:txBody>
      </p:sp>
      <p:sp>
        <p:nvSpPr>
          <p:cNvPr id="337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D8981E-3823-4448-B706-FEFF6200EC22}" type="slidenum">
              <a:rPr lang="ru-RU" smtClean="0"/>
              <a:pPr/>
              <a:t>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Ежегодно сталкиваясь с одними и теми же проблемами, мы пришли к выводу о необходимости организации  в ДОУ в пред адаптационный период, группы, где в процессе нахождения «рядом» и «вместе», родители и дети, пока не посещающие  детский сад, смогли бы безболезненно преодолевать все свои страхи.  Количество желающих было многочисленным, поэтому мы организовали несколько подгрупп в составе 8-10 детей совместно с родителями. В данных подгруппах с детьми работал педагог-психолог, иногда будущие воспитатели. Организация работы данной прогулочной группы представлена вашему вниманию на слайде.</a:t>
            </a:r>
          </a:p>
        </p:txBody>
      </p:sp>
      <p:sp>
        <p:nvSpPr>
          <p:cNvPr id="337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D8981E-3823-4448-B706-FEFF6200EC22}" type="slidenum">
              <a:rPr lang="ru-RU" smtClean="0">
                <a:solidFill>
                  <a:prstClr val="black"/>
                </a:solidFill>
              </a:rPr>
              <a:pPr/>
              <a:t>5</a:t>
            </a:fld>
            <a:endParaRPr lang="ru-RU"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В рамках «Погуляй - </a:t>
            </a:r>
            <a:r>
              <a:rPr lang="ru-RU" dirty="0" err="1" smtClean="0"/>
              <a:t>ки</a:t>
            </a:r>
            <a:r>
              <a:rPr lang="ru-RU" dirty="0" smtClean="0"/>
              <a:t>» мы организовывали игры, выполняли различные игровые упражнения, проводили развлекательные мероприятия, знакомили родителей с деятельностью, которой будут заняты как сами дети в детском саду, так и учреждение в целом. Мы надеялись, что создав творчески игровую среду, где дети, родители и педагоги активно участвуют в совместной игровой деятельности, в дальнейшем поможем предупредить возможные проблемы адаптации детей и родителей к ДОУ, их многочисленные страхи. В этот же период родители будущих воспитанников получали квалифицированную помощь по интересующим их вопросам от специалистов ДОУ. </a:t>
            </a:r>
          </a:p>
        </p:txBody>
      </p:sp>
      <p:sp>
        <p:nvSpPr>
          <p:cNvPr id="337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D8981E-3823-4448-B706-FEFF6200EC22}" type="slidenum">
              <a:rPr lang="ru-RU" smtClean="0">
                <a:solidFill>
                  <a:prstClr val="black"/>
                </a:solidFill>
              </a:rPr>
              <a:pPr/>
              <a:t>6</a:t>
            </a:fld>
            <a:endParaRPr lang="ru-RU"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337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D8981E-3823-4448-B706-FEFF6200EC22}" type="slidenum">
              <a:rPr lang="ru-RU" smtClean="0">
                <a:solidFill>
                  <a:prstClr val="black"/>
                </a:solidFill>
              </a:rPr>
              <a:pPr/>
              <a:t>7</a:t>
            </a:fld>
            <a:endParaRPr lang="ru-RU"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Далее вашему вниманию представлен перспективный план работы прогулочной группы «Погуляй-ка»</a:t>
            </a:r>
          </a:p>
          <a:p>
            <a:pPr eaLnBrk="1" hangingPunct="1">
              <a:spcBef>
                <a:spcPct val="0"/>
              </a:spcBef>
            </a:pPr>
            <a:r>
              <a:rPr lang="ru-RU" dirty="0" smtClean="0"/>
              <a:t>Итогом работы данной группы явилась положительная динамика в развитии детских видов деятельности, мягкая адаптация к условиям детского сада, накопление сенсорного опыта, становление речи ребенка, развитие мелкой и крупной моторики, умение уважать желание и возможности ребенка, расширились представления ребенка об окружающем мире. </a:t>
            </a:r>
          </a:p>
        </p:txBody>
      </p:sp>
      <p:sp>
        <p:nvSpPr>
          <p:cNvPr id="337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D8981E-3823-4448-B706-FEFF6200EC22}" type="slidenum">
              <a:rPr lang="ru-RU" smtClean="0">
                <a:solidFill>
                  <a:prstClr val="black"/>
                </a:solidFill>
              </a:rPr>
              <a:pPr/>
              <a:t>8</a:t>
            </a:fld>
            <a:endParaRPr lang="ru-RU"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Далее, нами была разработана программа сотрудничества и взаимодействия дошкольного учреждения и родителей детей раннего возраста в период адаптации, в том числе и для тех детей, кто приходит в детский сад после длительного отсутствия. Программа включает в себя пять игровых сеансов, по пяти областям развития. Цель, задачи, принципы проведения игровых сеансов вы можете увидеть на слайде, также там представлен перспективный план-программа игровых сеансов. </a:t>
            </a:r>
          </a:p>
        </p:txBody>
      </p:sp>
      <p:sp>
        <p:nvSpPr>
          <p:cNvPr id="337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D8981E-3823-4448-B706-FEFF6200EC22}" type="slidenum">
              <a:rPr lang="ru-RU" smtClean="0">
                <a:solidFill>
                  <a:prstClr val="black"/>
                </a:solidFill>
              </a:rPr>
              <a:pPr/>
              <a:t>9</a:t>
            </a:fld>
            <a:endParaRPr lang="ru-RU"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9F5D9EA-E0AC-4D29-AF4D-6E31FD4A58FB}"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2BE6A75-3CF1-4BE1-913B-142FD9F8503A}"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EFABFAB-64A9-4D1F-BD11-536B8BDA0B65}"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57C9566-EA88-4633-ACA2-2F04A9B3A88C}"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AAE9765-9D93-4EFE-8FA2-3E3ED1F86E51}"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782FBF2-5F82-4A88-AA14-1B27C9DD4991}"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8A89ED1-0F71-4914-97E2-0469222CA1DC}"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420743A-92D5-451E-8015-59C4758EABE8}"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C8ACC25E-C8E5-4F27-9F72-0E28950107A1}"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5A2807F-E7DA-40E8-BBD2-6F8B957B0148}"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16D1F9B-C34C-4E93-A7E1-0544B9CC19B0}"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222AB8C-FE4C-4B07-A271-C3639E61399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jpe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3.jpeg"/><Relationship Id="rId7"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jpeg"/><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jpeg"/><Relationship Id="rId7"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3.jpeg"/><Relationship Id="rId7"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НН\фон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623580" y="1447800"/>
            <a:ext cx="8077200" cy="1752600"/>
          </a:xfrm>
        </p:spPr>
        <p:txBody>
          <a:bodyPr/>
          <a:lstStyle/>
          <a:p>
            <a:pPr eaLnBrk="1" hangingPunct="1"/>
            <a:r>
              <a:rPr lang="ru-RU" sz="2800" b="1" dirty="0">
                <a:solidFill>
                  <a:srgbClr val="FF0000"/>
                </a:solidFill>
                <a:latin typeface="Times New Roman" panose="02020603050405020304" pitchFamily="18" charset="0"/>
                <a:cs typeface="Times New Roman" panose="02020603050405020304" pitchFamily="18" charset="0"/>
              </a:rPr>
              <a:t>«Вхождение в игровую ситуацию как форма вовлечения родителей </a:t>
            </a:r>
            <a:br>
              <a:rPr lang="ru-RU" sz="2800" b="1" dirty="0">
                <a:solidFill>
                  <a:srgbClr val="FF0000"/>
                </a:solidFill>
                <a:latin typeface="Times New Roman" panose="02020603050405020304" pitchFamily="18" charset="0"/>
                <a:cs typeface="Times New Roman" panose="02020603050405020304" pitchFamily="18" charset="0"/>
              </a:rPr>
            </a:br>
            <a:r>
              <a:rPr lang="ru-RU" sz="2800" b="1" dirty="0">
                <a:solidFill>
                  <a:srgbClr val="FF0000"/>
                </a:solidFill>
                <a:latin typeface="Times New Roman" panose="02020603050405020304" pitchFamily="18" charset="0"/>
                <a:cs typeface="Times New Roman" panose="02020603050405020304" pitchFamily="18" charset="0"/>
              </a:rPr>
              <a:t>в образовательную деятельность </a:t>
            </a:r>
            <a:r>
              <a:rPr lang="ru-RU" sz="2800" b="1" dirty="0" smtClean="0">
                <a:solidFill>
                  <a:srgbClr val="FF0000"/>
                </a:solidFill>
                <a:latin typeface="Times New Roman" panose="02020603050405020304" pitchFamily="18" charset="0"/>
                <a:cs typeface="Times New Roman" panose="02020603050405020304" pitchFamily="18" charset="0"/>
              </a:rPr>
              <a:t>ДОО»</a:t>
            </a:r>
            <a:endParaRPr lang="ru-RU" sz="2800" b="1" dirty="0" smtClean="0">
              <a:solidFill>
                <a:srgbClr val="FF0000"/>
              </a:solidFill>
              <a:latin typeface="Times New Roman" panose="02020603050405020304" pitchFamily="18" charset="0"/>
              <a:cs typeface="Times New Roman" panose="02020603050405020304" pitchFamily="18" charset="0"/>
            </a:endParaRPr>
          </a:p>
        </p:txBody>
      </p:sp>
      <p:sp>
        <p:nvSpPr>
          <p:cNvPr id="2051" name="Text Box 4"/>
          <p:cNvSpPr txBox="1">
            <a:spLocks noChangeArrowheads="1"/>
          </p:cNvSpPr>
          <p:nvPr/>
        </p:nvSpPr>
        <p:spPr bwMode="auto">
          <a:xfrm>
            <a:off x="4495800" y="3429000"/>
            <a:ext cx="4191000" cy="707886"/>
          </a:xfrm>
          <a:prstGeom prst="rect">
            <a:avLst/>
          </a:prstGeom>
          <a:noFill/>
          <a:ln w="9525">
            <a:noFill/>
            <a:miter lim="800000"/>
            <a:headEnd/>
            <a:tailEnd/>
          </a:ln>
        </p:spPr>
        <p:txBody>
          <a:bodyPr wrap="square">
            <a:spAutoFit/>
          </a:bodyPr>
          <a:lstStyle/>
          <a:p>
            <a:pPr algn="r">
              <a:spcBef>
                <a:spcPct val="50000"/>
              </a:spcBef>
            </a:pPr>
            <a:r>
              <a:rPr lang="ru-RU" sz="1600" b="1" dirty="0" smtClean="0">
                <a:latin typeface="Times New Roman" panose="02020603050405020304" pitchFamily="18" charset="0"/>
                <a:cs typeface="Times New Roman" panose="02020603050405020304" pitchFamily="18" charset="0"/>
              </a:rPr>
              <a:t>Автор:</a:t>
            </a:r>
          </a:p>
          <a:p>
            <a:pPr algn="r">
              <a:spcBef>
                <a:spcPct val="50000"/>
              </a:spcBef>
            </a:pPr>
            <a:r>
              <a:rPr lang="ru-RU" sz="1600" b="1" dirty="0" smtClean="0">
                <a:latin typeface="Times New Roman" panose="02020603050405020304" pitchFamily="18" charset="0"/>
                <a:cs typeface="Times New Roman" panose="02020603050405020304" pitchFamily="18" charset="0"/>
              </a:rPr>
              <a:t>Старший воспитатель Соколова Н.Л.</a:t>
            </a:r>
          </a:p>
        </p:txBody>
      </p:sp>
      <p:sp>
        <p:nvSpPr>
          <p:cNvPr id="2" name="TextBox 1"/>
          <p:cNvSpPr txBox="1"/>
          <p:nvPr/>
        </p:nvSpPr>
        <p:spPr>
          <a:xfrm>
            <a:off x="1371600" y="443131"/>
            <a:ext cx="6581161" cy="646331"/>
          </a:xfrm>
          <a:prstGeom prst="rect">
            <a:avLst/>
          </a:prstGeom>
          <a:noFill/>
        </p:spPr>
        <p:txBody>
          <a:bodyPr wrap="none" rtlCol="0">
            <a:spAutoFit/>
          </a:bodyPr>
          <a:lstStyle/>
          <a:p>
            <a:pPr algn="ctr"/>
            <a:r>
              <a:rPr lang="ru-RU" dirty="0" smtClean="0">
                <a:latin typeface="Times New Roman" panose="02020603050405020304" pitchFamily="18" charset="0"/>
                <a:cs typeface="Times New Roman" panose="02020603050405020304" pitchFamily="18" charset="0"/>
              </a:rPr>
              <a:t>Муниципальное дошкольное общеобразовательное учреждение  </a:t>
            </a:r>
          </a:p>
          <a:p>
            <a:pPr algn="ctr"/>
            <a:r>
              <a:rPr lang="ru-RU" dirty="0" smtClean="0">
                <a:latin typeface="Times New Roman" panose="02020603050405020304" pitchFamily="18" charset="0"/>
                <a:cs typeface="Times New Roman" panose="02020603050405020304" pitchFamily="18" charset="0"/>
              </a:rPr>
              <a:t>«Детский сад общеразвивающего вида № 6 «Чебурашка»</a:t>
            </a:r>
            <a:endParaRPr lang="ru-RU" dirty="0">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3429000" y="5943600"/>
            <a:ext cx="2133600" cy="553998"/>
          </a:xfrm>
          <a:prstGeom prst="rect">
            <a:avLst/>
          </a:prstGeom>
          <a:noFill/>
          <a:ln w="9525">
            <a:noFill/>
            <a:miter lim="800000"/>
            <a:headEnd/>
            <a:tailEnd/>
          </a:ln>
        </p:spPr>
        <p:txBody>
          <a:bodyPr wrap="square">
            <a:spAutoFit/>
          </a:bodyPr>
          <a:lstStyle/>
          <a:p>
            <a:pPr algn="ctr">
              <a:spcBef>
                <a:spcPct val="50000"/>
              </a:spcBef>
            </a:pPr>
            <a:r>
              <a:rPr lang="ru-RU" sz="1200" b="1" dirty="0" smtClean="0">
                <a:latin typeface="Times New Roman" panose="02020603050405020304" pitchFamily="18" charset="0"/>
                <a:cs typeface="Times New Roman" panose="02020603050405020304" pitchFamily="18" charset="0"/>
              </a:rPr>
              <a:t>г. Вологда</a:t>
            </a:r>
          </a:p>
          <a:p>
            <a:pPr algn="ctr">
              <a:spcBef>
                <a:spcPct val="50000"/>
              </a:spcBef>
            </a:pPr>
            <a:r>
              <a:rPr lang="ru-RU" sz="1200" b="1" dirty="0" smtClean="0">
                <a:latin typeface="Times New Roman" panose="02020603050405020304" pitchFamily="18" charset="0"/>
                <a:cs typeface="Times New Roman" panose="02020603050405020304" pitchFamily="18" charset="0"/>
              </a:rPr>
              <a:t>2022 год</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anim calcmode="lin" valueType="num">
                                      <p:cBhvr>
                                        <p:cTn id="8" dur="10" fill="hold"/>
                                        <p:tgtEl>
                                          <p:spTgt spid="2"/>
                                        </p:tgtEl>
                                        <p:attrNameLst>
                                          <p:attrName>ppt_x</p:attrName>
                                        </p:attrNameLst>
                                      </p:cBhvr>
                                      <p:tavLst>
                                        <p:tav tm="0">
                                          <p:val>
                                            <p:strVal val="#ppt_x"/>
                                          </p:val>
                                        </p:tav>
                                        <p:tav tm="100000">
                                          <p:val>
                                            <p:strVal val="#ppt_x"/>
                                          </p:val>
                                        </p:tav>
                                      </p:tavLst>
                                    </p:anim>
                                    <p:anim calcmode="lin" valueType="num">
                                      <p:cBhvr>
                                        <p:cTn id="9" dur="1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
                            </p:stCondLst>
                            <p:childTnLst>
                              <p:par>
                                <p:cTn id="11" presetID="42" presetClass="entr" presetSubtype="0" fill="hold" grpId="0"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
                                        <p:tgtEl>
                                          <p:spTgt spid="2050"/>
                                        </p:tgtEl>
                                      </p:cBhvr>
                                    </p:animEffect>
                                    <p:anim calcmode="lin" valueType="num">
                                      <p:cBhvr>
                                        <p:cTn id="14" dur="10" fill="hold"/>
                                        <p:tgtEl>
                                          <p:spTgt spid="2050"/>
                                        </p:tgtEl>
                                        <p:attrNameLst>
                                          <p:attrName>ppt_x</p:attrName>
                                        </p:attrNameLst>
                                      </p:cBhvr>
                                      <p:tavLst>
                                        <p:tav tm="0">
                                          <p:val>
                                            <p:strVal val="#ppt_x"/>
                                          </p:val>
                                        </p:tav>
                                        <p:tav tm="100000">
                                          <p:val>
                                            <p:strVal val="#ppt_x"/>
                                          </p:val>
                                        </p:tav>
                                      </p:tavLst>
                                    </p:anim>
                                    <p:anim calcmode="lin" valueType="num">
                                      <p:cBhvr>
                                        <p:cTn id="15" dur="10" fill="hold"/>
                                        <p:tgtEl>
                                          <p:spTgt spid="2050"/>
                                        </p:tgtEl>
                                        <p:attrNameLst>
                                          <p:attrName>ppt_y</p:attrName>
                                        </p:attrNameLst>
                                      </p:cBhvr>
                                      <p:tavLst>
                                        <p:tav tm="0">
                                          <p:val>
                                            <p:strVal val="#ppt_y+.1"/>
                                          </p:val>
                                        </p:tav>
                                        <p:tav tm="100000">
                                          <p:val>
                                            <p:strVal val="#ppt_y"/>
                                          </p:val>
                                        </p:tav>
                                      </p:tavLst>
                                    </p:anim>
                                  </p:childTnLst>
                                </p:cTn>
                              </p:par>
                            </p:childTnLst>
                          </p:cTn>
                        </p:par>
                        <p:par>
                          <p:cTn id="16" fill="hold">
                            <p:stCondLst>
                              <p:cond delay="20"/>
                            </p:stCondLst>
                            <p:childTnLst>
                              <p:par>
                                <p:cTn id="17" presetID="2" presetClass="entr" presetSubtype="4" fill="hold" grpId="0" nodeType="after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10" fill="hold"/>
                                        <p:tgtEl>
                                          <p:spTgt spid="2051"/>
                                        </p:tgtEl>
                                        <p:attrNameLst>
                                          <p:attrName>ppt_x</p:attrName>
                                        </p:attrNameLst>
                                      </p:cBhvr>
                                      <p:tavLst>
                                        <p:tav tm="0">
                                          <p:val>
                                            <p:strVal val="#ppt_x"/>
                                          </p:val>
                                        </p:tav>
                                        <p:tav tm="100000">
                                          <p:val>
                                            <p:strVal val="#ppt_x"/>
                                          </p:val>
                                        </p:tav>
                                      </p:tavLst>
                                    </p:anim>
                                    <p:anim calcmode="lin" valueType="num">
                                      <p:cBhvr additive="base">
                                        <p:cTn id="20" dur="10" fill="hold"/>
                                        <p:tgtEl>
                                          <p:spTgt spid="2051"/>
                                        </p:tgtEl>
                                        <p:attrNameLst>
                                          <p:attrName>ppt_y</p:attrName>
                                        </p:attrNameLst>
                                      </p:cBhvr>
                                      <p:tavLst>
                                        <p:tav tm="0">
                                          <p:val>
                                            <p:strVal val="1+#ppt_h/2"/>
                                          </p:val>
                                        </p:tav>
                                        <p:tav tm="100000">
                                          <p:val>
                                            <p:strVal val="#ppt_y"/>
                                          </p:val>
                                        </p:tav>
                                      </p:tavLst>
                                    </p:anim>
                                  </p:childTnLst>
                                </p:cTn>
                              </p:par>
                            </p:childTnLst>
                          </p:cTn>
                        </p:par>
                        <p:par>
                          <p:cTn id="21" fill="hold">
                            <p:stCondLst>
                              <p:cond delay="30"/>
                            </p:stCondLst>
                            <p:childTnLst>
                              <p:par>
                                <p:cTn id="22" presetID="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 fill="hold"/>
                                        <p:tgtEl>
                                          <p:spTgt spid="6"/>
                                        </p:tgtEl>
                                        <p:attrNameLst>
                                          <p:attrName>ppt_x</p:attrName>
                                        </p:attrNameLst>
                                      </p:cBhvr>
                                      <p:tavLst>
                                        <p:tav tm="0">
                                          <p:val>
                                            <p:strVal val="#ppt_x"/>
                                          </p:val>
                                        </p:tav>
                                        <p:tav tm="100000">
                                          <p:val>
                                            <p:strVal val="#ppt_x"/>
                                          </p:val>
                                        </p:tav>
                                      </p:tavLst>
                                    </p:anim>
                                    <p:anim calcmode="lin" valueType="num">
                                      <p:cBhvr additive="base">
                                        <p:cTn id="25" dur="1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smtClean="0"/>
              <a:t> </a:t>
            </a:r>
          </a:p>
        </p:txBody>
      </p:sp>
      <p:pic>
        <p:nvPicPr>
          <p:cNvPr id="5" name="Picture 2" descr="F:\НН\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47"/>
          <a:stretch/>
        </p:blipFill>
        <p:spPr bwMode="auto">
          <a:xfrm>
            <a:off x="0" y="443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6200" y="76200"/>
            <a:ext cx="8991600" cy="830997"/>
          </a:xfrm>
          <a:prstGeom prst="rect">
            <a:avLst/>
          </a:prstGeom>
        </p:spPr>
        <p:txBody>
          <a:bodyPr wrap="square">
            <a:spAutoFit/>
          </a:bodyPr>
          <a:lstStyle/>
          <a:p>
            <a:pPr algn="ctr"/>
            <a:r>
              <a:rPr lang="ru-RU" sz="2400" b="1" dirty="0" smtClean="0">
                <a:solidFill>
                  <a:srgbClr val="FF0000"/>
                </a:solidFill>
                <a:latin typeface="Times New Roman"/>
                <a:ea typeface="Times New Roman"/>
              </a:rPr>
              <a:t>Программа </a:t>
            </a:r>
            <a:r>
              <a:rPr lang="ru-RU" sz="2400" b="1" dirty="0">
                <a:solidFill>
                  <a:srgbClr val="FF0000"/>
                </a:solidFill>
                <a:latin typeface="Times New Roman"/>
                <a:ea typeface="Times New Roman"/>
              </a:rPr>
              <a:t>сотрудничества и взаимодействия </a:t>
            </a:r>
            <a:endParaRPr lang="ru-RU" sz="2400" b="1" dirty="0" smtClean="0">
              <a:solidFill>
                <a:srgbClr val="FF0000"/>
              </a:solidFill>
              <a:latin typeface="Times New Roman"/>
              <a:ea typeface="Times New Roman"/>
            </a:endParaRPr>
          </a:p>
          <a:p>
            <a:pPr algn="ctr"/>
            <a:r>
              <a:rPr lang="ru-RU" sz="2400" b="1" dirty="0" smtClean="0">
                <a:solidFill>
                  <a:srgbClr val="FF0000"/>
                </a:solidFill>
                <a:latin typeface="Times New Roman"/>
                <a:ea typeface="Times New Roman"/>
              </a:rPr>
              <a:t>дошкольного </a:t>
            </a:r>
            <a:r>
              <a:rPr lang="ru-RU" sz="2400" b="1" dirty="0">
                <a:solidFill>
                  <a:srgbClr val="FF0000"/>
                </a:solidFill>
                <a:latin typeface="Times New Roman"/>
                <a:ea typeface="Times New Roman"/>
              </a:rPr>
              <a:t>учреждения и родителей </a:t>
            </a:r>
            <a:r>
              <a:rPr lang="ru-RU" sz="2400" b="1" dirty="0" smtClean="0">
                <a:solidFill>
                  <a:srgbClr val="FF0000"/>
                </a:solidFill>
                <a:latin typeface="Times New Roman"/>
                <a:ea typeface="Times New Roman"/>
              </a:rPr>
              <a:t>детей. </a:t>
            </a:r>
            <a:endParaRPr lang="ru-RU" sz="2400" b="1" dirty="0">
              <a:solidFill>
                <a:srgbClr val="FF0000"/>
              </a:solidFill>
            </a:endParaRPr>
          </a:p>
        </p:txBody>
      </p:sp>
      <p:sp>
        <p:nvSpPr>
          <p:cNvPr id="3" name="Прямоугольник 2"/>
          <p:cNvSpPr/>
          <p:nvPr/>
        </p:nvSpPr>
        <p:spPr>
          <a:xfrm>
            <a:off x="152400" y="990600"/>
            <a:ext cx="8839200" cy="2585323"/>
          </a:xfrm>
          <a:prstGeom prst="rect">
            <a:avLst/>
          </a:prstGeom>
        </p:spPr>
        <p:txBody>
          <a:bodyPr wrap="square">
            <a:spAutoFit/>
          </a:bodyPr>
          <a:lstStyle/>
          <a:p>
            <a:pPr marL="457200" algn="just">
              <a:spcAft>
                <a:spcPts val="0"/>
              </a:spcAft>
            </a:pPr>
            <a:r>
              <a:rPr lang="ru-RU" b="1" dirty="0">
                <a:latin typeface="Times New Roman"/>
                <a:ea typeface="Times New Roman"/>
              </a:rPr>
              <a:t>Принципы</a:t>
            </a:r>
            <a:r>
              <a:rPr lang="ru-RU" dirty="0">
                <a:latin typeface="Times New Roman"/>
                <a:ea typeface="Times New Roman"/>
              </a:rPr>
              <a:t> проведения игровых сеансов: </a:t>
            </a:r>
          </a:p>
          <a:p>
            <a:pPr marL="342900" lvl="0" indent="-342900" algn="just">
              <a:spcAft>
                <a:spcPts val="0"/>
              </a:spcAft>
              <a:buFont typeface="Symbol"/>
              <a:buChar char=""/>
            </a:pPr>
            <a:r>
              <a:rPr lang="ru-RU" dirty="0">
                <a:latin typeface="Times New Roman"/>
                <a:ea typeface="Times New Roman"/>
              </a:rPr>
              <a:t>четкая организация игрового сеанса; </a:t>
            </a:r>
          </a:p>
          <a:p>
            <a:pPr marL="342900" lvl="0" indent="-342900" algn="just">
              <a:spcAft>
                <a:spcPts val="0"/>
              </a:spcAft>
              <a:buFont typeface="Symbol"/>
              <a:buChar char=""/>
            </a:pPr>
            <a:r>
              <a:rPr lang="ru-RU" dirty="0">
                <a:latin typeface="Times New Roman"/>
                <a:ea typeface="Times New Roman"/>
              </a:rPr>
              <a:t>оформление игровой среды, соответствующей возрасту, полу ребенка, тематике игрового сеанса;</a:t>
            </a:r>
          </a:p>
          <a:p>
            <a:pPr marL="342900" lvl="0" indent="-342900" algn="just">
              <a:spcAft>
                <a:spcPts val="0"/>
              </a:spcAft>
              <a:buFont typeface="Symbol"/>
              <a:buChar char=""/>
            </a:pPr>
            <a:r>
              <a:rPr lang="ru-RU" dirty="0">
                <a:latin typeface="Times New Roman"/>
                <a:ea typeface="Times New Roman"/>
              </a:rPr>
              <a:t>обеспечение свободного выбора игрушек участниками сеанса;</a:t>
            </a:r>
          </a:p>
          <a:p>
            <a:pPr marL="342900" lvl="0" indent="-342900" algn="just">
              <a:spcAft>
                <a:spcPts val="0"/>
              </a:spcAft>
              <a:buFont typeface="Symbol"/>
              <a:buChar char=""/>
            </a:pPr>
            <a:r>
              <a:rPr lang="ru-RU" dirty="0">
                <a:latin typeface="Times New Roman"/>
                <a:ea typeface="Times New Roman"/>
              </a:rPr>
              <a:t>доброжелательное и уважительное отношение ко всем участникам сеанса; </a:t>
            </a:r>
          </a:p>
          <a:p>
            <a:pPr marL="342900" lvl="0" indent="-342900" algn="just">
              <a:spcAft>
                <a:spcPts val="0"/>
              </a:spcAft>
              <a:buFont typeface="Symbol"/>
              <a:buChar char=""/>
            </a:pPr>
            <a:r>
              <a:rPr lang="ru-RU" dirty="0">
                <a:latin typeface="Times New Roman"/>
                <a:ea typeface="Times New Roman"/>
              </a:rPr>
              <a:t>поддержание временных рамок и правил поведения во время игрового сеанса;</a:t>
            </a:r>
          </a:p>
          <a:p>
            <a:pPr marL="342900" lvl="0" indent="-342900" algn="just">
              <a:spcAft>
                <a:spcPts val="0"/>
              </a:spcAft>
              <a:buFont typeface="Symbol"/>
              <a:buChar char=""/>
            </a:pPr>
            <a:r>
              <a:rPr lang="ru-RU" dirty="0">
                <a:latin typeface="Times New Roman"/>
                <a:ea typeface="Times New Roman"/>
              </a:rPr>
              <a:t>готовность педагога к вовлечению в игру и другому позитивному взаимодействию со всеми участниками сеанса при их инициативе. </a:t>
            </a:r>
            <a:endParaRPr lang="ru-RU" dirty="0">
              <a:effectLst/>
              <a:latin typeface="Times New Roman"/>
              <a:ea typeface="Times New Roman"/>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206847849"/>
              </p:ext>
            </p:extLst>
          </p:nvPr>
        </p:nvGraphicFramePr>
        <p:xfrm>
          <a:off x="304800" y="3964305"/>
          <a:ext cx="8610600" cy="2194560"/>
        </p:xfrm>
        <a:graphic>
          <a:graphicData uri="http://schemas.openxmlformats.org/drawingml/2006/table">
            <a:tbl>
              <a:tblPr firstRow="1" firstCol="1" bandRow="1"/>
              <a:tblGrid>
                <a:gridCol w="4724400"/>
                <a:gridCol w="3886200"/>
              </a:tblGrid>
              <a:tr h="0">
                <a:tc>
                  <a:txBody>
                    <a:bodyPr/>
                    <a:lstStyle/>
                    <a:p>
                      <a:pPr algn="ctr">
                        <a:lnSpc>
                          <a:spcPct val="100000"/>
                        </a:lnSpc>
                        <a:spcAft>
                          <a:spcPts val="0"/>
                        </a:spcAft>
                      </a:pPr>
                      <a:r>
                        <a:rPr lang="ru-RU" sz="1800" b="1" dirty="0">
                          <a:effectLst/>
                          <a:latin typeface="Times New Roman"/>
                          <a:ea typeface="Times New Roman"/>
                        </a:rPr>
                        <a:t>Содержание</a:t>
                      </a:r>
                      <a:endParaRPr lang="ru-RU"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b="1">
                          <a:effectLst/>
                          <a:latin typeface="Times New Roman"/>
                          <a:ea typeface="Times New Roman"/>
                        </a:rPr>
                        <a:t>Направление развития</a:t>
                      </a:r>
                      <a:endParaRPr lang="ru-RU"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20">
                <a:tc>
                  <a:txBody>
                    <a:bodyPr/>
                    <a:lstStyle/>
                    <a:p>
                      <a:pPr>
                        <a:lnSpc>
                          <a:spcPct val="100000"/>
                        </a:lnSpc>
                        <a:spcAft>
                          <a:spcPts val="0"/>
                        </a:spcAft>
                      </a:pPr>
                      <a:r>
                        <a:rPr lang="ru-RU" sz="1800" dirty="0">
                          <a:effectLst/>
                          <a:latin typeface="Times New Roman"/>
                          <a:ea typeface="Times New Roman"/>
                        </a:rPr>
                        <a:t>«Веселая прогулка» — сеанс подвижных игр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800">
                          <a:effectLst/>
                          <a:latin typeface="Times New Roman"/>
                          <a:ea typeface="Times New Roman"/>
                        </a:rPr>
                        <a:t>Физическое развитие.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ru-RU" sz="1800" dirty="0">
                          <a:effectLst/>
                          <a:latin typeface="Times New Roman"/>
                          <a:ea typeface="Times New Roman"/>
                        </a:rPr>
                        <a:t>«Семья — это счастье» — сеанс творческих игр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800" dirty="0">
                          <a:effectLst/>
                          <a:latin typeface="Times New Roman"/>
                          <a:ea typeface="Times New Roman"/>
                        </a:rPr>
                        <a:t>Художественно-эстетическое развитие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ru-RU" sz="1800" dirty="0">
                          <a:effectLst/>
                          <a:latin typeface="Times New Roman"/>
                          <a:ea typeface="Times New Roman"/>
                        </a:rPr>
                        <a:t>«Я сам!» — сеанс сюжетно-ролевой игры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800" dirty="0">
                          <a:effectLst/>
                          <a:latin typeface="Times New Roman"/>
                          <a:ea typeface="Times New Roman"/>
                        </a:rPr>
                        <a:t>Познавательное развитие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ru-RU" sz="1800" dirty="0">
                          <a:effectLst/>
                          <a:latin typeface="Times New Roman"/>
                          <a:ea typeface="Times New Roman"/>
                        </a:rPr>
                        <a:t>«Песочная сказка» - сеанс развивающих игр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800" dirty="0">
                          <a:effectLst/>
                          <a:latin typeface="Times New Roman"/>
                          <a:ea typeface="Times New Roman"/>
                        </a:rPr>
                        <a:t>Социально-коммуникативное развитие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ru-RU" sz="1800">
                          <a:effectLst/>
                          <a:latin typeface="Times New Roman"/>
                          <a:ea typeface="Times New Roman"/>
                        </a:rPr>
                        <a:t>«Корзинка со сказкой» - сеанс речевых игр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800" dirty="0">
                          <a:effectLst/>
                          <a:latin typeface="Times New Roman"/>
                          <a:ea typeface="Times New Roman"/>
                        </a:rPr>
                        <a:t>Речевое развитие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2514600" y="3575923"/>
            <a:ext cx="43649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План-программа игровых сеансов: </a:t>
            </a:r>
            <a:endParaRPr kumimoji="0" lang="ru-RU" b="1" i="0" u="none" strike="noStrike" cap="none" normalizeH="0" baseline="0" dirty="0" smtClean="0">
              <a:ln>
                <a:noFill/>
              </a:ln>
              <a:effectLst/>
              <a:latin typeface="Times New Roman" pitchFamily="18" charset="0"/>
              <a:cs typeface="Times New Roman" pitchFamily="18" charset="0"/>
            </a:endParaRPr>
          </a:p>
        </p:txBody>
      </p:sp>
    </p:spTree>
    <p:extLst>
      <p:ext uri="{BB962C8B-B14F-4D97-AF65-F5344CB8AC3E}">
        <p14:creationId xmlns:p14="http://schemas.microsoft.com/office/powerpoint/2010/main" val="6957530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НН\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4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83507" y="15789"/>
            <a:ext cx="8763000" cy="661207"/>
          </a:xfrm>
          <a:prstGeom prst="rect">
            <a:avLst/>
          </a:prstGeom>
        </p:spPr>
        <p:txBody>
          <a:bodyPr wrap="square">
            <a:spAutoFit/>
          </a:bodyPr>
          <a:lstStyle/>
          <a:p>
            <a:pPr marR="142875" lvl="0" algn="ctr">
              <a:lnSpc>
                <a:spcPct val="150000"/>
              </a:lnSpc>
              <a:spcAft>
                <a:spcPts val="0"/>
              </a:spcAft>
            </a:pPr>
            <a:r>
              <a:rPr lang="ru-RU" sz="2800" b="1" dirty="0">
                <a:solidFill>
                  <a:srgbClr val="FF0000"/>
                </a:solidFill>
                <a:latin typeface="Times New Roman"/>
                <a:ea typeface="Times New Roman"/>
              </a:rPr>
              <a:t>«Песочная сказка» - сеанс развивающих игр. </a:t>
            </a:r>
            <a:endParaRPr lang="ru-RU" sz="2800" dirty="0">
              <a:solidFill>
                <a:srgbClr val="FF0000"/>
              </a:solidFill>
              <a:effectLst/>
              <a:latin typeface="Times New Roman"/>
              <a:ea typeface="Times New Roman"/>
            </a:endParaRPr>
          </a:p>
        </p:txBody>
      </p:sp>
      <p:sp>
        <p:nvSpPr>
          <p:cNvPr id="2" name="Прямоугольник 1"/>
          <p:cNvSpPr/>
          <p:nvPr/>
        </p:nvSpPr>
        <p:spPr>
          <a:xfrm>
            <a:off x="190500" y="762000"/>
            <a:ext cx="8763000" cy="5632311"/>
          </a:xfrm>
          <a:prstGeom prst="rect">
            <a:avLst/>
          </a:prstGeom>
        </p:spPr>
        <p:txBody>
          <a:bodyPr wrap="square">
            <a:spAutoFit/>
          </a:bodyPr>
          <a:lstStyle/>
          <a:p>
            <a:pPr indent="449580" algn="just">
              <a:spcAft>
                <a:spcPts val="0"/>
              </a:spcAft>
            </a:pPr>
            <a:r>
              <a:rPr lang="ru-RU" sz="2400" b="1" dirty="0">
                <a:latin typeface="Times New Roman"/>
                <a:ea typeface="Times New Roman"/>
              </a:rPr>
              <a:t>Цель сеанса</a:t>
            </a:r>
            <a:r>
              <a:rPr lang="ru-RU" sz="2400" dirty="0">
                <a:latin typeface="Times New Roman"/>
                <a:ea typeface="Times New Roman"/>
              </a:rPr>
              <a:t>: развитие эмоционально – волевой сферы у детей младшего дошкольного возраста посредством игр с песком.</a:t>
            </a:r>
          </a:p>
          <a:p>
            <a:pPr indent="449580" algn="just">
              <a:spcAft>
                <a:spcPts val="0"/>
              </a:spcAft>
            </a:pPr>
            <a:r>
              <a:rPr lang="ru-RU" sz="2400" b="1" dirty="0">
                <a:latin typeface="Times New Roman"/>
                <a:ea typeface="Times New Roman"/>
              </a:rPr>
              <a:t>Задачи:</a:t>
            </a:r>
          </a:p>
          <a:p>
            <a:pPr marL="342900" lvl="0" indent="-342900" algn="just">
              <a:spcAft>
                <a:spcPts val="0"/>
              </a:spcAft>
              <a:buFont typeface="Symbol"/>
              <a:buChar char=""/>
            </a:pPr>
            <a:r>
              <a:rPr lang="ru-RU" sz="2400" dirty="0">
                <a:latin typeface="Times New Roman"/>
                <a:ea typeface="Times New Roman"/>
              </a:rPr>
              <a:t>Формировать понимание эмоционального состояния героев сказок и своего собственного;</a:t>
            </a:r>
          </a:p>
          <a:p>
            <a:pPr marL="342900" lvl="0" indent="-342900" algn="just">
              <a:spcAft>
                <a:spcPts val="0"/>
              </a:spcAft>
              <a:buFont typeface="Symbol"/>
              <a:buChar char=""/>
            </a:pPr>
            <a:r>
              <a:rPr lang="ru-RU" sz="2400" dirty="0">
                <a:latin typeface="Times New Roman"/>
                <a:ea typeface="Times New Roman"/>
              </a:rPr>
              <a:t>Формировать навыки работы с песком;</a:t>
            </a:r>
          </a:p>
          <a:p>
            <a:pPr marL="342900" lvl="0" indent="-342900" algn="just">
              <a:spcAft>
                <a:spcPts val="0"/>
              </a:spcAft>
              <a:buFont typeface="Symbol"/>
              <a:buChar char=""/>
            </a:pPr>
            <a:r>
              <a:rPr lang="ru-RU" sz="2400" dirty="0">
                <a:latin typeface="Times New Roman"/>
                <a:ea typeface="Times New Roman"/>
              </a:rPr>
              <a:t>Развивать тонкую моторику, тактильную чувствительность;</a:t>
            </a:r>
          </a:p>
          <a:p>
            <a:pPr marL="342900" lvl="0" indent="-342900" algn="just">
              <a:spcAft>
                <a:spcPts val="0"/>
              </a:spcAft>
              <a:buFont typeface="Symbol"/>
              <a:buChar char=""/>
            </a:pPr>
            <a:r>
              <a:rPr lang="ru-RU" sz="2400" dirty="0">
                <a:latin typeface="Times New Roman"/>
                <a:ea typeface="Times New Roman"/>
              </a:rPr>
              <a:t>Развивать воображение, творческое мышление, речь, пространственное восприятие, фантазию;</a:t>
            </a:r>
          </a:p>
          <a:p>
            <a:pPr marL="342900" lvl="0" indent="-342900" algn="just">
              <a:spcAft>
                <a:spcPts val="0"/>
              </a:spcAft>
              <a:buFont typeface="Symbol"/>
              <a:buChar char=""/>
            </a:pPr>
            <a:r>
              <a:rPr lang="ru-RU" sz="2400" dirty="0">
                <a:latin typeface="Times New Roman"/>
                <a:ea typeface="Times New Roman"/>
              </a:rPr>
              <a:t>Развивать познавательную активность, коммуникативные навыки;</a:t>
            </a:r>
          </a:p>
          <a:p>
            <a:pPr marL="342900" lvl="0" indent="-342900" algn="just">
              <a:spcAft>
                <a:spcPts val="0"/>
              </a:spcAft>
              <a:buFont typeface="Symbol"/>
              <a:buChar char=""/>
            </a:pPr>
            <a:r>
              <a:rPr lang="ru-RU" sz="2400" dirty="0">
                <a:latin typeface="Times New Roman"/>
                <a:ea typeface="Times New Roman"/>
              </a:rPr>
              <a:t>Активизировать взаимодействие детей и родителей в процессе совместной деятельности</a:t>
            </a:r>
          </a:p>
          <a:p>
            <a:pPr marL="342900" lvl="0" indent="-342900" algn="just">
              <a:spcAft>
                <a:spcPts val="0"/>
              </a:spcAft>
              <a:buFont typeface="Symbol"/>
              <a:buChar char=""/>
            </a:pPr>
            <a:r>
              <a:rPr lang="ru-RU" sz="2400" dirty="0">
                <a:latin typeface="Times New Roman"/>
                <a:ea typeface="Times New Roman"/>
              </a:rPr>
              <a:t>Способствовать снижению уровня эмоционального напряжения, страхов, тревожности.</a:t>
            </a:r>
            <a:endParaRPr lang="ru-RU" sz="2400" dirty="0">
              <a:effectLst/>
              <a:latin typeface="Times New Roman"/>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6" presetClass="entr" presetSubtype="0" fill="hold" grpId="1"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90">
                                          <p:stCondLst>
                                            <p:cond delay="0"/>
                                          </p:stCondLst>
                                        </p:cTn>
                                        <p:tgtEl>
                                          <p:spTgt spid="3"/>
                                        </p:tgtEl>
                                      </p:cBhvr>
                                    </p:animEffect>
                                    <p:anim calcmode="lin" valueType="num">
                                      <p:cBhvr>
                                        <p:cTn id="13"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8" dur="13">
                                          <p:stCondLst>
                                            <p:cond delay="325"/>
                                          </p:stCondLst>
                                        </p:cTn>
                                        <p:tgtEl>
                                          <p:spTgt spid="3"/>
                                        </p:tgtEl>
                                      </p:cBhvr>
                                      <p:to x="100000" y="60000"/>
                                    </p:animScale>
                                    <p:animScale>
                                      <p:cBhvr>
                                        <p:cTn id="19" dur="83" decel="50000">
                                          <p:stCondLst>
                                            <p:cond delay="338"/>
                                          </p:stCondLst>
                                        </p:cTn>
                                        <p:tgtEl>
                                          <p:spTgt spid="3"/>
                                        </p:tgtEl>
                                      </p:cBhvr>
                                      <p:to x="100000" y="100000"/>
                                    </p:animScale>
                                    <p:animScale>
                                      <p:cBhvr>
                                        <p:cTn id="20" dur="13">
                                          <p:stCondLst>
                                            <p:cond delay="656"/>
                                          </p:stCondLst>
                                        </p:cTn>
                                        <p:tgtEl>
                                          <p:spTgt spid="3"/>
                                        </p:tgtEl>
                                      </p:cBhvr>
                                      <p:to x="100000" y="80000"/>
                                    </p:animScale>
                                    <p:animScale>
                                      <p:cBhvr>
                                        <p:cTn id="21" dur="83" decel="50000">
                                          <p:stCondLst>
                                            <p:cond delay="669"/>
                                          </p:stCondLst>
                                        </p:cTn>
                                        <p:tgtEl>
                                          <p:spTgt spid="3"/>
                                        </p:tgtEl>
                                      </p:cBhvr>
                                      <p:to x="100000" y="100000"/>
                                    </p:animScale>
                                    <p:animScale>
                                      <p:cBhvr>
                                        <p:cTn id="22" dur="13">
                                          <p:stCondLst>
                                            <p:cond delay="821"/>
                                          </p:stCondLst>
                                        </p:cTn>
                                        <p:tgtEl>
                                          <p:spTgt spid="3"/>
                                        </p:tgtEl>
                                      </p:cBhvr>
                                      <p:to x="100000" y="90000"/>
                                    </p:animScale>
                                    <p:animScale>
                                      <p:cBhvr>
                                        <p:cTn id="23" dur="83" decel="50000">
                                          <p:stCondLst>
                                            <p:cond delay="834"/>
                                          </p:stCondLst>
                                        </p:cTn>
                                        <p:tgtEl>
                                          <p:spTgt spid="3"/>
                                        </p:tgtEl>
                                      </p:cBhvr>
                                      <p:to x="100000" y="100000"/>
                                    </p:animScale>
                                    <p:animScale>
                                      <p:cBhvr>
                                        <p:cTn id="24" dur="13">
                                          <p:stCondLst>
                                            <p:cond delay="904"/>
                                          </p:stCondLst>
                                        </p:cTn>
                                        <p:tgtEl>
                                          <p:spTgt spid="3"/>
                                        </p:tgtEl>
                                      </p:cBhvr>
                                      <p:to x="100000" y="95000"/>
                                    </p:animScale>
                                    <p:animScale>
                                      <p:cBhvr>
                                        <p:cTn id="25" dur="83" decel="50000">
                                          <p:stCondLst>
                                            <p:cond delay="917"/>
                                          </p:stCondLst>
                                        </p:cTn>
                                        <p:tgtEl>
                                          <p:spTgt spid="3"/>
                                        </p:tgtEl>
                                      </p:cBhvr>
                                      <p:to x="100000" y="100000"/>
                                    </p:animScale>
                                  </p:childTnLst>
                                </p:cTn>
                              </p:par>
                            </p:childTnLst>
                          </p:cTn>
                        </p:par>
                        <p:par>
                          <p:cTn id="26" fill="hold">
                            <p:stCondLst>
                              <p:cond delay="2250"/>
                            </p:stCondLst>
                            <p:childTnLst>
                              <p:par>
                                <p:cTn id="27" presetID="2" presetClass="entr" presetSubtype="4"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1000" fill="hold"/>
                                        <p:tgtEl>
                                          <p:spTgt spid="2"/>
                                        </p:tgtEl>
                                        <p:attrNameLst>
                                          <p:attrName>ppt_x</p:attrName>
                                        </p:attrNameLst>
                                      </p:cBhvr>
                                      <p:tavLst>
                                        <p:tav tm="0">
                                          <p:val>
                                            <p:strVal val="#ppt_x"/>
                                          </p:val>
                                        </p:tav>
                                        <p:tav tm="100000">
                                          <p:val>
                                            <p:strVal val="#ppt_x"/>
                                          </p:val>
                                        </p:tav>
                                      </p:tavLst>
                                    </p:anim>
                                    <p:anim calcmode="lin" valueType="num">
                                      <p:cBhvr additive="base">
                                        <p:cTn id="30"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НН\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4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83507" y="15789"/>
            <a:ext cx="8763000" cy="579967"/>
          </a:xfrm>
          <a:prstGeom prst="rect">
            <a:avLst/>
          </a:prstGeom>
        </p:spPr>
        <p:txBody>
          <a:bodyPr wrap="square">
            <a:spAutoFit/>
          </a:bodyPr>
          <a:lstStyle/>
          <a:p>
            <a:pPr marR="142875" lvl="0" algn="ctr">
              <a:lnSpc>
                <a:spcPct val="150000"/>
              </a:lnSpc>
              <a:spcAft>
                <a:spcPts val="0"/>
              </a:spcAft>
            </a:pPr>
            <a:r>
              <a:rPr lang="ru-RU" sz="2400" b="1" dirty="0">
                <a:solidFill>
                  <a:srgbClr val="FF0000"/>
                </a:solidFill>
                <a:latin typeface="Times New Roman"/>
                <a:ea typeface="Times New Roman"/>
              </a:rPr>
              <a:t>«Песочная сказка» - сеанс развивающих игр. </a:t>
            </a:r>
            <a:endParaRPr lang="ru-RU" sz="2400" dirty="0">
              <a:solidFill>
                <a:srgbClr val="FF0000"/>
              </a:solidFill>
              <a:effectLst/>
              <a:latin typeface="Times New Roman"/>
              <a:ea typeface="Times New Roman"/>
            </a:endParaRPr>
          </a:p>
        </p:txBody>
      </p:sp>
      <p:pic>
        <p:nvPicPr>
          <p:cNvPr id="8" name="Picture 2" descr="C:\Users\Андрон\Desktop\ПЕДАГОГ - ГОДА\НН\песок14.png"/>
          <p:cNvPicPr>
            <a:picLocks noChangeAspect="1" noChangeArrowheads="1"/>
          </p:cNvPicPr>
          <p:nvPr/>
        </p:nvPicPr>
        <p:blipFill>
          <a:blip r:embed="rId4" cstate="print"/>
          <a:srcRect/>
          <a:stretch>
            <a:fillRect/>
          </a:stretch>
        </p:blipFill>
        <p:spPr bwMode="auto">
          <a:xfrm>
            <a:off x="332412" y="901855"/>
            <a:ext cx="3018095"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descr="D:\ПЕДАГОГ - ГОДА\для конкурса фото\20180221_175648.jpg"/>
          <p:cNvPicPr>
            <a:picLocks noChangeAspect="1" noChangeArrowheads="1"/>
          </p:cNvPicPr>
          <p:nvPr/>
        </p:nvPicPr>
        <p:blipFill>
          <a:blip r:embed="rId5" cstate="print"/>
          <a:srcRect/>
          <a:stretch>
            <a:fillRect/>
          </a:stretch>
        </p:blipFill>
        <p:spPr bwMode="auto">
          <a:xfrm>
            <a:off x="3642478" y="3581400"/>
            <a:ext cx="2045057" cy="2819400"/>
          </a:xfrm>
          <a:prstGeom prst="rect">
            <a:avLst/>
          </a:prstGeom>
          <a:noFill/>
        </p:spPr>
      </p:pic>
      <p:pic>
        <p:nvPicPr>
          <p:cNvPr id="6" name="Picture 1" descr="C:\Users\Андрон\Desktop\ПЕДАГОГ - ГОДА\mCx5J67FbvM.jpg"/>
          <p:cNvPicPr>
            <a:picLocks noChangeAspect="1" noChangeArrowheads="1"/>
          </p:cNvPicPr>
          <p:nvPr/>
        </p:nvPicPr>
        <p:blipFill>
          <a:blip r:embed="rId6" cstate="print"/>
          <a:srcRect l="9051" t="19950" r="22438" b="5501"/>
          <a:stretch>
            <a:fillRect/>
          </a:stretch>
        </p:blipFill>
        <p:spPr bwMode="auto">
          <a:xfrm>
            <a:off x="5943600" y="901855"/>
            <a:ext cx="2937593"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4" descr="D:\ПЕДАГОГ - ГОДА\для конкурса фото\20180222_105751.jpg"/>
          <p:cNvPicPr>
            <a:picLocks noChangeAspect="1" noChangeArrowheads="1"/>
          </p:cNvPicPr>
          <p:nvPr/>
        </p:nvPicPr>
        <p:blipFill>
          <a:blip r:embed="rId7" cstate="print"/>
          <a:srcRect l="5201" b="44750"/>
          <a:stretch>
            <a:fillRect/>
          </a:stretch>
        </p:blipFill>
        <p:spPr bwMode="auto">
          <a:xfrm>
            <a:off x="341938" y="3657600"/>
            <a:ext cx="3008569"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11" descr="https://avatars.mds.yandex.net/get-pdb/805781/f1aae563-7a83-4895-8f0b-36454b73cd40/s1200?webp=false"/>
          <p:cNvPicPr>
            <a:picLocks noChangeAspect="1" noChangeArrowheads="1"/>
          </p:cNvPicPr>
          <p:nvPr/>
        </p:nvPicPr>
        <p:blipFill>
          <a:blip r:embed="rId8" cstate="print"/>
          <a:srcRect/>
          <a:stretch>
            <a:fillRect/>
          </a:stretch>
        </p:blipFill>
        <p:spPr bwMode="auto">
          <a:xfrm>
            <a:off x="5943600" y="3733800"/>
            <a:ext cx="2937593"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descr="D:\ПЕДАГОГ - ГОДА\Песочная терапия\B9w1Gs5JwzA.jpg"/>
          <p:cNvPicPr>
            <a:picLocks noChangeAspect="1" noChangeArrowheads="1"/>
          </p:cNvPicPr>
          <p:nvPr/>
        </p:nvPicPr>
        <p:blipFill>
          <a:blip r:embed="rId9" cstate="print"/>
          <a:srcRect l="24012" r="32675" b="14326"/>
          <a:stretch>
            <a:fillRect/>
          </a:stretch>
        </p:blipFill>
        <p:spPr bwMode="auto">
          <a:xfrm>
            <a:off x="3642478" y="758371"/>
            <a:ext cx="2035953"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300138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6"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childTnLst>
                          </p:cTn>
                        </p:par>
                        <p:par>
                          <p:cTn id="13" fill="hold">
                            <p:stCondLst>
                              <p:cond delay="2000"/>
                            </p:stCondLst>
                            <p:childTnLst>
                              <p:par>
                                <p:cTn id="14" presetID="14" presetClass="entr" presetSubtype="1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2000"/>
                                        <p:tgtEl>
                                          <p:spTgt spid="5"/>
                                        </p:tgtEl>
                                      </p:cBhvr>
                                    </p:animEffect>
                                  </p:childTnLst>
                                </p:cTn>
                              </p:par>
                            </p:childTnLst>
                          </p:cTn>
                        </p:par>
                        <p:par>
                          <p:cTn id="17" fill="hold">
                            <p:stCondLst>
                              <p:cond delay="5000"/>
                            </p:stCondLst>
                            <p:childTnLst>
                              <p:par>
                                <p:cTn id="18" presetID="14" presetClass="entr" presetSubtype="10" fill="hold"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1000"/>
                                        <p:tgtEl>
                                          <p:spTgt spid="6"/>
                                        </p:tgtEl>
                                      </p:cBhvr>
                                    </p:animEffect>
                                  </p:childTnLst>
                                </p:cTn>
                              </p:par>
                            </p:childTnLst>
                          </p:cTn>
                        </p:par>
                        <p:par>
                          <p:cTn id="21" fill="hold">
                            <p:stCondLst>
                              <p:cond delay="6500"/>
                            </p:stCondLst>
                            <p:childTnLst>
                              <p:par>
                                <p:cTn id="22" presetID="6"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1000"/>
                                        <p:tgtEl>
                                          <p:spTgt spid="7"/>
                                        </p:tgtEl>
                                      </p:cBhvr>
                                    </p:animEffect>
                                  </p:childTnLst>
                                </p:cTn>
                              </p:par>
                            </p:childTnLst>
                          </p:cTn>
                        </p:par>
                        <p:par>
                          <p:cTn id="25" fill="hold">
                            <p:stCondLst>
                              <p:cond delay="7500"/>
                            </p:stCondLst>
                            <p:childTnLst>
                              <p:par>
                                <p:cTn id="26" presetID="3" presetClass="entr" presetSubtype="1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1000"/>
                                        <p:tgtEl>
                                          <p:spTgt spid="9"/>
                                        </p:tgtEl>
                                      </p:cBhvr>
                                    </p:animEffect>
                                  </p:childTnLst>
                                </p:cTn>
                              </p:par>
                            </p:childTnLst>
                          </p:cTn>
                        </p:par>
                        <p:par>
                          <p:cTn id="29" fill="hold">
                            <p:stCondLst>
                              <p:cond delay="8500"/>
                            </p:stCondLst>
                            <p:childTnLst>
                              <p:par>
                                <p:cTn id="30" presetID="14" presetClass="entr" presetSubtype="10" fill="hold" nodeType="afterEffect">
                                  <p:stCondLst>
                                    <p:cond delay="100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НН\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4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txBox="1">
            <a:spLocks noChangeArrowheads="1"/>
          </p:cNvSpPr>
          <p:nvPr/>
        </p:nvSpPr>
        <p:spPr bwMode="auto">
          <a:xfrm>
            <a:off x="457200" y="711200"/>
            <a:ext cx="23622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ru-RU" sz="2000" b="1" dirty="0" smtClean="0">
                <a:solidFill>
                  <a:srgbClr val="FF0000"/>
                </a:solidFill>
                <a:latin typeface="Times New Roman" pitchFamily="18" charset="0"/>
                <a:cs typeface="Times New Roman" pitchFamily="18" charset="0"/>
              </a:rPr>
              <a:t>Сюжетные игры</a:t>
            </a:r>
          </a:p>
        </p:txBody>
      </p:sp>
      <p:pic>
        <p:nvPicPr>
          <p:cNvPr id="6" name="Picture 3" descr="C:\Users\Андрон\Desktop\ПЕДАГОГ - ГОДА\20160110_123402.jpg"/>
          <p:cNvPicPr>
            <a:picLocks noChangeAspect="1" noChangeArrowheads="1"/>
          </p:cNvPicPr>
          <p:nvPr/>
        </p:nvPicPr>
        <p:blipFill>
          <a:blip r:embed="rId4" cstate="print"/>
          <a:srcRect/>
          <a:stretch>
            <a:fillRect/>
          </a:stretch>
        </p:blipFill>
        <p:spPr bwMode="auto">
          <a:xfrm>
            <a:off x="399016" y="1211791"/>
            <a:ext cx="2413000" cy="1809750"/>
          </a:xfrm>
          <a:prstGeom prst="rect">
            <a:avLst/>
          </a:prstGeom>
          <a:noFill/>
        </p:spPr>
      </p:pic>
      <p:pic>
        <p:nvPicPr>
          <p:cNvPr id="8" name="Picture 7" descr="CAM00308"/>
          <p:cNvPicPr>
            <a:picLocks noChangeAspect="1" noChangeArrowheads="1"/>
          </p:cNvPicPr>
          <p:nvPr/>
        </p:nvPicPr>
        <p:blipFill>
          <a:blip r:embed="rId5" cstate="print"/>
          <a:srcRect/>
          <a:stretch>
            <a:fillRect/>
          </a:stretch>
        </p:blipFill>
        <p:spPr bwMode="auto">
          <a:xfrm>
            <a:off x="423309" y="3124200"/>
            <a:ext cx="2405616" cy="1804212"/>
          </a:xfrm>
          <a:prstGeom prst="rect">
            <a:avLst/>
          </a:prstGeom>
          <a:noFill/>
          <a:ln w="9525">
            <a:noFill/>
            <a:miter lim="800000"/>
            <a:headEnd/>
            <a:tailEnd/>
          </a:ln>
        </p:spPr>
      </p:pic>
      <p:pic>
        <p:nvPicPr>
          <p:cNvPr id="7" name="Picture 2" descr="C:\Users\Андрон\Desktop\ПЕДАГОГ - ГОДА\НН\песок 13.jpg"/>
          <p:cNvPicPr>
            <a:picLocks noChangeAspect="1" noChangeArrowheads="1"/>
          </p:cNvPicPr>
          <p:nvPr/>
        </p:nvPicPr>
        <p:blipFill>
          <a:blip r:embed="rId6" cstate="print"/>
          <a:srcRect/>
          <a:stretch>
            <a:fillRect/>
          </a:stretch>
        </p:blipFill>
        <p:spPr bwMode="auto">
          <a:xfrm>
            <a:off x="2667000" y="1688694"/>
            <a:ext cx="2286000" cy="1809750"/>
          </a:xfrm>
          <a:prstGeom prst="rect">
            <a:avLst/>
          </a:prstGeom>
          <a:noFill/>
        </p:spPr>
      </p:pic>
      <p:sp>
        <p:nvSpPr>
          <p:cNvPr id="9" name="Rectangle 2"/>
          <p:cNvSpPr txBox="1">
            <a:spLocks noChangeArrowheads="1"/>
          </p:cNvSpPr>
          <p:nvPr/>
        </p:nvSpPr>
        <p:spPr bwMode="auto">
          <a:xfrm>
            <a:off x="6466673" y="728133"/>
            <a:ext cx="1905000" cy="3344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ru-RU" sz="2000" b="1" dirty="0" smtClean="0">
                <a:solidFill>
                  <a:srgbClr val="FF0000"/>
                </a:solidFill>
                <a:latin typeface="Times New Roman" pitchFamily="18" charset="0"/>
                <a:cs typeface="Times New Roman" pitchFamily="18" charset="0"/>
              </a:rPr>
              <a:t>Игры-забавы</a:t>
            </a:r>
          </a:p>
        </p:txBody>
      </p:sp>
      <p:pic>
        <p:nvPicPr>
          <p:cNvPr id="10" name="Picture 7" descr="CAM00337"/>
          <p:cNvPicPr>
            <a:picLocks noChangeAspect="1" noChangeArrowheads="1"/>
          </p:cNvPicPr>
          <p:nvPr/>
        </p:nvPicPr>
        <p:blipFill>
          <a:blip r:embed="rId7" cstate="print"/>
          <a:srcRect/>
          <a:stretch>
            <a:fillRect/>
          </a:stretch>
        </p:blipFill>
        <p:spPr bwMode="auto">
          <a:xfrm>
            <a:off x="5450416" y="1157410"/>
            <a:ext cx="2205567" cy="1654175"/>
          </a:xfrm>
          <a:prstGeom prst="rect">
            <a:avLst/>
          </a:prstGeom>
          <a:noFill/>
          <a:ln w="9525">
            <a:noFill/>
            <a:miter lim="800000"/>
            <a:headEnd/>
            <a:tailEnd/>
          </a:ln>
        </p:spPr>
      </p:pic>
      <p:sp>
        <p:nvSpPr>
          <p:cNvPr id="17" name="Прямоугольник 16"/>
          <p:cNvSpPr/>
          <p:nvPr/>
        </p:nvSpPr>
        <p:spPr>
          <a:xfrm>
            <a:off x="283507" y="15789"/>
            <a:ext cx="8763000" cy="579967"/>
          </a:xfrm>
          <a:prstGeom prst="rect">
            <a:avLst/>
          </a:prstGeom>
        </p:spPr>
        <p:txBody>
          <a:bodyPr wrap="square">
            <a:spAutoFit/>
          </a:bodyPr>
          <a:lstStyle/>
          <a:p>
            <a:pPr marR="142875" lvl="0" algn="ctr">
              <a:lnSpc>
                <a:spcPct val="150000"/>
              </a:lnSpc>
              <a:spcAft>
                <a:spcPts val="0"/>
              </a:spcAft>
            </a:pPr>
            <a:r>
              <a:rPr lang="ru-RU" sz="2400" b="1" dirty="0">
                <a:solidFill>
                  <a:srgbClr val="FF0000"/>
                </a:solidFill>
                <a:latin typeface="Times New Roman"/>
                <a:ea typeface="Times New Roman"/>
              </a:rPr>
              <a:t>«Песочная сказка» - сеанс развивающих игр. </a:t>
            </a:r>
            <a:endParaRPr lang="ru-RU" sz="2400" dirty="0">
              <a:solidFill>
                <a:srgbClr val="FF0000"/>
              </a:solidFill>
              <a:effectLst/>
              <a:latin typeface="Times New Roman"/>
              <a:ea typeface="Times New Roman"/>
            </a:endParaRPr>
          </a:p>
        </p:txBody>
      </p:sp>
      <p:sp>
        <p:nvSpPr>
          <p:cNvPr id="18" name="Rectangle 2"/>
          <p:cNvSpPr>
            <a:spLocks noGrp="1" noChangeArrowheads="1"/>
          </p:cNvSpPr>
          <p:nvPr>
            <p:ph type="title"/>
          </p:nvPr>
        </p:nvSpPr>
        <p:spPr>
          <a:xfrm>
            <a:off x="3048000" y="3733800"/>
            <a:ext cx="2247900" cy="381000"/>
          </a:xfrm>
        </p:spPr>
        <p:txBody>
          <a:bodyPr/>
          <a:lstStyle/>
          <a:p>
            <a:pPr eaLnBrk="1" hangingPunct="1"/>
            <a:r>
              <a:rPr lang="ru-RU" sz="2000" b="1" dirty="0" smtClean="0">
                <a:solidFill>
                  <a:srgbClr val="FF0000"/>
                </a:solidFill>
                <a:latin typeface="Times New Roman" pitchFamily="18" charset="0"/>
                <a:cs typeface="Times New Roman" pitchFamily="18" charset="0"/>
              </a:rPr>
              <a:t>Конструирование</a:t>
            </a:r>
          </a:p>
        </p:txBody>
      </p:sp>
      <p:pic>
        <p:nvPicPr>
          <p:cNvPr id="19" name="Picture 7" descr="CAM00378"/>
          <p:cNvPicPr>
            <a:picLocks noChangeAspect="1" noChangeArrowheads="1"/>
          </p:cNvPicPr>
          <p:nvPr/>
        </p:nvPicPr>
        <p:blipFill>
          <a:blip r:embed="rId8" cstate="print"/>
          <a:srcRect/>
          <a:stretch>
            <a:fillRect/>
          </a:stretch>
        </p:blipFill>
        <p:spPr bwMode="auto">
          <a:xfrm>
            <a:off x="2667000" y="4210050"/>
            <a:ext cx="2667000" cy="2000250"/>
          </a:xfrm>
          <a:prstGeom prst="rect">
            <a:avLst/>
          </a:prstGeom>
          <a:noFill/>
          <a:ln w="9525">
            <a:noFill/>
            <a:miter lim="800000"/>
            <a:headEnd/>
            <a:tailEnd/>
          </a:ln>
        </p:spPr>
      </p:pic>
      <p:sp>
        <p:nvSpPr>
          <p:cNvPr id="20" name="Rectangle 2"/>
          <p:cNvSpPr txBox="1">
            <a:spLocks noChangeArrowheads="1"/>
          </p:cNvSpPr>
          <p:nvPr/>
        </p:nvSpPr>
        <p:spPr bwMode="auto">
          <a:xfrm>
            <a:off x="4953000" y="2933700"/>
            <a:ext cx="42672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ru-RU" sz="2000" b="1" dirty="0" smtClean="0">
                <a:solidFill>
                  <a:srgbClr val="FF0000"/>
                </a:solidFill>
                <a:latin typeface="Times New Roman" pitchFamily="18" charset="0"/>
                <a:cs typeface="Times New Roman" pitchFamily="18" charset="0"/>
              </a:rPr>
              <a:t>Создание песочных «секретов»</a:t>
            </a:r>
          </a:p>
        </p:txBody>
      </p:sp>
      <p:pic>
        <p:nvPicPr>
          <p:cNvPr id="22" name="Picture 2" descr="D:\ПЕДАГОГ - ГОДА\Песочная терапия\20161013_101620.jpg"/>
          <p:cNvPicPr>
            <a:picLocks noChangeAspect="1" noChangeArrowheads="1"/>
          </p:cNvPicPr>
          <p:nvPr/>
        </p:nvPicPr>
        <p:blipFill>
          <a:blip r:embed="rId9" cstate="print"/>
          <a:srcRect r="10000"/>
          <a:stretch>
            <a:fillRect/>
          </a:stretch>
        </p:blipFill>
        <p:spPr bwMode="auto">
          <a:xfrm rot="5400000">
            <a:off x="6858000" y="4457700"/>
            <a:ext cx="2286000" cy="1905000"/>
          </a:xfrm>
          <a:prstGeom prst="rect">
            <a:avLst/>
          </a:prstGeom>
          <a:noFill/>
        </p:spPr>
      </p:pic>
      <p:pic>
        <p:nvPicPr>
          <p:cNvPr id="21" name="Picture 5" descr="H:\МАРАФОН\Песочная терапия\IMG_5611.JPG"/>
          <p:cNvPicPr>
            <a:picLocks noChangeAspect="1" noChangeArrowheads="1"/>
          </p:cNvPicPr>
          <p:nvPr/>
        </p:nvPicPr>
        <p:blipFill>
          <a:blip r:embed="rId10" cstate="print"/>
          <a:srcRect/>
          <a:stretch>
            <a:fillRect/>
          </a:stretch>
        </p:blipFill>
        <p:spPr bwMode="auto">
          <a:xfrm>
            <a:off x="5488516" y="3314700"/>
            <a:ext cx="2540000" cy="1905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50" fill="hold"/>
                                        <p:tgtEl>
                                          <p:spTgt spid="17"/>
                                        </p:tgtEl>
                                        <p:attrNameLst>
                                          <p:attrName>ppt_x</p:attrName>
                                        </p:attrNameLst>
                                      </p:cBhvr>
                                      <p:tavLst>
                                        <p:tav tm="0">
                                          <p:val>
                                            <p:strVal val="#ppt_x"/>
                                          </p:val>
                                        </p:tav>
                                        <p:tav tm="100000">
                                          <p:val>
                                            <p:strVal val="#ppt_x"/>
                                          </p:val>
                                        </p:tav>
                                      </p:tavLst>
                                    </p:anim>
                                    <p:anim calcmode="lin" valueType="num">
                                      <p:cBhvr additive="base">
                                        <p:cTn id="8" dur="125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1" presetClass="entr" presetSubtype="0" fill="hold" grpId="0" nodeType="after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par>
                          <p:cTn id="12" fill="hold">
                            <p:stCondLst>
                              <p:cond delay="1750"/>
                            </p:stCondLst>
                            <p:childTnLst>
                              <p:par>
                                <p:cTn id="13" presetID="6"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500"/>
                                        <p:tgtEl>
                                          <p:spTgt spid="6"/>
                                        </p:tgtEl>
                                      </p:cBhvr>
                                    </p:animEffect>
                                  </p:childTnLst>
                                </p:cTn>
                              </p:par>
                            </p:childTnLst>
                          </p:cTn>
                        </p:par>
                        <p:par>
                          <p:cTn id="16" fill="hold">
                            <p:stCondLst>
                              <p:cond delay="2250"/>
                            </p:stCondLst>
                            <p:childTnLst>
                              <p:par>
                                <p:cTn id="17" presetID="6"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500"/>
                                        <p:tgtEl>
                                          <p:spTgt spid="7"/>
                                        </p:tgtEl>
                                      </p:cBhvr>
                                    </p:animEffect>
                                  </p:childTnLst>
                                </p:cTn>
                              </p:par>
                            </p:childTnLst>
                          </p:cTn>
                        </p:par>
                        <p:par>
                          <p:cTn id="20" fill="hold">
                            <p:stCondLst>
                              <p:cond delay="2750"/>
                            </p:stCondLst>
                            <p:childTnLst>
                              <p:par>
                                <p:cTn id="21" presetID="6"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500"/>
                                        <p:tgtEl>
                                          <p:spTgt spid="8"/>
                                        </p:tgtEl>
                                      </p:cBhvr>
                                    </p:animEffect>
                                  </p:childTnLst>
                                </p:cTn>
                              </p:par>
                            </p:childTnLst>
                          </p:cTn>
                        </p:par>
                        <p:par>
                          <p:cTn id="24" fill="hold">
                            <p:stCondLst>
                              <p:cond delay="3250"/>
                            </p:stCondLst>
                            <p:childTnLst>
                              <p:par>
                                <p:cTn id="25" presetID="1" presetClass="entr" presetSubtype="0" fill="hold" grpId="0" nodeType="afterEffect">
                                  <p:stCondLst>
                                    <p:cond delay="0"/>
                                  </p:stCondLst>
                                  <p:childTnLst>
                                    <p:set>
                                      <p:cBhvr>
                                        <p:cTn id="26" dur="1" fill="hold">
                                          <p:stCondLst>
                                            <p:cond delay="499"/>
                                          </p:stCondLst>
                                        </p:cTn>
                                        <p:tgtEl>
                                          <p:spTgt spid="9"/>
                                        </p:tgtEl>
                                        <p:attrNameLst>
                                          <p:attrName>style.visibility</p:attrName>
                                        </p:attrNameLst>
                                      </p:cBhvr>
                                      <p:to>
                                        <p:strVal val="visible"/>
                                      </p:to>
                                    </p:set>
                                  </p:childTnLst>
                                </p:cTn>
                              </p:par>
                            </p:childTnLst>
                          </p:cTn>
                        </p:par>
                        <p:par>
                          <p:cTn id="27" fill="hold">
                            <p:stCondLst>
                              <p:cond delay="3750"/>
                            </p:stCondLst>
                            <p:childTnLst>
                              <p:par>
                                <p:cTn id="28" presetID="6"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500"/>
                                        <p:tgtEl>
                                          <p:spTgt spid="10"/>
                                        </p:tgtEl>
                                      </p:cBhvr>
                                    </p:animEffect>
                                  </p:childTnLst>
                                </p:cTn>
                              </p:par>
                            </p:childTnLst>
                          </p:cTn>
                        </p:par>
                        <p:par>
                          <p:cTn id="31" fill="hold">
                            <p:stCondLst>
                              <p:cond delay="4250"/>
                            </p:stCondLst>
                            <p:childTnLst>
                              <p:par>
                                <p:cTn id="32" presetID="1" presetClass="entr" presetSubtype="0" fill="hold" grpId="0" nodeType="afterEffect">
                                  <p:stCondLst>
                                    <p:cond delay="0"/>
                                  </p:stCondLst>
                                  <p:childTnLst>
                                    <p:set>
                                      <p:cBhvr>
                                        <p:cTn id="33" dur="1" fill="hold">
                                          <p:stCondLst>
                                            <p:cond delay="499"/>
                                          </p:stCondLst>
                                        </p:cTn>
                                        <p:tgtEl>
                                          <p:spTgt spid="18"/>
                                        </p:tgtEl>
                                        <p:attrNameLst>
                                          <p:attrName>style.visibility</p:attrName>
                                        </p:attrNameLst>
                                      </p:cBhvr>
                                      <p:to>
                                        <p:strVal val="visible"/>
                                      </p:to>
                                    </p:set>
                                  </p:childTnLst>
                                </p:cTn>
                              </p:par>
                            </p:childTnLst>
                          </p:cTn>
                        </p:par>
                        <p:par>
                          <p:cTn id="34" fill="hold">
                            <p:stCondLst>
                              <p:cond delay="4750"/>
                            </p:stCondLst>
                            <p:childTnLst>
                              <p:par>
                                <p:cTn id="35" presetID="6" presetClass="entr" presetSubtype="16"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500"/>
                                        <p:tgtEl>
                                          <p:spTgt spid="19"/>
                                        </p:tgtEl>
                                      </p:cBhvr>
                                    </p:animEffect>
                                  </p:childTnLst>
                                </p:cTn>
                              </p:par>
                            </p:childTnLst>
                          </p:cTn>
                        </p:par>
                        <p:par>
                          <p:cTn id="38" fill="hold">
                            <p:stCondLst>
                              <p:cond delay="5250"/>
                            </p:stCondLst>
                            <p:childTnLst>
                              <p:par>
                                <p:cTn id="39" presetID="1" presetClass="entr" presetSubtype="0" fill="hold" grpId="0" nodeType="afterEffect">
                                  <p:stCondLst>
                                    <p:cond delay="0"/>
                                  </p:stCondLst>
                                  <p:childTnLst>
                                    <p:set>
                                      <p:cBhvr>
                                        <p:cTn id="40" dur="1" fill="hold">
                                          <p:stCondLst>
                                            <p:cond delay="499"/>
                                          </p:stCondLst>
                                        </p:cTn>
                                        <p:tgtEl>
                                          <p:spTgt spid="20"/>
                                        </p:tgtEl>
                                        <p:attrNameLst>
                                          <p:attrName>style.visibility</p:attrName>
                                        </p:attrNameLst>
                                      </p:cBhvr>
                                      <p:to>
                                        <p:strVal val="visible"/>
                                      </p:to>
                                    </p:set>
                                  </p:childTnLst>
                                </p:cTn>
                              </p:par>
                            </p:childTnLst>
                          </p:cTn>
                        </p:par>
                        <p:par>
                          <p:cTn id="41" fill="hold">
                            <p:stCondLst>
                              <p:cond delay="5750"/>
                            </p:stCondLst>
                            <p:childTnLst>
                              <p:par>
                                <p:cTn id="42" presetID="6" presetClass="entr" presetSubtype="16"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circle(in)">
                                      <p:cBhvr>
                                        <p:cTn id="44" dur="500"/>
                                        <p:tgtEl>
                                          <p:spTgt spid="21"/>
                                        </p:tgtEl>
                                      </p:cBhvr>
                                    </p:animEffect>
                                  </p:childTnLst>
                                </p:cTn>
                              </p:par>
                            </p:childTnLst>
                          </p:cTn>
                        </p:par>
                        <p:par>
                          <p:cTn id="45" fill="hold">
                            <p:stCondLst>
                              <p:cond delay="6250"/>
                            </p:stCondLst>
                            <p:childTnLst>
                              <p:par>
                                <p:cTn id="46" presetID="6"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circle(in)">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7"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НН\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4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 y="381000"/>
            <a:ext cx="8686800" cy="1631216"/>
          </a:xfrm>
          <a:prstGeom prst="rect">
            <a:avLst/>
          </a:prstGeom>
        </p:spPr>
        <p:txBody>
          <a:bodyPr wrap="square">
            <a:spAutoFit/>
          </a:bodyPr>
          <a:lstStyle/>
          <a:p>
            <a:pPr marL="342900" lvl="0" indent="-342900" algn="just">
              <a:spcAft>
                <a:spcPts val="0"/>
              </a:spcAft>
              <a:buFont typeface="Symbol"/>
              <a:buChar char=""/>
            </a:pPr>
            <a:r>
              <a:rPr lang="ru-RU" sz="2000" b="1" dirty="0">
                <a:latin typeface="Times New Roman" pitchFamily="18" charset="0"/>
                <a:ea typeface="Calibri"/>
                <a:cs typeface="Times New Roman" pitchFamily="18" charset="0"/>
              </a:rPr>
              <a:t>Творческая деятельность детей.</a:t>
            </a:r>
            <a:endParaRPr lang="ru-RU" sz="2000" dirty="0">
              <a:latin typeface="Times New Roman" pitchFamily="18" charset="0"/>
              <a:ea typeface="Calibri"/>
              <a:cs typeface="Times New Roman" pitchFamily="18" charset="0"/>
            </a:endParaRPr>
          </a:p>
          <a:p>
            <a:pPr marL="342900" lvl="0" indent="-342900" algn="just">
              <a:spcAft>
                <a:spcPts val="0"/>
              </a:spcAft>
              <a:buFont typeface="Wingdings"/>
              <a:buChar char=""/>
            </a:pPr>
            <a:r>
              <a:rPr lang="ru-RU" sz="2000" dirty="0">
                <a:latin typeface="Times New Roman" pitchFamily="18" charset="0"/>
                <a:ea typeface="Calibri"/>
                <a:cs typeface="Times New Roman" pitchFamily="18" charset="0"/>
              </a:rPr>
              <a:t>Рисование картинок, сюжетов на </a:t>
            </a:r>
            <a:r>
              <a:rPr lang="ru-RU" sz="2000" dirty="0" smtClean="0">
                <a:latin typeface="Times New Roman" pitchFamily="18" charset="0"/>
                <a:ea typeface="Calibri"/>
                <a:cs typeface="Times New Roman" pitchFamily="18" charset="0"/>
              </a:rPr>
              <a:t>песке</a:t>
            </a:r>
            <a:endParaRPr lang="ru-RU" sz="2000" dirty="0">
              <a:latin typeface="Times New Roman" pitchFamily="18" charset="0"/>
              <a:ea typeface="Calibri"/>
              <a:cs typeface="Times New Roman" pitchFamily="18" charset="0"/>
            </a:endParaRPr>
          </a:p>
          <a:p>
            <a:pPr marL="342900" lvl="0" indent="-342900" algn="just">
              <a:spcAft>
                <a:spcPts val="0"/>
              </a:spcAft>
              <a:buFont typeface="Wingdings"/>
              <a:buChar char=""/>
            </a:pPr>
            <a:r>
              <a:rPr lang="ru-RU" sz="2000" dirty="0">
                <a:latin typeface="Times New Roman" pitchFamily="18" charset="0"/>
                <a:ea typeface="Calibri"/>
                <a:cs typeface="Times New Roman" pitchFamily="18" charset="0"/>
              </a:rPr>
              <a:t>Лепка из песка, из солёного теста, из </a:t>
            </a:r>
            <a:r>
              <a:rPr lang="ru-RU" sz="2000" dirty="0" smtClean="0">
                <a:latin typeface="Times New Roman" pitchFamily="18" charset="0"/>
                <a:ea typeface="Calibri"/>
                <a:cs typeface="Times New Roman" pitchFamily="18" charset="0"/>
              </a:rPr>
              <a:t>пластилина</a:t>
            </a:r>
            <a:endParaRPr lang="ru-RU" sz="2000" dirty="0">
              <a:latin typeface="Times New Roman" pitchFamily="18" charset="0"/>
              <a:ea typeface="Calibri"/>
              <a:cs typeface="Times New Roman" pitchFamily="18" charset="0"/>
            </a:endParaRPr>
          </a:p>
          <a:p>
            <a:pPr marL="342900" lvl="0" indent="-342900" algn="just">
              <a:spcAft>
                <a:spcPts val="0"/>
              </a:spcAft>
              <a:buFont typeface="Wingdings"/>
              <a:buChar char=""/>
            </a:pPr>
            <a:r>
              <a:rPr lang="ru-RU" sz="2000" dirty="0">
                <a:latin typeface="Times New Roman" pitchFamily="18" charset="0"/>
                <a:ea typeface="Calibri"/>
                <a:cs typeface="Times New Roman" pitchFamily="18" charset="0"/>
              </a:rPr>
              <a:t>Проигрывание песочных </a:t>
            </a:r>
            <a:r>
              <a:rPr lang="ru-RU" sz="2000" dirty="0" smtClean="0">
                <a:latin typeface="Times New Roman" pitchFamily="18" charset="0"/>
                <a:ea typeface="Calibri"/>
                <a:cs typeface="Times New Roman" pitchFamily="18" charset="0"/>
              </a:rPr>
              <a:t>сказок</a:t>
            </a:r>
            <a:endParaRPr lang="ru-RU" sz="2000" dirty="0">
              <a:latin typeface="Times New Roman" pitchFamily="18" charset="0"/>
              <a:ea typeface="Calibri"/>
              <a:cs typeface="Times New Roman" pitchFamily="18" charset="0"/>
            </a:endParaRPr>
          </a:p>
          <a:p>
            <a:pPr marL="342900" lvl="0" indent="-342900" algn="just">
              <a:spcAft>
                <a:spcPts val="0"/>
              </a:spcAft>
              <a:buFont typeface="Wingdings"/>
              <a:buChar char=""/>
            </a:pPr>
            <a:r>
              <a:rPr lang="ru-RU" sz="2000" dirty="0">
                <a:latin typeface="Times New Roman" pitchFamily="18" charset="0"/>
                <a:ea typeface="Calibri"/>
                <a:cs typeface="Times New Roman" pitchFamily="18" charset="0"/>
              </a:rPr>
              <a:t>Создание своей песочной сказки совместно с родителями</a:t>
            </a:r>
            <a:endParaRPr lang="ru-RU" sz="2000" dirty="0">
              <a:effectLst/>
              <a:latin typeface="Times New Roman" pitchFamily="18" charset="0"/>
              <a:ea typeface="Calibri"/>
              <a:cs typeface="Times New Roman" pitchFamily="18" charset="0"/>
            </a:endParaRPr>
          </a:p>
        </p:txBody>
      </p:sp>
      <p:pic>
        <p:nvPicPr>
          <p:cNvPr id="6" name="Picture 1" descr="D:\ПЕДАГОГ - ГОДА\занятия умные ладошки соленое тесто  фото\P1040865.JPG"/>
          <p:cNvPicPr>
            <a:picLocks noChangeAspect="1" noChangeArrowheads="1"/>
          </p:cNvPicPr>
          <p:nvPr/>
        </p:nvPicPr>
        <p:blipFill>
          <a:blip r:embed="rId4" cstate="print"/>
          <a:srcRect/>
          <a:stretch>
            <a:fillRect/>
          </a:stretch>
        </p:blipFill>
        <p:spPr bwMode="auto">
          <a:xfrm>
            <a:off x="295275" y="2133600"/>
            <a:ext cx="2667000" cy="2000250"/>
          </a:xfrm>
          <a:prstGeom prst="rect">
            <a:avLst/>
          </a:prstGeom>
          <a:noFill/>
        </p:spPr>
      </p:pic>
      <p:pic>
        <p:nvPicPr>
          <p:cNvPr id="7" name="Picture 2" descr="D:\ПЕДАГОГ - ГОДА\занятия умные ладошки соленое тесто  фото\P1040877.JPG"/>
          <p:cNvPicPr>
            <a:picLocks noChangeAspect="1" noChangeArrowheads="1"/>
          </p:cNvPicPr>
          <p:nvPr/>
        </p:nvPicPr>
        <p:blipFill>
          <a:blip r:embed="rId5" cstate="print"/>
          <a:srcRect t="9375"/>
          <a:stretch>
            <a:fillRect/>
          </a:stretch>
        </p:blipFill>
        <p:spPr bwMode="auto">
          <a:xfrm>
            <a:off x="342900" y="4419599"/>
            <a:ext cx="2628900" cy="2021901"/>
          </a:xfrm>
          <a:prstGeom prst="rect">
            <a:avLst/>
          </a:prstGeom>
          <a:noFill/>
        </p:spPr>
      </p:pic>
      <p:pic>
        <p:nvPicPr>
          <p:cNvPr id="8" name="Picture 3" descr="D:\ПЕДАГОГ - ГОДА\Песочная терапия\20161101_100325.jpg"/>
          <p:cNvPicPr>
            <a:picLocks noChangeAspect="1" noChangeArrowheads="1"/>
          </p:cNvPicPr>
          <p:nvPr/>
        </p:nvPicPr>
        <p:blipFill>
          <a:blip r:embed="rId6" cstate="print"/>
          <a:srcRect l="8333"/>
          <a:stretch>
            <a:fillRect/>
          </a:stretch>
        </p:blipFill>
        <p:spPr bwMode="auto">
          <a:xfrm>
            <a:off x="3339570" y="2152650"/>
            <a:ext cx="2464859" cy="2016703"/>
          </a:xfrm>
          <a:prstGeom prst="rect">
            <a:avLst/>
          </a:prstGeom>
          <a:noFill/>
        </p:spPr>
      </p:pic>
      <p:pic>
        <p:nvPicPr>
          <p:cNvPr id="9" name="Picture 4" descr="D:\ПЕДАГОГ - ГОДА\Песочная терапия\20161101_100434.jpg"/>
          <p:cNvPicPr>
            <a:picLocks noChangeAspect="1" noChangeArrowheads="1"/>
          </p:cNvPicPr>
          <p:nvPr/>
        </p:nvPicPr>
        <p:blipFill>
          <a:blip r:embed="rId7" cstate="print"/>
          <a:srcRect/>
          <a:stretch>
            <a:fillRect/>
          </a:stretch>
        </p:blipFill>
        <p:spPr bwMode="auto">
          <a:xfrm>
            <a:off x="6172200" y="2152650"/>
            <a:ext cx="2670464" cy="2002848"/>
          </a:xfrm>
          <a:prstGeom prst="rect">
            <a:avLst/>
          </a:prstGeom>
          <a:noFill/>
        </p:spPr>
      </p:pic>
      <p:pic>
        <p:nvPicPr>
          <p:cNvPr id="10" name="Picture 1" descr="D:\ПЕДАГОГ - ГОДА\Песочная терапия\20161013_101613.jpg"/>
          <p:cNvPicPr>
            <a:picLocks noChangeAspect="1" noChangeArrowheads="1"/>
          </p:cNvPicPr>
          <p:nvPr/>
        </p:nvPicPr>
        <p:blipFill>
          <a:blip r:embed="rId8" cstate="print"/>
          <a:srcRect t="5241" r="25314"/>
          <a:stretch>
            <a:fillRect/>
          </a:stretch>
        </p:blipFill>
        <p:spPr bwMode="auto">
          <a:xfrm rot="5400000">
            <a:off x="3561049" y="4198123"/>
            <a:ext cx="2021899" cy="2464859"/>
          </a:xfrm>
          <a:prstGeom prst="rect">
            <a:avLst/>
          </a:prstGeom>
          <a:noFill/>
        </p:spPr>
      </p:pic>
      <p:pic>
        <p:nvPicPr>
          <p:cNvPr id="1026" name="Picture 2" descr="J:\ПЕДАГОГ - ГОДА\P104086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4438653"/>
            <a:ext cx="2670464" cy="200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0105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18" presetClass="entr" presetSubtype="1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1000"/>
                                        <p:tgtEl>
                                          <p:spTgt spid="6"/>
                                        </p:tgtEl>
                                      </p:cBhvr>
                                    </p:animEffect>
                                  </p:childTnLst>
                                </p:cTn>
                              </p:par>
                            </p:childTnLst>
                          </p:cTn>
                        </p:par>
                        <p:par>
                          <p:cTn id="13" fill="hold">
                            <p:stCondLst>
                              <p:cond delay="2250"/>
                            </p:stCondLst>
                            <p:childTnLst>
                              <p:par>
                                <p:cTn id="14" presetID="3" presetClass="entr" presetSubtype="1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1000"/>
                                        <p:tgtEl>
                                          <p:spTgt spid="7"/>
                                        </p:tgtEl>
                                      </p:cBhvr>
                                    </p:animEffect>
                                  </p:childTnLst>
                                </p:cTn>
                              </p:par>
                            </p:childTnLst>
                          </p:cTn>
                        </p:par>
                        <p:par>
                          <p:cTn id="17" fill="hold">
                            <p:stCondLst>
                              <p:cond delay="3250"/>
                            </p:stCondLst>
                            <p:childTnLst>
                              <p:par>
                                <p:cTn id="18" presetID="3" presetClass="entr" presetSubtype="1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1000"/>
                                        <p:tgtEl>
                                          <p:spTgt spid="8"/>
                                        </p:tgtEl>
                                      </p:cBhvr>
                                    </p:animEffect>
                                  </p:childTnLst>
                                </p:cTn>
                              </p:par>
                            </p:childTnLst>
                          </p:cTn>
                        </p:par>
                        <p:par>
                          <p:cTn id="21" fill="hold">
                            <p:stCondLst>
                              <p:cond delay="4250"/>
                            </p:stCondLst>
                            <p:childTnLst>
                              <p:par>
                                <p:cTn id="22" presetID="5" presetClass="entr" presetSubtype="1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1000"/>
                                        <p:tgtEl>
                                          <p:spTgt spid="9"/>
                                        </p:tgtEl>
                                      </p:cBhvr>
                                    </p:animEffect>
                                  </p:childTnLst>
                                </p:cTn>
                              </p:par>
                            </p:childTnLst>
                          </p:cTn>
                        </p:par>
                        <p:par>
                          <p:cTn id="25" fill="hold">
                            <p:stCondLst>
                              <p:cond delay="5250"/>
                            </p:stCondLst>
                            <p:childTnLst>
                              <p:par>
                                <p:cTn id="26" presetID="6"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1000"/>
                                        <p:tgtEl>
                                          <p:spTgt spid="10"/>
                                        </p:tgtEl>
                                      </p:cBhvr>
                                    </p:animEffect>
                                  </p:childTnLst>
                                </p:cTn>
                              </p:par>
                            </p:childTnLst>
                          </p:cTn>
                        </p:par>
                        <p:par>
                          <p:cTn id="29" fill="hold">
                            <p:stCondLst>
                              <p:cond delay="6250"/>
                            </p:stCondLst>
                            <p:childTnLst>
                              <p:par>
                                <p:cTn id="30" presetID="6" presetClass="entr" presetSubtype="16"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circle(in)">
                                      <p:cBhvr>
                                        <p:cTn id="3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НН\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47"/>
          <a:stretch/>
        </p:blipFill>
        <p:spPr bwMode="auto">
          <a:xfrm>
            <a:off x="95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228599" y="304800"/>
            <a:ext cx="4305300" cy="457200"/>
          </a:xfrm>
        </p:spPr>
        <p:txBody>
          <a:bodyPr/>
          <a:lstStyle/>
          <a:p>
            <a:pPr eaLnBrk="1" hangingPunct="1"/>
            <a:r>
              <a:rPr lang="ru-RU" sz="2000" b="1" dirty="0" smtClean="0">
                <a:solidFill>
                  <a:srgbClr val="FF0000"/>
                </a:solidFill>
                <a:latin typeface="Times New Roman" pitchFamily="18" charset="0"/>
                <a:cs typeface="Times New Roman" pitchFamily="18" charset="0"/>
              </a:rPr>
              <a:t>Дидактические игры</a:t>
            </a:r>
            <a:r>
              <a:rPr lang="en-US" sz="2000" b="1" dirty="0" smtClean="0">
                <a:solidFill>
                  <a:srgbClr val="FF0000"/>
                </a:solidFill>
                <a:latin typeface="Times New Roman" pitchFamily="18" charset="0"/>
                <a:cs typeface="Times New Roman" pitchFamily="18" charset="0"/>
              </a:rPr>
              <a:t> </a:t>
            </a:r>
            <a:r>
              <a:rPr lang="ru-RU" sz="2000" b="1" dirty="0" smtClean="0">
                <a:solidFill>
                  <a:srgbClr val="FF0000"/>
                </a:solidFill>
                <a:latin typeface="Times New Roman" pitchFamily="18" charset="0"/>
                <a:cs typeface="Times New Roman" pitchFamily="18" charset="0"/>
              </a:rPr>
              <a:t>и упражнения</a:t>
            </a:r>
          </a:p>
        </p:txBody>
      </p:sp>
      <p:pic>
        <p:nvPicPr>
          <p:cNvPr id="5122" name="Picture 2" descr="C:\Users\Андрон\Desktop\ПЕДАГОГ - ГОДА\20180219_160829.jpg"/>
          <p:cNvPicPr>
            <a:picLocks noChangeAspect="1" noChangeArrowheads="1"/>
          </p:cNvPicPr>
          <p:nvPr/>
        </p:nvPicPr>
        <p:blipFill>
          <a:blip r:embed="rId4" cstate="print"/>
          <a:srcRect/>
          <a:stretch>
            <a:fillRect/>
          </a:stretch>
        </p:blipFill>
        <p:spPr bwMode="auto">
          <a:xfrm rot="5400000">
            <a:off x="2331840" y="1312556"/>
            <a:ext cx="2418795" cy="1814096"/>
          </a:xfrm>
          <a:prstGeom prst="rect">
            <a:avLst/>
          </a:prstGeom>
          <a:noFill/>
        </p:spPr>
      </p:pic>
      <p:pic>
        <p:nvPicPr>
          <p:cNvPr id="5124" name="Picture 4" descr="C:\Users\Андрон\Desktop\ПЕДАГОГ - ГОДА\dmcGJLUMF38.jpg"/>
          <p:cNvPicPr>
            <a:picLocks noChangeAspect="1" noChangeArrowheads="1"/>
          </p:cNvPicPr>
          <p:nvPr/>
        </p:nvPicPr>
        <p:blipFill>
          <a:blip r:embed="rId5" cstate="print"/>
          <a:srcRect t="4444" r="18333"/>
          <a:stretch>
            <a:fillRect/>
          </a:stretch>
        </p:blipFill>
        <p:spPr bwMode="auto">
          <a:xfrm>
            <a:off x="811546" y="3188254"/>
            <a:ext cx="2971800" cy="2607905"/>
          </a:xfrm>
          <a:prstGeom prst="rect">
            <a:avLst/>
          </a:prstGeom>
          <a:noFill/>
        </p:spPr>
      </p:pic>
      <p:pic>
        <p:nvPicPr>
          <p:cNvPr id="5125" name="Picture 5" descr="C:\Users\Андрон\Documents\7tL0r3z9_60.jpg"/>
          <p:cNvPicPr>
            <a:picLocks noChangeAspect="1" noChangeArrowheads="1"/>
          </p:cNvPicPr>
          <p:nvPr/>
        </p:nvPicPr>
        <p:blipFill>
          <a:blip r:embed="rId6" cstate="print"/>
          <a:srcRect l="8519" t="30000" b="3333"/>
          <a:stretch>
            <a:fillRect/>
          </a:stretch>
        </p:blipFill>
        <p:spPr bwMode="auto">
          <a:xfrm>
            <a:off x="228599" y="1022681"/>
            <a:ext cx="2068847" cy="1809193"/>
          </a:xfrm>
          <a:prstGeom prst="rect">
            <a:avLst/>
          </a:prstGeom>
          <a:noFill/>
        </p:spPr>
      </p:pic>
      <p:sp>
        <p:nvSpPr>
          <p:cNvPr id="11" name="Rectangle 2"/>
          <p:cNvSpPr txBox="1">
            <a:spLocks noChangeArrowheads="1"/>
          </p:cNvSpPr>
          <p:nvPr/>
        </p:nvSpPr>
        <p:spPr bwMode="auto">
          <a:xfrm>
            <a:off x="4910667" y="457200"/>
            <a:ext cx="4191000" cy="5530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ru-RU" sz="2000" b="1" dirty="0" err="1" smtClean="0">
                <a:solidFill>
                  <a:srgbClr val="FF0000"/>
                </a:solidFill>
                <a:latin typeface="Times New Roman" pitchFamily="18" charset="0"/>
                <a:cs typeface="Times New Roman" pitchFamily="18" charset="0"/>
              </a:rPr>
              <a:t>Инсценирование</a:t>
            </a:r>
            <a:r>
              <a:rPr lang="ru-RU" sz="2000" b="1" dirty="0" smtClean="0">
                <a:solidFill>
                  <a:srgbClr val="FF0000"/>
                </a:solidFill>
                <a:latin typeface="Times New Roman" pitchFamily="18" charset="0"/>
                <a:cs typeface="Times New Roman" pitchFamily="18" charset="0"/>
              </a:rPr>
              <a:t>, </a:t>
            </a:r>
          </a:p>
          <a:p>
            <a:pPr eaLnBrk="1" hangingPunct="1"/>
            <a:r>
              <a:rPr lang="ru-RU" sz="2000" b="1" dirty="0" smtClean="0">
                <a:solidFill>
                  <a:srgbClr val="FF0000"/>
                </a:solidFill>
                <a:latin typeface="Times New Roman" pitchFamily="18" charset="0"/>
                <a:cs typeface="Times New Roman" pitchFamily="18" charset="0"/>
              </a:rPr>
              <a:t>рассказывание сказок</a:t>
            </a:r>
          </a:p>
        </p:txBody>
      </p:sp>
      <p:pic>
        <p:nvPicPr>
          <p:cNvPr id="12" name="Picture 7" descr="CAM00312"/>
          <p:cNvPicPr>
            <a:picLocks noChangeAspect="1" noChangeArrowheads="1"/>
          </p:cNvPicPr>
          <p:nvPr/>
        </p:nvPicPr>
        <p:blipFill>
          <a:blip r:embed="rId7" cstate="print"/>
          <a:srcRect/>
          <a:stretch>
            <a:fillRect/>
          </a:stretch>
        </p:blipFill>
        <p:spPr bwMode="auto">
          <a:xfrm>
            <a:off x="4910667" y="1219200"/>
            <a:ext cx="1915696" cy="2554261"/>
          </a:xfrm>
          <a:prstGeom prst="rect">
            <a:avLst/>
          </a:prstGeom>
          <a:noFill/>
          <a:ln w="9525">
            <a:noFill/>
            <a:miter lim="800000"/>
            <a:headEnd/>
            <a:tailEnd/>
          </a:ln>
        </p:spPr>
      </p:pic>
      <p:pic>
        <p:nvPicPr>
          <p:cNvPr id="13" name="Picture 2" descr="C:\Users\Андрон\Desktop\ПЕДАГОГ - ГОДА\IMG_20180222_103201.jpg"/>
          <p:cNvPicPr>
            <a:picLocks noChangeAspect="1" noChangeArrowheads="1"/>
          </p:cNvPicPr>
          <p:nvPr/>
        </p:nvPicPr>
        <p:blipFill>
          <a:blip r:embed="rId8" cstate="print"/>
          <a:srcRect l="9167" t="4444" r="5000" b="5556"/>
          <a:stretch>
            <a:fillRect/>
          </a:stretch>
        </p:blipFill>
        <p:spPr bwMode="auto">
          <a:xfrm>
            <a:off x="5451028" y="3962400"/>
            <a:ext cx="2750670" cy="2163148"/>
          </a:xfrm>
          <a:prstGeom prst="rect">
            <a:avLst/>
          </a:prstGeom>
          <a:noFill/>
        </p:spPr>
      </p:pic>
      <p:pic>
        <p:nvPicPr>
          <p:cNvPr id="14" name="Picture 6" descr="Срез натурального агата 10-12 см."/>
          <p:cNvPicPr>
            <a:picLocks noChangeAspect="1" noChangeArrowheads="1"/>
          </p:cNvPicPr>
          <p:nvPr/>
        </p:nvPicPr>
        <p:blipFill>
          <a:blip r:embed="rId9" cstate="print"/>
          <a:srcRect/>
          <a:stretch>
            <a:fillRect/>
          </a:stretch>
        </p:blipFill>
        <p:spPr bwMode="auto">
          <a:xfrm>
            <a:off x="7075089" y="1219200"/>
            <a:ext cx="1882844" cy="1371600"/>
          </a:xfrm>
          <a:prstGeom prst="rect">
            <a:avLst/>
          </a:prstGeom>
          <a:noFill/>
          <a:ln w="9525">
            <a:noFill/>
            <a:miter lim="800000"/>
            <a:headEnd/>
            <a:tailEnd/>
          </a:ln>
        </p:spPr>
      </p:pic>
      <p:pic>
        <p:nvPicPr>
          <p:cNvPr id="15" name="Picture 4" descr="Стена ВКонтакте"/>
          <p:cNvPicPr>
            <a:picLocks noChangeAspect="1" noChangeArrowheads="1"/>
          </p:cNvPicPr>
          <p:nvPr/>
        </p:nvPicPr>
        <p:blipFill>
          <a:blip r:embed="rId10" cstate="print"/>
          <a:srcRect/>
          <a:stretch>
            <a:fillRect/>
          </a:stretch>
        </p:blipFill>
        <p:spPr bwMode="auto">
          <a:xfrm>
            <a:off x="7077213" y="2709864"/>
            <a:ext cx="1828800" cy="14382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7410"/>
                                        </p:tgtEl>
                                        <p:attrNameLst>
                                          <p:attrName>style.visibility</p:attrName>
                                        </p:attrNameLst>
                                      </p:cBhvr>
                                      <p:to>
                                        <p:strVal val="visible"/>
                                      </p:to>
                                    </p:set>
                                  </p:childTnLst>
                                </p:cTn>
                              </p:par>
                            </p:childTnLst>
                          </p:cTn>
                        </p:par>
                        <p:par>
                          <p:cTn id="7" fill="hold">
                            <p:stCondLst>
                              <p:cond delay="500"/>
                            </p:stCondLst>
                            <p:childTnLst>
                              <p:par>
                                <p:cTn id="8" presetID="6" presetClass="entr" presetSubtype="16" fill="hold" nodeType="after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circle(in)">
                                      <p:cBhvr>
                                        <p:cTn id="10" dur="500"/>
                                        <p:tgtEl>
                                          <p:spTgt spid="5124"/>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circle(in)">
                                      <p:cBhvr>
                                        <p:cTn id="14" dur="500"/>
                                        <p:tgtEl>
                                          <p:spTgt spid="5122"/>
                                        </p:tgtEl>
                                      </p:cBhvr>
                                    </p:animEffect>
                                  </p:childTnLst>
                                </p:cTn>
                              </p:par>
                            </p:childTnLst>
                          </p:cTn>
                        </p:par>
                        <p:par>
                          <p:cTn id="15" fill="hold">
                            <p:stCondLst>
                              <p:cond delay="1500"/>
                            </p:stCondLst>
                            <p:childTnLst>
                              <p:par>
                                <p:cTn id="16" presetID="6" presetClass="entr" presetSubtype="16" fill="hold" nodeType="afterEffect">
                                  <p:stCondLst>
                                    <p:cond delay="0"/>
                                  </p:stCondLst>
                                  <p:childTnLst>
                                    <p:set>
                                      <p:cBhvr>
                                        <p:cTn id="17" dur="1" fill="hold">
                                          <p:stCondLst>
                                            <p:cond delay="0"/>
                                          </p:stCondLst>
                                        </p:cTn>
                                        <p:tgtEl>
                                          <p:spTgt spid="5125"/>
                                        </p:tgtEl>
                                        <p:attrNameLst>
                                          <p:attrName>style.visibility</p:attrName>
                                        </p:attrNameLst>
                                      </p:cBhvr>
                                      <p:to>
                                        <p:strVal val="visible"/>
                                      </p:to>
                                    </p:set>
                                    <p:animEffect transition="in" filter="circle(in)">
                                      <p:cBhvr>
                                        <p:cTn id="18" dur="500"/>
                                        <p:tgtEl>
                                          <p:spTgt spid="5125"/>
                                        </p:tgtEl>
                                      </p:cBhvr>
                                    </p:animEffect>
                                  </p:childTnLst>
                                </p:cTn>
                              </p:par>
                            </p:childTnLst>
                          </p:cTn>
                        </p:par>
                        <p:par>
                          <p:cTn id="19" fill="hold">
                            <p:stCondLst>
                              <p:cond delay="2000"/>
                            </p:stCondLst>
                            <p:childTnLst>
                              <p:par>
                                <p:cTn id="20" presetID="16" presetClass="entr" presetSubtype="2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500"/>
                            </p:stCondLst>
                            <p:childTnLst>
                              <p:par>
                                <p:cTn id="24" presetID="6"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500"/>
                                        <p:tgtEl>
                                          <p:spTgt spid="12"/>
                                        </p:tgtEl>
                                      </p:cBhvr>
                                    </p:animEffect>
                                  </p:childTnLst>
                                </p:cTn>
                              </p:par>
                            </p:childTnLst>
                          </p:cTn>
                        </p:par>
                        <p:par>
                          <p:cTn id="27" fill="hold">
                            <p:stCondLst>
                              <p:cond delay="3000"/>
                            </p:stCondLst>
                            <p:childTnLst>
                              <p:par>
                                <p:cTn id="28" presetID="6" presetClass="entr" presetSubtype="16"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500"/>
                                        <p:tgtEl>
                                          <p:spTgt spid="13"/>
                                        </p:tgtEl>
                                      </p:cBhvr>
                                    </p:animEffect>
                                  </p:childTnLst>
                                </p:cTn>
                              </p:par>
                            </p:childTnLst>
                          </p:cTn>
                        </p:par>
                        <p:par>
                          <p:cTn id="31" fill="hold">
                            <p:stCondLst>
                              <p:cond delay="3500"/>
                            </p:stCondLst>
                            <p:childTnLst>
                              <p:par>
                                <p:cTn id="32" presetID="6" presetClass="entr" presetSubtype="16"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500"/>
                                        <p:tgtEl>
                                          <p:spTgt spid="14"/>
                                        </p:tgtEl>
                                      </p:cBhvr>
                                    </p:animEffect>
                                  </p:childTnLst>
                                </p:cTn>
                              </p:par>
                            </p:childTnLst>
                          </p:cTn>
                        </p:par>
                        <p:par>
                          <p:cTn id="35" fill="hold">
                            <p:stCondLst>
                              <p:cond delay="4000"/>
                            </p:stCondLst>
                            <p:childTnLst>
                              <p:par>
                                <p:cTn id="36" presetID="6" presetClass="entr" presetSubtype="16"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ircle(in)">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НН\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4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1143000" y="381000"/>
            <a:ext cx="2438400" cy="445030"/>
          </a:xfrm>
        </p:spPr>
        <p:txBody>
          <a:bodyPr/>
          <a:lstStyle/>
          <a:p>
            <a:pPr eaLnBrk="1" hangingPunct="1"/>
            <a:r>
              <a:rPr lang="ru-RU" sz="2000" b="1" dirty="0" smtClean="0">
                <a:solidFill>
                  <a:srgbClr val="FF0000"/>
                </a:solidFill>
                <a:latin typeface="Times New Roman" pitchFamily="18" charset="0"/>
                <a:cs typeface="Times New Roman" pitchFamily="18" charset="0"/>
              </a:rPr>
              <a:t>Создание узоров</a:t>
            </a:r>
          </a:p>
        </p:txBody>
      </p:sp>
      <p:pic>
        <p:nvPicPr>
          <p:cNvPr id="19459" name="Picture 6" descr="Загадка. Ответьте в рифму. Песок - стихи и проза на Избе-Чит…"/>
          <p:cNvPicPr>
            <a:picLocks noChangeAspect="1" noChangeArrowheads="1"/>
          </p:cNvPicPr>
          <p:nvPr/>
        </p:nvPicPr>
        <p:blipFill>
          <a:blip r:embed="rId4" cstate="print"/>
          <a:srcRect/>
          <a:stretch>
            <a:fillRect/>
          </a:stretch>
        </p:blipFill>
        <p:spPr bwMode="auto">
          <a:xfrm>
            <a:off x="144439" y="1143000"/>
            <a:ext cx="2500023" cy="1532466"/>
          </a:xfrm>
          <a:prstGeom prst="rect">
            <a:avLst/>
          </a:prstGeom>
          <a:noFill/>
          <a:ln w="9525">
            <a:noFill/>
            <a:miter lim="800000"/>
            <a:headEnd/>
            <a:tailEnd/>
          </a:ln>
        </p:spPr>
      </p:pic>
      <p:pic>
        <p:nvPicPr>
          <p:cNvPr id="19460" name="Picture 8" descr="CAM00317"/>
          <p:cNvPicPr>
            <a:picLocks noChangeAspect="1" noChangeArrowheads="1"/>
          </p:cNvPicPr>
          <p:nvPr/>
        </p:nvPicPr>
        <p:blipFill>
          <a:blip r:embed="rId5" cstate="print"/>
          <a:srcRect/>
          <a:stretch>
            <a:fillRect/>
          </a:stretch>
        </p:blipFill>
        <p:spPr bwMode="auto">
          <a:xfrm>
            <a:off x="2819400" y="1143000"/>
            <a:ext cx="2105377" cy="1579033"/>
          </a:xfrm>
          <a:prstGeom prst="rect">
            <a:avLst/>
          </a:prstGeom>
          <a:noFill/>
          <a:ln w="9525">
            <a:noFill/>
            <a:miter lim="800000"/>
            <a:headEnd/>
            <a:tailEnd/>
          </a:ln>
        </p:spPr>
      </p:pic>
      <p:pic>
        <p:nvPicPr>
          <p:cNvPr id="2050" name="Picture 2" descr="C:\Users\Андрон\Desktop\ПЕДАГОГ - ГОДА\IMG_20180222_103311.jpg"/>
          <p:cNvPicPr>
            <a:picLocks noChangeAspect="1" noChangeArrowheads="1"/>
          </p:cNvPicPr>
          <p:nvPr/>
        </p:nvPicPr>
        <p:blipFill>
          <a:blip r:embed="rId6" cstate="print"/>
          <a:srcRect t="16667" r="13333" b="4444"/>
          <a:stretch>
            <a:fillRect/>
          </a:stretch>
        </p:blipFill>
        <p:spPr bwMode="auto">
          <a:xfrm>
            <a:off x="914400" y="2971800"/>
            <a:ext cx="3460124" cy="2362200"/>
          </a:xfrm>
          <a:prstGeom prst="rect">
            <a:avLst/>
          </a:prstGeom>
          <a:noFill/>
        </p:spPr>
      </p:pic>
      <p:sp>
        <p:nvSpPr>
          <p:cNvPr id="9" name="Rectangle 2"/>
          <p:cNvSpPr txBox="1">
            <a:spLocks noChangeArrowheads="1"/>
          </p:cNvSpPr>
          <p:nvPr/>
        </p:nvSpPr>
        <p:spPr bwMode="auto">
          <a:xfrm>
            <a:off x="5118099" y="381000"/>
            <a:ext cx="3733800" cy="482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ru-RU" sz="2000" b="1" dirty="0" smtClean="0">
                <a:solidFill>
                  <a:srgbClr val="FF0000"/>
                </a:solidFill>
                <a:latin typeface="Times New Roman" pitchFamily="18" charset="0"/>
                <a:cs typeface="Times New Roman" pitchFamily="18" charset="0"/>
              </a:rPr>
              <a:t>Рисование песком и на песке</a:t>
            </a:r>
          </a:p>
        </p:txBody>
      </p:sp>
      <p:pic>
        <p:nvPicPr>
          <p:cNvPr id="6146" name="Picture 2" descr="http://www.maam.ru/upload/blogs/detsad-308722-144017018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9909" y="990600"/>
            <a:ext cx="28481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esktop\6ZmLIb2IZx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4400" y="2675466"/>
            <a:ext cx="1671309" cy="22284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er\Desktop\YT-V1lmDsv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16699" y="2827866"/>
            <a:ext cx="22352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babyzzz.ru/wp-content/uploads/2017/01/risovanie-na-pesk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67400" y="4648199"/>
            <a:ext cx="2335540" cy="1750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par>
                          <p:cTn id="7" fill="hold">
                            <p:stCondLst>
                              <p:cond delay="0"/>
                            </p:stCondLst>
                            <p:childTnLst>
                              <p:par>
                                <p:cTn id="8" presetID="6" presetClass="entr" presetSubtype="16" fill="hold" nodeType="afterEffect">
                                  <p:stCondLst>
                                    <p:cond delay="0"/>
                                  </p:stCondLst>
                                  <p:childTnLst>
                                    <p:set>
                                      <p:cBhvr>
                                        <p:cTn id="9" dur="1" fill="hold">
                                          <p:stCondLst>
                                            <p:cond delay="0"/>
                                          </p:stCondLst>
                                        </p:cTn>
                                        <p:tgtEl>
                                          <p:spTgt spid="19459"/>
                                        </p:tgtEl>
                                        <p:attrNameLst>
                                          <p:attrName>style.visibility</p:attrName>
                                        </p:attrNameLst>
                                      </p:cBhvr>
                                      <p:to>
                                        <p:strVal val="visible"/>
                                      </p:to>
                                    </p:set>
                                    <p:animEffect transition="in" filter="circle(in)">
                                      <p:cBhvr>
                                        <p:cTn id="10" dur="500"/>
                                        <p:tgtEl>
                                          <p:spTgt spid="19459"/>
                                        </p:tgtEl>
                                      </p:cBhvr>
                                    </p:animEffect>
                                  </p:childTnLst>
                                </p:cTn>
                              </p:par>
                            </p:childTnLst>
                          </p:cTn>
                        </p:par>
                        <p:par>
                          <p:cTn id="11" fill="hold">
                            <p:stCondLst>
                              <p:cond delay="500"/>
                            </p:stCondLst>
                            <p:childTnLst>
                              <p:par>
                                <p:cTn id="12" presetID="6" presetClass="entr" presetSubtype="16"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circle(in)">
                                      <p:cBhvr>
                                        <p:cTn id="14" dur="500"/>
                                        <p:tgtEl>
                                          <p:spTgt spid="2050"/>
                                        </p:tgtEl>
                                      </p:cBhvr>
                                    </p:animEffect>
                                  </p:childTnLst>
                                </p:cTn>
                              </p:par>
                            </p:childTnLst>
                          </p:cTn>
                        </p:par>
                        <p:par>
                          <p:cTn id="15" fill="hold">
                            <p:stCondLst>
                              <p:cond delay="1000"/>
                            </p:stCondLst>
                            <p:childTnLst>
                              <p:par>
                                <p:cTn id="16" presetID="6" presetClass="entr" presetSubtype="16" fill="hold" nodeType="afterEffect">
                                  <p:stCondLst>
                                    <p:cond delay="0"/>
                                  </p:stCondLst>
                                  <p:childTnLst>
                                    <p:set>
                                      <p:cBhvr>
                                        <p:cTn id="17" dur="1" fill="hold">
                                          <p:stCondLst>
                                            <p:cond delay="0"/>
                                          </p:stCondLst>
                                        </p:cTn>
                                        <p:tgtEl>
                                          <p:spTgt spid="19460"/>
                                        </p:tgtEl>
                                        <p:attrNameLst>
                                          <p:attrName>style.visibility</p:attrName>
                                        </p:attrNameLst>
                                      </p:cBhvr>
                                      <p:to>
                                        <p:strVal val="visible"/>
                                      </p:to>
                                    </p:set>
                                    <p:animEffect transition="in" filter="circle(in)">
                                      <p:cBhvr>
                                        <p:cTn id="18" dur="500"/>
                                        <p:tgtEl>
                                          <p:spTgt spid="19460"/>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499"/>
                                          </p:stCondLst>
                                        </p:cTn>
                                        <p:tgtEl>
                                          <p:spTgt spid="9"/>
                                        </p:tgtEl>
                                        <p:attrNameLst>
                                          <p:attrName>style.visibility</p:attrName>
                                        </p:attrNameLst>
                                      </p:cBhvr>
                                      <p:to>
                                        <p:strVal val="visible"/>
                                      </p:to>
                                    </p:set>
                                  </p:childTnLst>
                                </p:cTn>
                              </p:par>
                            </p:childTnLst>
                          </p:cTn>
                        </p:par>
                        <p:par>
                          <p:cTn id="22" fill="hold">
                            <p:stCondLst>
                              <p:cond delay="2000"/>
                            </p:stCondLst>
                            <p:childTnLst>
                              <p:par>
                                <p:cTn id="23" presetID="6" presetClass="entr" presetSubtype="16" fill="hold" nodeType="after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circle(in)">
                                      <p:cBhvr>
                                        <p:cTn id="25" dur="500"/>
                                        <p:tgtEl>
                                          <p:spTgt spid="6146"/>
                                        </p:tgtEl>
                                      </p:cBhvr>
                                    </p:animEffect>
                                  </p:childTnLst>
                                </p:cTn>
                              </p:par>
                            </p:childTnLst>
                          </p:cTn>
                        </p:par>
                        <p:par>
                          <p:cTn id="26" fill="hold">
                            <p:stCondLst>
                              <p:cond delay="2500"/>
                            </p:stCondLst>
                            <p:childTnLst>
                              <p:par>
                                <p:cTn id="27" presetID="6" presetClass="entr" presetSubtype="16" fill="hold" nodeType="afterEffect">
                                  <p:stCondLst>
                                    <p:cond delay="0"/>
                                  </p:stCondLst>
                                  <p:childTnLst>
                                    <p:set>
                                      <p:cBhvr>
                                        <p:cTn id="28" dur="1" fill="hold">
                                          <p:stCondLst>
                                            <p:cond delay="0"/>
                                          </p:stCondLst>
                                        </p:cTn>
                                        <p:tgtEl>
                                          <p:spTgt spid="6147"/>
                                        </p:tgtEl>
                                        <p:attrNameLst>
                                          <p:attrName>style.visibility</p:attrName>
                                        </p:attrNameLst>
                                      </p:cBhvr>
                                      <p:to>
                                        <p:strVal val="visible"/>
                                      </p:to>
                                    </p:set>
                                    <p:animEffect transition="in" filter="circle(in)">
                                      <p:cBhvr>
                                        <p:cTn id="29" dur="500"/>
                                        <p:tgtEl>
                                          <p:spTgt spid="6147"/>
                                        </p:tgtEl>
                                      </p:cBhvr>
                                    </p:animEffect>
                                  </p:childTnLst>
                                </p:cTn>
                              </p:par>
                            </p:childTnLst>
                          </p:cTn>
                        </p:par>
                        <p:par>
                          <p:cTn id="30" fill="hold">
                            <p:stCondLst>
                              <p:cond delay="3000"/>
                            </p:stCondLst>
                            <p:childTnLst>
                              <p:par>
                                <p:cTn id="31" presetID="6" presetClass="entr" presetSubtype="16" fill="hold" nodeType="afterEffect">
                                  <p:stCondLst>
                                    <p:cond delay="0"/>
                                  </p:stCondLst>
                                  <p:childTnLst>
                                    <p:set>
                                      <p:cBhvr>
                                        <p:cTn id="32" dur="1" fill="hold">
                                          <p:stCondLst>
                                            <p:cond delay="0"/>
                                          </p:stCondLst>
                                        </p:cTn>
                                        <p:tgtEl>
                                          <p:spTgt spid="6148"/>
                                        </p:tgtEl>
                                        <p:attrNameLst>
                                          <p:attrName>style.visibility</p:attrName>
                                        </p:attrNameLst>
                                      </p:cBhvr>
                                      <p:to>
                                        <p:strVal val="visible"/>
                                      </p:to>
                                    </p:set>
                                    <p:animEffect transition="in" filter="circle(in)">
                                      <p:cBhvr>
                                        <p:cTn id="33" dur="500"/>
                                        <p:tgtEl>
                                          <p:spTgt spid="6148"/>
                                        </p:tgtEl>
                                      </p:cBhvr>
                                    </p:animEffect>
                                  </p:childTnLst>
                                </p:cTn>
                              </p:par>
                            </p:childTnLst>
                          </p:cTn>
                        </p:par>
                        <p:par>
                          <p:cTn id="34" fill="hold">
                            <p:stCondLst>
                              <p:cond delay="3500"/>
                            </p:stCondLst>
                            <p:childTnLst>
                              <p:par>
                                <p:cTn id="35" presetID="6" presetClass="entr" presetSubtype="16" fill="hold" nodeType="afterEffect">
                                  <p:stCondLst>
                                    <p:cond delay="0"/>
                                  </p:stCondLst>
                                  <p:childTnLst>
                                    <p:set>
                                      <p:cBhvr>
                                        <p:cTn id="36" dur="1" fill="hold">
                                          <p:stCondLst>
                                            <p:cond delay="0"/>
                                          </p:stCondLst>
                                        </p:cTn>
                                        <p:tgtEl>
                                          <p:spTgt spid="6150"/>
                                        </p:tgtEl>
                                        <p:attrNameLst>
                                          <p:attrName>style.visibility</p:attrName>
                                        </p:attrNameLst>
                                      </p:cBhvr>
                                      <p:to>
                                        <p:strVal val="visible"/>
                                      </p:to>
                                    </p:set>
                                    <p:animEffect transition="in" filter="circle(in)">
                                      <p:cBhvr>
                                        <p:cTn id="3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НН\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4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23825" y="76200"/>
            <a:ext cx="8839200" cy="2677656"/>
          </a:xfrm>
          <a:prstGeom prst="rect">
            <a:avLst/>
          </a:prstGeom>
        </p:spPr>
        <p:txBody>
          <a:bodyPr wrap="square">
            <a:spAutoFit/>
          </a:bodyPr>
          <a:lstStyle/>
          <a:p>
            <a:pPr indent="449580" algn="just">
              <a:spcAft>
                <a:spcPts val="0"/>
              </a:spcAft>
            </a:pPr>
            <a:r>
              <a:rPr lang="ru-RU" sz="2400" b="1" dirty="0" smtClean="0">
                <a:solidFill>
                  <a:srgbClr val="FF0000"/>
                </a:solidFill>
                <a:latin typeface="Times New Roman"/>
                <a:ea typeface="Times New Roman"/>
              </a:rPr>
              <a:t>Результативность:</a:t>
            </a:r>
            <a:endParaRPr lang="ru-RU" sz="2400" b="1" dirty="0">
              <a:solidFill>
                <a:srgbClr val="FF0000"/>
              </a:solidFill>
              <a:latin typeface="Times New Roman"/>
              <a:ea typeface="Times New Roman"/>
            </a:endParaRPr>
          </a:p>
          <a:p>
            <a:pPr marL="342900" lvl="0" indent="-342900" algn="just">
              <a:spcAft>
                <a:spcPts val="0"/>
              </a:spcAft>
              <a:buFont typeface="Symbol"/>
              <a:buChar char=""/>
            </a:pPr>
            <a:r>
              <a:rPr lang="ru-RU" sz="2400" dirty="0">
                <a:latin typeface="Times New Roman"/>
                <a:ea typeface="Times New Roman"/>
              </a:rPr>
              <a:t>61% детей с легкой адаптацией</a:t>
            </a:r>
          </a:p>
          <a:p>
            <a:pPr marL="342900" lvl="0" indent="-342900" algn="just">
              <a:spcAft>
                <a:spcPts val="0"/>
              </a:spcAft>
              <a:buFont typeface="Symbol"/>
              <a:buChar char=""/>
            </a:pPr>
            <a:r>
              <a:rPr lang="ru-RU" sz="2400" dirty="0">
                <a:latin typeface="Times New Roman"/>
                <a:ea typeface="Times New Roman"/>
              </a:rPr>
              <a:t>Снизилась напряженность родителей, они стали заинтересованными участниками жизни детского сада.</a:t>
            </a:r>
          </a:p>
          <a:p>
            <a:pPr marL="342900" lvl="0" indent="-342900" algn="just">
              <a:spcAft>
                <a:spcPts val="0"/>
              </a:spcAft>
              <a:buFont typeface="Symbol"/>
              <a:buChar char=""/>
            </a:pPr>
            <a:r>
              <a:rPr lang="ru-RU" sz="2400" dirty="0">
                <a:latin typeface="Times New Roman"/>
                <a:ea typeface="Times New Roman"/>
              </a:rPr>
              <a:t>Дети стали менее агрессивными, уверены в себе, любознательны, что является предпосылкой к успешной адаптации</a:t>
            </a:r>
            <a:r>
              <a:rPr lang="ru-RU" sz="2400" dirty="0" smtClean="0">
                <a:latin typeface="Times New Roman"/>
                <a:ea typeface="Times New Roman"/>
              </a:rPr>
              <a:t>.</a:t>
            </a:r>
            <a:endParaRPr lang="ru-RU" sz="2400" dirty="0">
              <a:latin typeface="Times New Roman"/>
              <a:ea typeface="Times New Roman"/>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4"/>
          <p:cNvGraphicFramePr>
            <a:graphicFrameLocks noChangeAspect="1"/>
          </p:cNvGraphicFramePr>
          <p:nvPr>
            <p:extLst>
              <p:ext uri="{D42A27DB-BD31-4B8C-83A1-F6EECF244321}">
                <p14:modId xmlns:p14="http://schemas.microsoft.com/office/powerpoint/2010/main" val="1539167872"/>
              </p:ext>
            </p:extLst>
          </p:nvPr>
        </p:nvGraphicFramePr>
        <p:xfrm>
          <a:off x="-262501" y="1828800"/>
          <a:ext cx="9387451" cy="502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51699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НН\фон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623580" y="1447800"/>
            <a:ext cx="8077200" cy="1752600"/>
          </a:xfrm>
        </p:spPr>
        <p:txBody>
          <a:bodyPr/>
          <a:lstStyle/>
          <a:p>
            <a:pPr eaLnBrk="1" hangingPunct="1"/>
            <a:r>
              <a:rPr lang="ru-RU" sz="2800" b="1" dirty="0">
                <a:solidFill>
                  <a:srgbClr val="FF0000"/>
                </a:solidFill>
                <a:latin typeface="Times New Roman" panose="02020603050405020304" pitchFamily="18" charset="0"/>
                <a:cs typeface="Times New Roman" panose="02020603050405020304" pitchFamily="18" charset="0"/>
              </a:rPr>
              <a:t>«Вхождение в игровую ситуацию как форма вовлечения родителей </a:t>
            </a:r>
            <a:br>
              <a:rPr lang="ru-RU" sz="2800" b="1" dirty="0">
                <a:solidFill>
                  <a:srgbClr val="FF0000"/>
                </a:solidFill>
                <a:latin typeface="Times New Roman" panose="02020603050405020304" pitchFamily="18" charset="0"/>
                <a:cs typeface="Times New Roman" panose="02020603050405020304" pitchFamily="18" charset="0"/>
              </a:rPr>
            </a:br>
            <a:r>
              <a:rPr lang="ru-RU" sz="2800" b="1" dirty="0">
                <a:solidFill>
                  <a:srgbClr val="FF0000"/>
                </a:solidFill>
                <a:latin typeface="Times New Roman" panose="02020603050405020304" pitchFamily="18" charset="0"/>
                <a:cs typeface="Times New Roman" panose="02020603050405020304" pitchFamily="18" charset="0"/>
              </a:rPr>
              <a:t>в образовательную деятельность </a:t>
            </a:r>
            <a:r>
              <a:rPr lang="ru-RU" sz="2800" b="1" dirty="0" smtClean="0">
                <a:solidFill>
                  <a:srgbClr val="FF0000"/>
                </a:solidFill>
                <a:latin typeface="Times New Roman" panose="02020603050405020304" pitchFamily="18" charset="0"/>
                <a:cs typeface="Times New Roman" panose="02020603050405020304" pitchFamily="18" charset="0"/>
              </a:rPr>
              <a:t>ДОУ»</a:t>
            </a:r>
          </a:p>
        </p:txBody>
      </p:sp>
      <p:sp>
        <p:nvSpPr>
          <p:cNvPr id="2051" name="Text Box 4"/>
          <p:cNvSpPr txBox="1">
            <a:spLocks noChangeArrowheads="1"/>
          </p:cNvSpPr>
          <p:nvPr/>
        </p:nvSpPr>
        <p:spPr bwMode="auto">
          <a:xfrm>
            <a:off x="4495800" y="3429000"/>
            <a:ext cx="4191000" cy="1077218"/>
          </a:xfrm>
          <a:prstGeom prst="rect">
            <a:avLst/>
          </a:prstGeom>
          <a:noFill/>
          <a:ln w="9525">
            <a:noFill/>
            <a:miter lim="800000"/>
            <a:headEnd/>
            <a:tailEnd/>
          </a:ln>
        </p:spPr>
        <p:txBody>
          <a:bodyPr wrap="square">
            <a:spAutoFit/>
          </a:bodyPr>
          <a:lstStyle/>
          <a:p>
            <a:pPr algn="r">
              <a:spcBef>
                <a:spcPct val="50000"/>
              </a:spcBef>
            </a:pPr>
            <a:r>
              <a:rPr lang="ru-RU" sz="1600" b="1" dirty="0" smtClean="0">
                <a:solidFill>
                  <a:srgbClr val="000000"/>
                </a:solidFill>
                <a:latin typeface="Times New Roman" panose="02020603050405020304" pitchFamily="18" charset="0"/>
                <a:cs typeface="Times New Roman" panose="02020603050405020304" pitchFamily="18" charset="0"/>
              </a:rPr>
              <a:t>Авторы:</a:t>
            </a:r>
          </a:p>
          <a:p>
            <a:pPr algn="r">
              <a:spcBef>
                <a:spcPct val="50000"/>
              </a:spcBef>
            </a:pPr>
            <a:r>
              <a:rPr lang="ru-RU" sz="1600" b="1" dirty="0" smtClean="0">
                <a:solidFill>
                  <a:srgbClr val="000000"/>
                </a:solidFill>
                <a:latin typeface="Times New Roman" panose="02020603050405020304" pitchFamily="18" charset="0"/>
                <a:cs typeface="Times New Roman" panose="02020603050405020304" pitchFamily="18" charset="0"/>
              </a:rPr>
              <a:t>Заведующий МДОУ № 6 </a:t>
            </a:r>
            <a:r>
              <a:rPr lang="ru-RU" sz="1600" b="1" dirty="0" err="1" smtClean="0">
                <a:solidFill>
                  <a:srgbClr val="000000"/>
                </a:solidFill>
                <a:latin typeface="Times New Roman" panose="02020603050405020304" pitchFamily="18" charset="0"/>
                <a:cs typeface="Times New Roman" panose="02020603050405020304" pitchFamily="18" charset="0"/>
              </a:rPr>
              <a:t>Редкова</a:t>
            </a:r>
            <a:r>
              <a:rPr lang="ru-RU" sz="1600" b="1" dirty="0" smtClean="0">
                <a:solidFill>
                  <a:srgbClr val="000000"/>
                </a:solidFill>
                <a:latin typeface="Times New Roman" panose="02020603050405020304" pitchFamily="18" charset="0"/>
                <a:cs typeface="Times New Roman" panose="02020603050405020304" pitchFamily="18" charset="0"/>
              </a:rPr>
              <a:t> Н.В.,</a:t>
            </a:r>
          </a:p>
          <a:p>
            <a:pPr algn="r">
              <a:spcBef>
                <a:spcPct val="50000"/>
              </a:spcBef>
            </a:pPr>
            <a:r>
              <a:rPr lang="ru-RU" sz="1600" b="1" dirty="0" smtClean="0">
                <a:solidFill>
                  <a:srgbClr val="000000"/>
                </a:solidFill>
                <a:latin typeface="Times New Roman" panose="02020603050405020304" pitchFamily="18" charset="0"/>
                <a:cs typeface="Times New Roman" panose="02020603050405020304" pitchFamily="18" charset="0"/>
              </a:rPr>
              <a:t>Старший воспитатель Соколова Н.Л.</a:t>
            </a:r>
          </a:p>
        </p:txBody>
      </p:sp>
      <p:sp>
        <p:nvSpPr>
          <p:cNvPr id="2" name="TextBox 1"/>
          <p:cNvSpPr txBox="1"/>
          <p:nvPr/>
        </p:nvSpPr>
        <p:spPr>
          <a:xfrm>
            <a:off x="1371600" y="443131"/>
            <a:ext cx="6581161" cy="646331"/>
          </a:xfrm>
          <a:prstGeom prst="rect">
            <a:avLst/>
          </a:prstGeom>
          <a:noFill/>
        </p:spPr>
        <p:txBody>
          <a:bodyPr wrap="none" rtlCol="0">
            <a:spAutoFit/>
          </a:bodyPr>
          <a:lstStyle/>
          <a:p>
            <a:pPr algn="ctr"/>
            <a:r>
              <a:rPr lang="ru-RU" dirty="0" smtClean="0">
                <a:solidFill>
                  <a:srgbClr val="000000"/>
                </a:solidFill>
                <a:latin typeface="Times New Roman" panose="02020603050405020304" pitchFamily="18" charset="0"/>
                <a:cs typeface="Times New Roman" panose="02020603050405020304" pitchFamily="18" charset="0"/>
              </a:rPr>
              <a:t>Муниципальное дошкольное общеобразовательное учреждение  </a:t>
            </a:r>
          </a:p>
          <a:p>
            <a:pPr algn="ctr"/>
            <a:r>
              <a:rPr lang="ru-RU" dirty="0" smtClean="0">
                <a:solidFill>
                  <a:srgbClr val="000000"/>
                </a:solidFill>
                <a:latin typeface="Times New Roman" panose="02020603050405020304" pitchFamily="18" charset="0"/>
                <a:cs typeface="Times New Roman" panose="02020603050405020304" pitchFamily="18" charset="0"/>
              </a:rPr>
              <a:t>«Детский сад общеразвивающего вида № 6 «Чебурашка»</a:t>
            </a:r>
            <a:endParaRPr lang="ru-RU" dirty="0">
              <a:solidFill>
                <a:srgbClr val="000000"/>
              </a:solidFill>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3429000" y="5943600"/>
            <a:ext cx="2133600" cy="553998"/>
          </a:xfrm>
          <a:prstGeom prst="rect">
            <a:avLst/>
          </a:prstGeom>
          <a:noFill/>
          <a:ln w="9525">
            <a:noFill/>
            <a:miter lim="800000"/>
            <a:headEnd/>
            <a:tailEnd/>
          </a:ln>
        </p:spPr>
        <p:txBody>
          <a:bodyPr wrap="square">
            <a:spAutoFit/>
          </a:bodyPr>
          <a:lstStyle/>
          <a:p>
            <a:pPr algn="ctr">
              <a:spcBef>
                <a:spcPct val="50000"/>
              </a:spcBef>
            </a:pPr>
            <a:r>
              <a:rPr lang="ru-RU" sz="1200" b="1" dirty="0" smtClean="0">
                <a:solidFill>
                  <a:srgbClr val="000000"/>
                </a:solidFill>
                <a:latin typeface="Times New Roman" panose="02020603050405020304" pitchFamily="18" charset="0"/>
                <a:cs typeface="Times New Roman" panose="02020603050405020304" pitchFamily="18" charset="0"/>
              </a:rPr>
              <a:t>г. Вологда</a:t>
            </a:r>
          </a:p>
          <a:p>
            <a:pPr algn="ctr">
              <a:spcBef>
                <a:spcPct val="50000"/>
              </a:spcBef>
            </a:pPr>
            <a:r>
              <a:rPr lang="ru-RU" sz="1200" b="1" dirty="0" smtClean="0">
                <a:solidFill>
                  <a:srgbClr val="000000"/>
                </a:solidFill>
                <a:latin typeface="Times New Roman" panose="02020603050405020304" pitchFamily="18" charset="0"/>
                <a:cs typeface="Times New Roman" panose="02020603050405020304" pitchFamily="18" charset="0"/>
              </a:rPr>
              <a:t>2018 год</a:t>
            </a:r>
          </a:p>
        </p:txBody>
      </p:sp>
    </p:spTree>
    <p:extLst>
      <p:ext uri="{BB962C8B-B14F-4D97-AF65-F5344CB8AC3E}">
        <p14:creationId xmlns:p14="http://schemas.microsoft.com/office/powerpoint/2010/main" val="28461389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anim calcmode="lin" valueType="num">
                                      <p:cBhvr>
                                        <p:cTn id="8" dur="10" fill="hold"/>
                                        <p:tgtEl>
                                          <p:spTgt spid="2"/>
                                        </p:tgtEl>
                                        <p:attrNameLst>
                                          <p:attrName>ppt_x</p:attrName>
                                        </p:attrNameLst>
                                      </p:cBhvr>
                                      <p:tavLst>
                                        <p:tav tm="0">
                                          <p:val>
                                            <p:strVal val="#ppt_x"/>
                                          </p:val>
                                        </p:tav>
                                        <p:tav tm="100000">
                                          <p:val>
                                            <p:strVal val="#ppt_x"/>
                                          </p:val>
                                        </p:tav>
                                      </p:tavLst>
                                    </p:anim>
                                    <p:anim calcmode="lin" valueType="num">
                                      <p:cBhvr>
                                        <p:cTn id="9" dur="1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
                            </p:stCondLst>
                            <p:childTnLst>
                              <p:par>
                                <p:cTn id="11" presetID="42" presetClass="entr" presetSubtype="0" fill="hold" grpId="0"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
                                        <p:tgtEl>
                                          <p:spTgt spid="2050"/>
                                        </p:tgtEl>
                                      </p:cBhvr>
                                    </p:animEffect>
                                    <p:anim calcmode="lin" valueType="num">
                                      <p:cBhvr>
                                        <p:cTn id="14" dur="10" fill="hold"/>
                                        <p:tgtEl>
                                          <p:spTgt spid="2050"/>
                                        </p:tgtEl>
                                        <p:attrNameLst>
                                          <p:attrName>ppt_x</p:attrName>
                                        </p:attrNameLst>
                                      </p:cBhvr>
                                      <p:tavLst>
                                        <p:tav tm="0">
                                          <p:val>
                                            <p:strVal val="#ppt_x"/>
                                          </p:val>
                                        </p:tav>
                                        <p:tav tm="100000">
                                          <p:val>
                                            <p:strVal val="#ppt_x"/>
                                          </p:val>
                                        </p:tav>
                                      </p:tavLst>
                                    </p:anim>
                                    <p:anim calcmode="lin" valueType="num">
                                      <p:cBhvr>
                                        <p:cTn id="15" dur="10" fill="hold"/>
                                        <p:tgtEl>
                                          <p:spTgt spid="2050"/>
                                        </p:tgtEl>
                                        <p:attrNameLst>
                                          <p:attrName>ppt_y</p:attrName>
                                        </p:attrNameLst>
                                      </p:cBhvr>
                                      <p:tavLst>
                                        <p:tav tm="0">
                                          <p:val>
                                            <p:strVal val="#ppt_y+.1"/>
                                          </p:val>
                                        </p:tav>
                                        <p:tav tm="100000">
                                          <p:val>
                                            <p:strVal val="#ppt_y"/>
                                          </p:val>
                                        </p:tav>
                                      </p:tavLst>
                                    </p:anim>
                                  </p:childTnLst>
                                </p:cTn>
                              </p:par>
                            </p:childTnLst>
                          </p:cTn>
                        </p:par>
                        <p:par>
                          <p:cTn id="16" fill="hold">
                            <p:stCondLst>
                              <p:cond delay="20"/>
                            </p:stCondLst>
                            <p:childTnLst>
                              <p:par>
                                <p:cTn id="17" presetID="2" presetClass="entr" presetSubtype="4" fill="hold" grpId="0" nodeType="after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10" fill="hold"/>
                                        <p:tgtEl>
                                          <p:spTgt spid="2051"/>
                                        </p:tgtEl>
                                        <p:attrNameLst>
                                          <p:attrName>ppt_x</p:attrName>
                                        </p:attrNameLst>
                                      </p:cBhvr>
                                      <p:tavLst>
                                        <p:tav tm="0">
                                          <p:val>
                                            <p:strVal val="#ppt_x"/>
                                          </p:val>
                                        </p:tav>
                                        <p:tav tm="100000">
                                          <p:val>
                                            <p:strVal val="#ppt_x"/>
                                          </p:val>
                                        </p:tav>
                                      </p:tavLst>
                                    </p:anim>
                                    <p:anim calcmode="lin" valueType="num">
                                      <p:cBhvr additive="base">
                                        <p:cTn id="20" dur="10" fill="hold"/>
                                        <p:tgtEl>
                                          <p:spTgt spid="2051"/>
                                        </p:tgtEl>
                                        <p:attrNameLst>
                                          <p:attrName>ppt_y</p:attrName>
                                        </p:attrNameLst>
                                      </p:cBhvr>
                                      <p:tavLst>
                                        <p:tav tm="0">
                                          <p:val>
                                            <p:strVal val="1+#ppt_h/2"/>
                                          </p:val>
                                        </p:tav>
                                        <p:tav tm="100000">
                                          <p:val>
                                            <p:strVal val="#ppt_y"/>
                                          </p:val>
                                        </p:tav>
                                      </p:tavLst>
                                    </p:anim>
                                  </p:childTnLst>
                                </p:cTn>
                              </p:par>
                            </p:childTnLst>
                          </p:cTn>
                        </p:par>
                        <p:par>
                          <p:cTn id="21" fill="hold">
                            <p:stCondLst>
                              <p:cond delay="30"/>
                            </p:stCondLst>
                            <p:childTnLst>
                              <p:par>
                                <p:cTn id="22" presetID="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 fill="hold"/>
                                        <p:tgtEl>
                                          <p:spTgt spid="6"/>
                                        </p:tgtEl>
                                        <p:attrNameLst>
                                          <p:attrName>ppt_x</p:attrName>
                                        </p:attrNameLst>
                                      </p:cBhvr>
                                      <p:tavLst>
                                        <p:tav tm="0">
                                          <p:val>
                                            <p:strVal val="#ppt_x"/>
                                          </p:val>
                                        </p:tav>
                                        <p:tav tm="100000">
                                          <p:val>
                                            <p:strVal val="#ppt_x"/>
                                          </p:val>
                                        </p:tav>
                                      </p:tavLst>
                                    </p:anim>
                                    <p:anim calcmode="lin" valueType="num">
                                      <p:cBhvr additive="base">
                                        <p:cTn id="25" dur="1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НН\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4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p:txBody>
          <a:bodyPr/>
          <a:lstStyle/>
          <a:p>
            <a:pPr eaLnBrk="1" hangingPunct="1"/>
            <a:r>
              <a:rPr lang="ru-RU" sz="3200" b="1" i="1" dirty="0" smtClean="0">
                <a:solidFill>
                  <a:srgbClr val="FF0000"/>
                </a:solidFill>
                <a:latin typeface="Times New Roman" pitchFamily="18" charset="0"/>
                <a:cs typeface="Times New Roman" pitchFamily="18" charset="0"/>
              </a:rPr>
              <a:t/>
            </a:r>
            <a:br>
              <a:rPr lang="ru-RU" sz="3200" b="1" i="1" dirty="0" smtClean="0">
                <a:solidFill>
                  <a:srgbClr val="FF0000"/>
                </a:solidFill>
                <a:latin typeface="Times New Roman" pitchFamily="18" charset="0"/>
                <a:cs typeface="Times New Roman" pitchFamily="18" charset="0"/>
              </a:rPr>
            </a:br>
            <a:r>
              <a:rPr lang="ru-RU" sz="3200" b="1" i="1" dirty="0">
                <a:solidFill>
                  <a:srgbClr val="FF0000"/>
                </a:solidFill>
                <a:latin typeface="Times New Roman" pitchFamily="18" charset="0"/>
                <a:cs typeface="Times New Roman" pitchFamily="18" charset="0"/>
              </a:rPr>
              <a:t/>
            </a:r>
            <a:br>
              <a:rPr lang="ru-RU" sz="3200" b="1" i="1" dirty="0">
                <a:solidFill>
                  <a:srgbClr val="FF0000"/>
                </a:solidFill>
                <a:latin typeface="Times New Roman" pitchFamily="18" charset="0"/>
                <a:cs typeface="Times New Roman" pitchFamily="18" charset="0"/>
              </a:rPr>
            </a:br>
            <a:r>
              <a:rPr lang="ru-RU" sz="3200" b="1" i="1" dirty="0" smtClean="0">
                <a:solidFill>
                  <a:srgbClr val="FF0000"/>
                </a:solidFill>
                <a:latin typeface="Times New Roman" pitchFamily="18" charset="0"/>
                <a:cs typeface="Times New Roman" pitchFamily="18" charset="0"/>
              </a:rPr>
              <a:t/>
            </a:r>
            <a:br>
              <a:rPr lang="ru-RU" sz="3200" b="1" i="1" dirty="0" smtClean="0">
                <a:solidFill>
                  <a:srgbClr val="FF0000"/>
                </a:solidFill>
                <a:latin typeface="Times New Roman" pitchFamily="18" charset="0"/>
                <a:cs typeface="Times New Roman" pitchFamily="18" charset="0"/>
              </a:rPr>
            </a:br>
            <a:endParaRPr lang="ru-RU" sz="3200" b="1" i="1" dirty="0" smtClean="0">
              <a:solidFill>
                <a:srgbClr val="FF0000"/>
              </a:solidFill>
              <a:latin typeface="Times New Roman" pitchFamily="18" charset="0"/>
              <a:cs typeface="Times New Roman" pitchFamily="18" charset="0"/>
            </a:endParaRPr>
          </a:p>
        </p:txBody>
      </p:sp>
      <p:sp>
        <p:nvSpPr>
          <p:cNvPr id="5" name="Прямоугольник 4"/>
          <p:cNvSpPr/>
          <p:nvPr/>
        </p:nvSpPr>
        <p:spPr>
          <a:xfrm>
            <a:off x="304798" y="3200400"/>
            <a:ext cx="3810000" cy="954107"/>
          </a:xfrm>
          <a:prstGeom prst="rect">
            <a:avLst/>
          </a:prstGeom>
        </p:spPr>
        <p:txBody>
          <a:bodyPr wrap="square">
            <a:spAutoFit/>
          </a:bodyPr>
          <a:lstStyle/>
          <a:p>
            <a:pPr algn="ctr"/>
            <a:r>
              <a:rPr lang="ru-RU" sz="2800" b="1" dirty="0" smtClean="0">
                <a:solidFill>
                  <a:srgbClr val="000000"/>
                </a:solidFill>
                <a:latin typeface="Times New Roman" pitchFamily="18" charset="0"/>
                <a:cs typeface="Times New Roman" pitchFamily="18" charset="0"/>
              </a:rPr>
              <a:t>Ответственность за воспитание детей</a:t>
            </a:r>
            <a:endParaRPr lang="ru-RU" sz="2800" b="1" dirty="0">
              <a:latin typeface="Times New Roman" pitchFamily="18" charset="0"/>
              <a:cs typeface="Times New Roman" pitchFamily="18" charset="0"/>
            </a:endParaRPr>
          </a:p>
        </p:txBody>
      </p:sp>
      <p:sp>
        <p:nvSpPr>
          <p:cNvPr id="6" name="Прямоугольник 5"/>
          <p:cNvSpPr/>
          <p:nvPr/>
        </p:nvSpPr>
        <p:spPr>
          <a:xfrm>
            <a:off x="685799" y="1382165"/>
            <a:ext cx="2743200" cy="523220"/>
          </a:xfrm>
          <a:prstGeom prst="rect">
            <a:avLst/>
          </a:prstGeom>
        </p:spPr>
        <p:txBody>
          <a:bodyPr wrap="square">
            <a:spAutoFit/>
          </a:bodyPr>
          <a:lstStyle/>
          <a:p>
            <a:pPr algn="ctr"/>
            <a:r>
              <a:rPr lang="ru-RU" sz="2800" b="1" dirty="0" smtClean="0">
                <a:solidFill>
                  <a:srgbClr val="000000"/>
                </a:solidFill>
                <a:latin typeface="Times New Roman" pitchFamily="18" charset="0"/>
                <a:cs typeface="Times New Roman" pitchFamily="18" charset="0"/>
              </a:rPr>
              <a:t>Родители</a:t>
            </a:r>
            <a:endParaRPr lang="ru-RU" sz="2800" b="1" dirty="0">
              <a:latin typeface="Times New Roman" pitchFamily="18" charset="0"/>
              <a:cs typeface="Times New Roman" pitchFamily="18" charset="0"/>
            </a:endParaRPr>
          </a:p>
        </p:txBody>
      </p:sp>
      <p:sp>
        <p:nvSpPr>
          <p:cNvPr id="7" name="Прямоугольник 6"/>
          <p:cNvSpPr/>
          <p:nvPr/>
        </p:nvSpPr>
        <p:spPr>
          <a:xfrm>
            <a:off x="4191000" y="1401870"/>
            <a:ext cx="4572000" cy="523220"/>
          </a:xfrm>
          <a:prstGeom prst="rect">
            <a:avLst/>
          </a:prstGeom>
        </p:spPr>
        <p:txBody>
          <a:bodyPr>
            <a:spAutoFit/>
          </a:bodyPr>
          <a:lstStyle/>
          <a:p>
            <a:pPr algn="ctr"/>
            <a:r>
              <a:rPr lang="ru-RU" sz="2800" b="1" dirty="0" smtClean="0">
                <a:solidFill>
                  <a:srgbClr val="000000"/>
                </a:solidFill>
                <a:latin typeface="Times New Roman" pitchFamily="18" charset="0"/>
                <a:cs typeface="Times New Roman" pitchFamily="18" charset="0"/>
              </a:rPr>
              <a:t>Социальные </a:t>
            </a:r>
            <a:r>
              <a:rPr lang="ru-RU" sz="2800" b="1" dirty="0">
                <a:solidFill>
                  <a:srgbClr val="000000"/>
                </a:solidFill>
                <a:latin typeface="Times New Roman" pitchFamily="18" charset="0"/>
                <a:cs typeface="Times New Roman" pitchFamily="18" charset="0"/>
              </a:rPr>
              <a:t>институты </a:t>
            </a:r>
            <a:endParaRPr lang="ru-RU" sz="2800" b="1" dirty="0">
              <a:latin typeface="Times New Roman" pitchFamily="18" charset="0"/>
              <a:cs typeface="Times New Roman" pitchFamily="18" charset="0"/>
            </a:endParaRPr>
          </a:p>
        </p:txBody>
      </p:sp>
      <p:sp>
        <p:nvSpPr>
          <p:cNvPr id="8" name="Прямоугольник 7"/>
          <p:cNvSpPr/>
          <p:nvPr/>
        </p:nvSpPr>
        <p:spPr>
          <a:xfrm>
            <a:off x="4364545" y="3200400"/>
            <a:ext cx="4495800" cy="1815882"/>
          </a:xfrm>
          <a:prstGeom prst="rect">
            <a:avLst/>
          </a:prstGeom>
        </p:spPr>
        <p:txBody>
          <a:bodyPr wrap="square">
            <a:spAutoFit/>
          </a:bodyPr>
          <a:lstStyle/>
          <a:p>
            <a:pPr algn="ctr"/>
            <a:r>
              <a:rPr lang="ru-RU" sz="2800" b="1" dirty="0" smtClean="0">
                <a:solidFill>
                  <a:srgbClr val="000000"/>
                </a:solidFill>
                <a:latin typeface="Times New Roman" pitchFamily="18" charset="0"/>
                <a:cs typeface="Times New Roman" pitchFamily="18" charset="0"/>
              </a:rPr>
              <a:t>Помощь</a:t>
            </a:r>
            <a:r>
              <a:rPr lang="ru-RU" sz="2800" b="1" dirty="0">
                <a:solidFill>
                  <a:srgbClr val="000000"/>
                </a:solidFill>
                <a:latin typeface="Times New Roman" pitchFamily="18" charset="0"/>
                <a:cs typeface="Times New Roman" pitchFamily="18" charset="0"/>
              </a:rPr>
              <a:t>, </a:t>
            </a:r>
            <a:r>
              <a:rPr lang="ru-RU" sz="2800" b="1" dirty="0" smtClean="0">
                <a:solidFill>
                  <a:srgbClr val="000000"/>
                </a:solidFill>
                <a:latin typeface="Times New Roman" pitchFamily="18" charset="0"/>
                <a:cs typeface="Times New Roman" pitchFamily="18" charset="0"/>
              </a:rPr>
              <a:t>поддержка, направление, дополнение воспитательной деятельности </a:t>
            </a:r>
            <a:r>
              <a:rPr lang="ru-RU" sz="2800" b="1" dirty="0">
                <a:solidFill>
                  <a:srgbClr val="000000"/>
                </a:solidFill>
                <a:latin typeface="Times New Roman" pitchFamily="18" charset="0"/>
                <a:cs typeface="Times New Roman" pitchFamily="18" charset="0"/>
              </a:rPr>
              <a:t>семьи</a:t>
            </a:r>
            <a:endParaRPr lang="ru-RU" sz="2800" b="1" dirty="0">
              <a:latin typeface="Times New Roman" pitchFamily="18" charset="0"/>
              <a:cs typeface="Times New Roman" pitchFamily="18" charset="0"/>
            </a:endParaRPr>
          </a:p>
        </p:txBody>
      </p:sp>
      <p:sp>
        <p:nvSpPr>
          <p:cNvPr id="9" name="Стрелка вниз 8"/>
          <p:cNvSpPr/>
          <p:nvPr/>
        </p:nvSpPr>
        <p:spPr>
          <a:xfrm>
            <a:off x="1883854" y="2388453"/>
            <a:ext cx="347091" cy="81194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13" name="Стрелка вниз 12"/>
          <p:cNvSpPr/>
          <p:nvPr/>
        </p:nvSpPr>
        <p:spPr>
          <a:xfrm>
            <a:off x="6353173" y="2388452"/>
            <a:ext cx="347091" cy="81194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10" name="Прямоугольник 9"/>
          <p:cNvSpPr/>
          <p:nvPr/>
        </p:nvSpPr>
        <p:spPr>
          <a:xfrm>
            <a:off x="533399" y="152400"/>
            <a:ext cx="8326945" cy="954107"/>
          </a:xfrm>
          <a:prstGeom prst="rect">
            <a:avLst/>
          </a:prstGeom>
        </p:spPr>
        <p:txBody>
          <a:bodyPr wrap="square">
            <a:spAutoFit/>
          </a:bodyPr>
          <a:lstStyle/>
          <a:p>
            <a:pPr algn="ctr"/>
            <a:r>
              <a:rPr lang="ru-RU" sz="2800" b="1" dirty="0" smtClean="0">
                <a:solidFill>
                  <a:srgbClr val="FF0000"/>
                </a:solidFill>
                <a:latin typeface="Times New Roman"/>
                <a:ea typeface="Times New Roman"/>
              </a:rPr>
              <a:t>Идея современной </a:t>
            </a:r>
            <a:r>
              <a:rPr lang="ru-RU" sz="2800" b="1" dirty="0">
                <a:solidFill>
                  <a:srgbClr val="FF0000"/>
                </a:solidFill>
                <a:latin typeface="Times New Roman"/>
                <a:ea typeface="Times New Roman"/>
              </a:rPr>
              <a:t>концепции </a:t>
            </a:r>
            <a:endParaRPr lang="ru-RU" sz="2800" b="1" dirty="0" smtClean="0">
              <a:solidFill>
                <a:srgbClr val="FF0000"/>
              </a:solidFill>
              <a:latin typeface="Times New Roman"/>
              <a:ea typeface="Times New Roman"/>
            </a:endParaRPr>
          </a:p>
          <a:p>
            <a:pPr algn="ctr"/>
            <a:r>
              <a:rPr lang="ru-RU" sz="2800" b="1" dirty="0" smtClean="0">
                <a:solidFill>
                  <a:srgbClr val="FF0000"/>
                </a:solidFill>
                <a:latin typeface="Times New Roman"/>
                <a:ea typeface="Times New Roman"/>
              </a:rPr>
              <a:t>дошкольного </a:t>
            </a:r>
            <a:r>
              <a:rPr lang="ru-RU" sz="2800" b="1" dirty="0">
                <a:solidFill>
                  <a:srgbClr val="FF0000"/>
                </a:solidFill>
                <a:latin typeface="Times New Roman"/>
                <a:ea typeface="Times New Roman"/>
              </a:rPr>
              <a:t>воспитания </a:t>
            </a:r>
            <a:endParaRPr lang="ru-RU" sz="2800" b="1" dirty="0">
              <a:solidFill>
                <a:srgbClr val="FF0000"/>
              </a:solidFill>
            </a:endParaRPr>
          </a:p>
        </p:txBody>
      </p:sp>
      <p:pic>
        <p:nvPicPr>
          <p:cNvPr id="1031" name="Picture 7" descr="http://ds143.centerstart.ru/sites/ds143.centerstart.ru/files/corky_logo.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28823" y="6172200"/>
            <a:ext cx="4191000" cy="6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5355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1250"/>
                                        <p:tgtEl>
                                          <p:spTgt spid="3074"/>
                                        </p:tgtEl>
                                      </p:cBhvr>
                                    </p:animEffect>
                                  </p:childTnLst>
                                </p:cTn>
                              </p:par>
                            </p:childTnLst>
                          </p:cTn>
                        </p:par>
                        <p:par>
                          <p:cTn id="8" fill="hold">
                            <p:stCondLst>
                              <p:cond delay="12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 fill="hold"/>
                                        <p:tgtEl>
                                          <p:spTgt spid="10"/>
                                        </p:tgtEl>
                                        <p:attrNameLst>
                                          <p:attrName>ppt_x</p:attrName>
                                        </p:attrNameLst>
                                      </p:cBhvr>
                                      <p:tavLst>
                                        <p:tav tm="0">
                                          <p:val>
                                            <p:strVal val="#ppt_x"/>
                                          </p:val>
                                        </p:tav>
                                        <p:tav tm="100000">
                                          <p:val>
                                            <p:strVal val="#ppt_x"/>
                                          </p:val>
                                        </p:tav>
                                      </p:tavLst>
                                    </p:anim>
                                    <p:anim calcmode="lin" valueType="num">
                                      <p:cBhvr additive="base">
                                        <p:cTn id="12" dur="1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26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760"/>
                            </p:stCondLst>
                            <p:childTnLst>
                              <p:par>
                                <p:cTn id="19" presetID="53" presetClass="entr" presetSubtype="16"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260"/>
                            </p:stCondLst>
                            <p:childTnLst>
                              <p:par>
                                <p:cTn id="25" presetID="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276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26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760"/>
                            </p:stCondLst>
                            <p:childTnLst>
                              <p:par>
                                <p:cTn id="41" presetID="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0"/>
      <p:bldP spid="6" grpId="0"/>
      <p:bldP spid="7" grpId="0"/>
      <p:bldP spid="8" grpId="0"/>
      <p:bldP spid="9" grpId="1" animBg="1"/>
      <p:bldP spid="13"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НН\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4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body" idx="1"/>
          </p:nvPr>
        </p:nvSpPr>
        <p:spPr>
          <a:xfrm>
            <a:off x="76200" y="152400"/>
            <a:ext cx="8991600" cy="1295400"/>
          </a:xfrm>
        </p:spPr>
        <p:txBody>
          <a:bodyPr/>
          <a:lstStyle/>
          <a:p>
            <a:pPr marL="0" indent="0" algn="just" eaLnBrk="1" hangingPunct="1">
              <a:lnSpc>
                <a:spcPct val="90000"/>
              </a:lnSpc>
              <a:buNone/>
            </a:pPr>
            <a:r>
              <a:rPr lang="ru-RU" sz="2000" dirty="0">
                <a:latin typeface="Times New Roman" panose="02020603050405020304" pitchFamily="18" charset="0"/>
                <a:cs typeface="Times New Roman" panose="02020603050405020304" pitchFamily="18" charset="0"/>
              </a:rPr>
              <a:t> </a:t>
            </a:r>
            <a:r>
              <a:rPr lang="ru-RU" sz="2800" b="1" dirty="0">
                <a:solidFill>
                  <a:srgbClr val="FF0000"/>
                </a:solidFill>
                <a:latin typeface="Times New Roman" panose="02020603050405020304" pitchFamily="18" charset="0"/>
                <a:cs typeface="Times New Roman" panose="02020603050405020304" pitchFamily="18" charset="0"/>
              </a:rPr>
              <a:t>Адаптация</a:t>
            </a:r>
            <a:r>
              <a:rPr lang="ru-RU" sz="2800" dirty="0">
                <a:latin typeface="Times New Roman" panose="02020603050405020304" pitchFamily="18" charset="0"/>
                <a:cs typeface="Times New Roman" panose="02020603050405020304" pitchFamily="18" charset="0"/>
              </a:rPr>
              <a:t> – процесс вхождения в новую среду, приспособление к ее условиям, сохранение и выработка </a:t>
            </a:r>
            <a:r>
              <a:rPr lang="ru-RU" sz="2800" dirty="0" smtClean="0">
                <a:latin typeface="Times New Roman" panose="02020603050405020304" pitchFamily="18" charset="0"/>
                <a:cs typeface="Times New Roman" panose="02020603050405020304" pitchFamily="18" charset="0"/>
              </a:rPr>
              <a:t>необходимых </a:t>
            </a:r>
            <a:r>
              <a:rPr lang="ru-RU" sz="2800" dirty="0">
                <a:latin typeface="Times New Roman" panose="02020603050405020304" pitchFamily="18" charset="0"/>
                <a:cs typeface="Times New Roman" panose="02020603050405020304" pitchFamily="18" charset="0"/>
              </a:rPr>
              <a:t>умений и навыков.</a:t>
            </a:r>
            <a:endParaRPr lang="ru-RU" sz="2800" dirty="0" smtClean="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52400" y="1524000"/>
            <a:ext cx="4572000" cy="3785652"/>
          </a:xfrm>
          <a:prstGeom prst="rect">
            <a:avLst/>
          </a:prstGeom>
        </p:spPr>
        <p:txBody>
          <a:bodyPr wrap="square">
            <a:spAutoFit/>
          </a:bodyPr>
          <a:lstStyle/>
          <a:p>
            <a:r>
              <a:rPr lang="ru-RU" sz="2400" b="1" dirty="0" smtClean="0">
                <a:solidFill>
                  <a:srgbClr val="FF0000"/>
                </a:solidFill>
                <a:latin typeface="Times New Roman"/>
                <a:ea typeface="Times New Roman"/>
              </a:rPr>
              <a:t>Проблема:</a:t>
            </a:r>
          </a:p>
          <a:p>
            <a:pPr marL="342900" indent="-342900">
              <a:buFont typeface="Arial" pitchFamily="34" charset="0"/>
              <a:buChar char="•"/>
            </a:pPr>
            <a:r>
              <a:rPr lang="ru-RU" sz="2400" dirty="0" smtClean="0">
                <a:latin typeface="Times New Roman"/>
                <a:ea typeface="Times New Roman"/>
              </a:rPr>
              <a:t>Как </a:t>
            </a:r>
            <a:r>
              <a:rPr lang="ru-RU" sz="2400" dirty="0">
                <a:latin typeface="Times New Roman"/>
                <a:ea typeface="Times New Roman"/>
              </a:rPr>
              <a:t>привлечь внимание родителей к проблеме воспитания детей раннего возраста? </a:t>
            </a:r>
            <a:endParaRPr lang="ru-RU" sz="2400" dirty="0" smtClean="0">
              <a:latin typeface="Times New Roman"/>
              <a:ea typeface="Times New Roman"/>
            </a:endParaRPr>
          </a:p>
          <a:p>
            <a:pPr marL="342900" indent="-342900">
              <a:buFont typeface="Arial" pitchFamily="34" charset="0"/>
              <a:buChar char="•"/>
            </a:pPr>
            <a:r>
              <a:rPr lang="ru-RU" sz="2400" dirty="0" smtClean="0">
                <a:latin typeface="Times New Roman"/>
                <a:ea typeface="Times New Roman"/>
              </a:rPr>
              <a:t>Как </a:t>
            </a:r>
            <a:r>
              <a:rPr lang="ru-RU" sz="2400" dirty="0">
                <a:latin typeface="Times New Roman"/>
                <a:ea typeface="Times New Roman"/>
              </a:rPr>
              <a:t>выстроить доверительные отношения с родителями, которые впервые пришли в ДОУ и волнуются за своих детей? </a:t>
            </a:r>
            <a:endParaRPr lang="ru-RU" sz="2400" dirty="0"/>
          </a:p>
        </p:txBody>
      </p:sp>
      <p:sp>
        <p:nvSpPr>
          <p:cNvPr id="4" name="Прямоугольник 3"/>
          <p:cNvSpPr/>
          <p:nvPr/>
        </p:nvSpPr>
        <p:spPr>
          <a:xfrm>
            <a:off x="5729287" y="1906012"/>
            <a:ext cx="3186113" cy="2677656"/>
          </a:xfrm>
          <a:prstGeom prst="rect">
            <a:avLst/>
          </a:prstGeom>
        </p:spPr>
        <p:txBody>
          <a:bodyPr wrap="square">
            <a:spAutoFit/>
          </a:bodyPr>
          <a:lstStyle/>
          <a:p>
            <a:r>
              <a:rPr lang="ru-RU" sz="2400" dirty="0" smtClean="0">
                <a:latin typeface="Times New Roman"/>
                <a:ea typeface="Times New Roman"/>
              </a:rPr>
              <a:t>Освоение </a:t>
            </a:r>
            <a:r>
              <a:rPr lang="ru-RU" sz="2400" dirty="0">
                <a:latin typeface="Times New Roman"/>
                <a:ea typeface="Times New Roman"/>
              </a:rPr>
              <a:t>новых инновационных форм взаимодействия с родителями, </a:t>
            </a:r>
            <a:r>
              <a:rPr lang="ru-RU" sz="2400" dirty="0" smtClean="0">
                <a:latin typeface="Times New Roman"/>
                <a:ea typeface="Times New Roman"/>
              </a:rPr>
              <a:t>внедрение </a:t>
            </a:r>
            <a:r>
              <a:rPr lang="ru-RU" sz="2400" dirty="0">
                <a:latin typeface="Times New Roman"/>
                <a:ea typeface="Times New Roman"/>
              </a:rPr>
              <a:t>программ по просвещению и обучению семей.</a:t>
            </a:r>
            <a:endParaRPr lang="ru-RU" sz="2400" dirty="0"/>
          </a:p>
        </p:txBody>
      </p:sp>
      <p:sp>
        <p:nvSpPr>
          <p:cNvPr id="5" name="Стрелка вправо с вырезом 4"/>
          <p:cNvSpPr/>
          <p:nvPr/>
        </p:nvSpPr>
        <p:spPr>
          <a:xfrm>
            <a:off x="4495800" y="2944874"/>
            <a:ext cx="978408" cy="484632"/>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arn(inVertical)">
                                      <p:cBhvr>
                                        <p:cTn id="7" dur="500"/>
                                        <p:tgtEl>
                                          <p:spTgt spid="3075">
                                            <p:txEl>
                                              <p:pRg st="0" end="0"/>
                                            </p:tx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500"/>
                                        <p:tgtEl>
                                          <p:spTgt spid="3"/>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par>
                          <p:cTn id="19" fill="hold">
                            <p:stCondLst>
                              <p:cond delay="2000"/>
                            </p:stCondLst>
                            <p:childTnLst>
                              <p:par>
                                <p:cTn id="20" presetID="21"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 grpId="0"/>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smtClean="0"/>
              <a:t> </a:t>
            </a:r>
          </a:p>
        </p:txBody>
      </p:sp>
      <p:pic>
        <p:nvPicPr>
          <p:cNvPr id="5" name="Picture 2" descr="F:\НН\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4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body" idx="1"/>
          </p:nvPr>
        </p:nvSpPr>
        <p:spPr>
          <a:xfrm>
            <a:off x="381000" y="685800"/>
            <a:ext cx="8382000" cy="2286000"/>
          </a:xfrm>
        </p:spPr>
        <p:txBody>
          <a:bodyPr/>
          <a:lstStyle/>
          <a:p>
            <a:pPr marL="0" lvl="0" indent="0" algn="ctr">
              <a:buNone/>
            </a:pPr>
            <a:r>
              <a:rPr lang="ru-RU" sz="2800" b="1" dirty="0" smtClean="0">
                <a:solidFill>
                  <a:srgbClr val="FF0000"/>
                </a:solidFill>
                <a:latin typeface="Times New Roman" pitchFamily="18" charset="0"/>
                <a:cs typeface="Times New Roman" pitchFamily="18" charset="0"/>
              </a:rPr>
              <a:t>Актуальность </a:t>
            </a:r>
          </a:p>
          <a:p>
            <a:pPr marL="0" lvl="0" indent="0" algn="just">
              <a:buNone/>
            </a:pPr>
            <a:r>
              <a:rPr lang="ru-RU" sz="2800" dirty="0">
                <a:latin typeface="Times New Roman" pitchFamily="18" charset="0"/>
                <a:cs typeface="Times New Roman" pitchFamily="18" charset="0"/>
              </a:rPr>
              <a:t>Ч</a:t>
            </a:r>
            <a:r>
              <a:rPr lang="ru-RU" sz="2800" dirty="0" smtClean="0">
                <a:latin typeface="Times New Roman" pitchFamily="18" charset="0"/>
                <a:cs typeface="Times New Roman" pitchFamily="18" charset="0"/>
              </a:rPr>
              <a:t>тобы </a:t>
            </a:r>
            <a:r>
              <a:rPr lang="ru-RU" sz="2800" dirty="0">
                <a:latin typeface="Times New Roman" pitchFamily="18" charset="0"/>
                <a:cs typeface="Times New Roman" pitchFamily="18" charset="0"/>
              </a:rPr>
              <a:t>помочь ребенку адаптироваться, привыкнуть к новым условиям, необходима такая организация жизни малыша в дошкольном учреждении, которая приводила бы к наиболее адекватному, почти безболезненному приспособлению его к новым условиям, позволяла бы формировать положительное отношение к детскому саду, навыки общения, прежде всего со сверстниками и сохраняла бы здоровье ребенка.</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randombar(horizontal)">
                                      <p:cBhvr>
                                        <p:cTn id="7" dur="500"/>
                                        <p:tgtEl>
                                          <p:spTgt spid="6147">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randombar(horizontal)">
                                      <p:cBhvr>
                                        <p:cTn id="11"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smtClean="0"/>
              <a:t> </a:t>
            </a:r>
          </a:p>
        </p:txBody>
      </p:sp>
      <p:pic>
        <p:nvPicPr>
          <p:cNvPr id="5" name="Picture 2" descr="F:\НН\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47"/>
          <a:stretch/>
        </p:blipFill>
        <p:spPr bwMode="auto">
          <a:xfrm>
            <a:off x="0" y="443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616075" y="76200"/>
            <a:ext cx="6132063" cy="523220"/>
          </a:xfrm>
          <a:prstGeom prst="rect">
            <a:avLst/>
          </a:prstGeom>
        </p:spPr>
        <p:txBody>
          <a:bodyPr wrap="none">
            <a:spAutoFit/>
          </a:bodyPr>
          <a:lstStyle/>
          <a:p>
            <a:r>
              <a:rPr lang="ru-RU" sz="2800" b="1" dirty="0" smtClean="0">
                <a:solidFill>
                  <a:srgbClr val="FF0000"/>
                </a:solidFill>
                <a:latin typeface="Times New Roman"/>
                <a:ea typeface="Calibri"/>
              </a:rPr>
              <a:t>Прогулочная </a:t>
            </a:r>
            <a:r>
              <a:rPr lang="ru-RU" sz="2800" b="1" dirty="0">
                <a:solidFill>
                  <a:srgbClr val="FF0000"/>
                </a:solidFill>
                <a:latin typeface="Times New Roman"/>
                <a:ea typeface="Calibri"/>
              </a:rPr>
              <a:t>группа «Погуляй - Ка»</a:t>
            </a:r>
            <a:endParaRPr lang="ru-RU" sz="2800" b="1" dirty="0">
              <a:solidFill>
                <a:srgbClr val="FF0000"/>
              </a:solidFill>
            </a:endParaRPr>
          </a:p>
        </p:txBody>
      </p:sp>
      <p:sp>
        <p:nvSpPr>
          <p:cNvPr id="2" name="Прямоугольник 1"/>
          <p:cNvSpPr/>
          <p:nvPr/>
        </p:nvSpPr>
        <p:spPr>
          <a:xfrm>
            <a:off x="219075" y="685800"/>
            <a:ext cx="8772525" cy="1200329"/>
          </a:xfrm>
          <a:prstGeom prst="rect">
            <a:avLst/>
          </a:prstGeom>
        </p:spPr>
        <p:txBody>
          <a:bodyPr wrap="square">
            <a:spAutoFit/>
          </a:bodyPr>
          <a:lstStyle/>
          <a:p>
            <a:r>
              <a:rPr lang="ru-RU" sz="2400" b="1" dirty="0" smtClean="0">
                <a:latin typeface="Times New Roman"/>
                <a:ea typeface="Times New Roman"/>
              </a:rPr>
              <a:t>Целью</a:t>
            </a:r>
            <a:r>
              <a:rPr lang="ru-RU" sz="2400" dirty="0" smtClean="0">
                <a:latin typeface="Times New Roman"/>
                <a:ea typeface="Times New Roman"/>
              </a:rPr>
              <a:t> создания </a:t>
            </a:r>
            <a:r>
              <a:rPr lang="ru-RU" sz="2400" dirty="0">
                <a:latin typeface="Times New Roman"/>
                <a:ea typeface="Times New Roman"/>
              </a:rPr>
              <a:t>прогулочной группы «Погуляй - Ка», стало содействие всестороннему развитию детей, их взаимодействию с родителями и с коллективом сверстников. </a:t>
            </a:r>
            <a:endParaRPr lang="ru-RU" sz="2400" dirty="0"/>
          </a:p>
        </p:txBody>
      </p:sp>
      <p:sp>
        <p:nvSpPr>
          <p:cNvPr id="6" name="Прямоугольник 5"/>
          <p:cNvSpPr/>
          <p:nvPr/>
        </p:nvSpPr>
        <p:spPr>
          <a:xfrm>
            <a:off x="304800" y="2057400"/>
            <a:ext cx="8534400" cy="4524315"/>
          </a:xfrm>
          <a:prstGeom prst="rect">
            <a:avLst/>
          </a:prstGeom>
        </p:spPr>
        <p:txBody>
          <a:bodyPr wrap="square">
            <a:spAutoFit/>
          </a:bodyPr>
          <a:lstStyle/>
          <a:p>
            <a:pPr indent="449580" algn="just">
              <a:spcAft>
                <a:spcPts val="0"/>
              </a:spcAft>
            </a:pPr>
            <a:r>
              <a:rPr lang="ru-RU" sz="2400" b="1" dirty="0" smtClean="0">
                <a:latin typeface="Times New Roman"/>
                <a:ea typeface="Times New Roman"/>
              </a:rPr>
              <a:t>Основа</a:t>
            </a:r>
            <a:r>
              <a:rPr lang="ru-RU" sz="2400" dirty="0" smtClean="0">
                <a:latin typeface="Times New Roman"/>
                <a:ea typeface="Times New Roman"/>
              </a:rPr>
              <a:t> - ведущие виды </a:t>
            </a:r>
            <a:r>
              <a:rPr lang="ru-RU" sz="2400" dirty="0">
                <a:latin typeface="Times New Roman"/>
                <a:ea typeface="Times New Roman"/>
              </a:rPr>
              <a:t>детской деятельности (в раннем возрасте – это предметная деятельность</a:t>
            </a:r>
            <a:r>
              <a:rPr lang="ru-RU" sz="2400" dirty="0" smtClean="0">
                <a:latin typeface="Times New Roman"/>
                <a:ea typeface="Times New Roman"/>
              </a:rPr>
              <a:t>).</a:t>
            </a:r>
          </a:p>
          <a:p>
            <a:pPr indent="449580" algn="just">
              <a:spcAft>
                <a:spcPts val="0"/>
              </a:spcAft>
            </a:pPr>
            <a:r>
              <a:rPr lang="ru-RU" sz="2400" dirty="0" smtClean="0">
                <a:latin typeface="Times New Roman"/>
                <a:ea typeface="Times New Roman"/>
              </a:rPr>
              <a:t>Программа </a:t>
            </a:r>
            <a:r>
              <a:rPr lang="ru-RU" sz="2400" dirty="0">
                <a:latin typeface="Times New Roman"/>
                <a:ea typeface="Times New Roman"/>
              </a:rPr>
              <a:t>рассчитана на 1 месяц (это может быть любой летний месяц). Каждая встреча занимает 30-45 минут. Предусмотренные программой </a:t>
            </a:r>
            <a:r>
              <a:rPr lang="ru-RU" sz="2400" dirty="0" smtClean="0">
                <a:latin typeface="Times New Roman"/>
                <a:ea typeface="Times New Roman"/>
              </a:rPr>
              <a:t>встречи состоят </a:t>
            </a:r>
            <a:r>
              <a:rPr lang="ru-RU" sz="2400" dirty="0">
                <a:latin typeface="Times New Roman"/>
                <a:ea typeface="Times New Roman"/>
              </a:rPr>
              <a:t>из нескольких постоянно присутствующих видов детской деятельности: познавательной, музыкально-ритмической, творческой, двигательной, свободной. </a:t>
            </a:r>
          </a:p>
          <a:p>
            <a:pPr indent="449580" algn="just">
              <a:spcAft>
                <a:spcPts val="0"/>
              </a:spcAft>
            </a:pPr>
            <a:r>
              <a:rPr lang="ru-RU" sz="2400" dirty="0">
                <a:latin typeface="Times New Roman"/>
                <a:ea typeface="Times New Roman"/>
              </a:rPr>
              <a:t>Виды деятельности постоянно меняются, что не дает малышу почувствовать усталость, и подчинены одной теме, которая определяется предметами и явлениями окружающего мира ребенка. </a:t>
            </a:r>
            <a:endParaRPr lang="ru-RU" sz="2400" dirty="0">
              <a:effectLst/>
              <a:latin typeface="Times New Roman"/>
              <a:ea typeface="Times New Roman"/>
            </a:endParaRPr>
          </a:p>
        </p:txBody>
      </p:sp>
    </p:spTree>
    <p:extLst>
      <p:ext uri="{BB962C8B-B14F-4D97-AF65-F5344CB8AC3E}">
        <p14:creationId xmlns:p14="http://schemas.microsoft.com/office/powerpoint/2010/main" val="30306527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par>
                          <p:cTn id="8" fill="hold">
                            <p:stCondLst>
                              <p:cond delay="125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75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smtClean="0"/>
              <a:t> </a:t>
            </a:r>
          </a:p>
        </p:txBody>
      </p:sp>
      <p:pic>
        <p:nvPicPr>
          <p:cNvPr id="5" name="Picture 2" descr="F:\НН\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47"/>
          <a:stretch/>
        </p:blipFill>
        <p:spPr bwMode="auto">
          <a:xfrm>
            <a:off x="0" y="443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632044" y="308580"/>
            <a:ext cx="6132063" cy="523220"/>
          </a:xfrm>
          <a:prstGeom prst="rect">
            <a:avLst/>
          </a:prstGeom>
        </p:spPr>
        <p:txBody>
          <a:bodyPr wrap="none">
            <a:spAutoFit/>
          </a:bodyPr>
          <a:lstStyle/>
          <a:p>
            <a:r>
              <a:rPr lang="ru-RU" sz="2800" b="1" dirty="0" smtClean="0">
                <a:solidFill>
                  <a:srgbClr val="FF0000"/>
                </a:solidFill>
                <a:latin typeface="Times New Roman"/>
                <a:ea typeface="Calibri"/>
              </a:rPr>
              <a:t>Прогулочная </a:t>
            </a:r>
            <a:r>
              <a:rPr lang="ru-RU" sz="2800" b="1" dirty="0">
                <a:solidFill>
                  <a:srgbClr val="FF0000"/>
                </a:solidFill>
                <a:latin typeface="Times New Roman"/>
                <a:ea typeface="Calibri"/>
              </a:rPr>
              <a:t>группа «Погуляй - Ка»</a:t>
            </a:r>
            <a:endParaRPr lang="ru-RU" sz="2800" b="1" dirty="0">
              <a:solidFill>
                <a:srgbClr val="FF0000"/>
              </a:solidFill>
            </a:endParaRPr>
          </a:p>
        </p:txBody>
      </p:sp>
      <p:pic>
        <p:nvPicPr>
          <p:cNvPr id="7" name="Picture 4" descr="DSC00369"/>
          <p:cNvPicPr>
            <a:picLocks noChangeAspect="1" noChangeArrowheads="1"/>
          </p:cNvPicPr>
          <p:nvPr/>
        </p:nvPicPr>
        <p:blipFill>
          <a:blip r:embed="rId4" cstate="print"/>
          <a:srcRect l="17551" t="13035" r="31738" b="9901"/>
          <a:stretch>
            <a:fillRect/>
          </a:stretch>
        </p:blipFill>
        <p:spPr bwMode="auto">
          <a:xfrm>
            <a:off x="120650" y="1219200"/>
            <a:ext cx="27559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F:\ПЕДАГОГ - ГОДА\Новая папка (2)\20180228_10151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5695"/>
          <a:stretch/>
        </p:blipFill>
        <p:spPr bwMode="auto">
          <a:xfrm>
            <a:off x="6172199" y="1219200"/>
            <a:ext cx="276427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6" descr="DSC00491"/>
          <p:cNvPicPr>
            <a:picLocks noChangeAspect="1" noChangeArrowheads="1"/>
          </p:cNvPicPr>
          <p:nvPr/>
        </p:nvPicPr>
        <p:blipFill>
          <a:blip r:embed="rId6" cstate="print"/>
          <a:srcRect l="11483" t="24437" r="8134" b="15112"/>
          <a:stretch>
            <a:fillRect/>
          </a:stretch>
        </p:blipFill>
        <p:spPr bwMode="auto">
          <a:xfrm>
            <a:off x="3095624" y="1219200"/>
            <a:ext cx="2908487"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1" name="Picture 5" descr="J:\Педчтения 2018\Редкова Н.В., Соколова Н.Л\фото группы\DSCN33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5623" y="4004096"/>
            <a:ext cx="2908487"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2" name="Picture 6" descr="J:\Педчтения 2018\Редкова Н.В., Соколова Н.Л\фото группы\DSCN278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651" y="3994571"/>
            <a:ext cx="2755900" cy="2253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3" name="Picture 7" descr="J:\Педчтения 2018\Редкова Н.В., Соколова Н.Л\фото группы\DSCN276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36474" y="3994571"/>
            <a:ext cx="2700000" cy="2295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372053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par>
                          <p:cTn id="8" fill="hold">
                            <p:stCondLst>
                              <p:cond delay="125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1000"/>
                                        <p:tgtEl>
                                          <p:spTgt spid="7"/>
                                        </p:tgtEl>
                                      </p:cBhvr>
                                    </p:animEffect>
                                  </p:childTnLst>
                                </p:cTn>
                              </p:par>
                            </p:childTnLst>
                          </p:cTn>
                        </p:par>
                        <p:par>
                          <p:cTn id="12" fill="hold">
                            <p:stCondLst>
                              <p:cond delay="2250"/>
                            </p:stCondLst>
                            <p:childTnLst>
                              <p:par>
                                <p:cTn id="13" presetID="6"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1000"/>
                                        <p:tgtEl>
                                          <p:spTgt spid="8"/>
                                        </p:tgtEl>
                                      </p:cBhvr>
                                    </p:animEffect>
                                  </p:childTnLst>
                                </p:cTn>
                              </p:par>
                            </p:childTnLst>
                          </p:cTn>
                        </p:par>
                        <p:par>
                          <p:cTn id="16" fill="hold">
                            <p:stCondLst>
                              <p:cond delay="3250"/>
                            </p:stCondLst>
                            <p:childTnLst>
                              <p:par>
                                <p:cTn id="17" presetID="6" presetClass="entr" presetSubtype="16"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circle(in)">
                                      <p:cBhvr>
                                        <p:cTn id="19" dur="1000"/>
                                        <p:tgtEl>
                                          <p:spTgt spid="2050"/>
                                        </p:tgtEl>
                                      </p:cBhvr>
                                    </p:animEffect>
                                  </p:childTnLst>
                                </p:cTn>
                              </p:par>
                            </p:childTnLst>
                          </p:cTn>
                        </p:par>
                        <p:par>
                          <p:cTn id="20" fill="hold">
                            <p:stCondLst>
                              <p:cond delay="4250"/>
                            </p:stCondLst>
                            <p:childTnLst>
                              <p:par>
                                <p:cTn id="21" presetID="6" presetClass="entr" presetSubtype="16" fill="hold" nodeType="after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circle(in)">
                                      <p:cBhvr>
                                        <p:cTn id="23" dur="1000"/>
                                        <p:tgtEl>
                                          <p:spTgt spid="4102"/>
                                        </p:tgtEl>
                                      </p:cBhvr>
                                    </p:animEffect>
                                  </p:childTnLst>
                                </p:cTn>
                              </p:par>
                            </p:childTnLst>
                          </p:cTn>
                        </p:par>
                        <p:par>
                          <p:cTn id="24" fill="hold">
                            <p:stCondLst>
                              <p:cond delay="5250"/>
                            </p:stCondLst>
                            <p:childTnLst>
                              <p:par>
                                <p:cTn id="25" presetID="6" presetClass="entr" presetSubtype="16" fill="hold" nodeType="after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circle(in)">
                                      <p:cBhvr>
                                        <p:cTn id="27" dur="1000"/>
                                        <p:tgtEl>
                                          <p:spTgt spid="4101"/>
                                        </p:tgtEl>
                                      </p:cBhvr>
                                    </p:animEffect>
                                  </p:childTnLst>
                                </p:cTn>
                              </p:par>
                            </p:childTnLst>
                          </p:cTn>
                        </p:par>
                        <p:par>
                          <p:cTn id="28" fill="hold">
                            <p:stCondLst>
                              <p:cond delay="6250"/>
                            </p:stCondLst>
                            <p:childTnLst>
                              <p:par>
                                <p:cTn id="29" presetID="6" presetClass="entr" presetSubtype="16" fill="hold"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circle(in)">
                                      <p:cBhvr>
                                        <p:cTn id="31" dur="1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smtClean="0"/>
              <a:t> </a:t>
            </a:r>
          </a:p>
        </p:txBody>
      </p:sp>
      <p:pic>
        <p:nvPicPr>
          <p:cNvPr id="5" name="Picture 2" descr="F:\НН\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47"/>
          <a:stretch/>
        </p:blipFill>
        <p:spPr bwMode="auto">
          <a:xfrm>
            <a:off x="0" y="443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632044" y="308580"/>
            <a:ext cx="6132063" cy="523220"/>
          </a:xfrm>
          <a:prstGeom prst="rect">
            <a:avLst/>
          </a:prstGeom>
        </p:spPr>
        <p:txBody>
          <a:bodyPr wrap="none">
            <a:spAutoFit/>
          </a:bodyPr>
          <a:lstStyle/>
          <a:p>
            <a:r>
              <a:rPr lang="ru-RU" sz="2800" b="1" dirty="0" smtClean="0">
                <a:solidFill>
                  <a:srgbClr val="FF0000"/>
                </a:solidFill>
                <a:latin typeface="Times New Roman"/>
                <a:ea typeface="Calibri"/>
              </a:rPr>
              <a:t>Прогулочная </a:t>
            </a:r>
            <a:r>
              <a:rPr lang="ru-RU" sz="2800" b="1" dirty="0">
                <a:solidFill>
                  <a:srgbClr val="FF0000"/>
                </a:solidFill>
                <a:latin typeface="Times New Roman"/>
                <a:ea typeface="Calibri"/>
              </a:rPr>
              <a:t>группа «Погуляй - Ка»</a:t>
            </a:r>
            <a:endParaRPr lang="ru-RU" sz="2800" b="1" dirty="0">
              <a:solidFill>
                <a:srgbClr val="FF0000"/>
              </a:solidFill>
            </a:endParaRPr>
          </a:p>
        </p:txBody>
      </p:sp>
      <p:pic>
        <p:nvPicPr>
          <p:cNvPr id="4098" name="Picture 2" descr="J:\Педчтения 2018\Редкова Н.В., Соколова Н.Л\IMG_77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4" y="3581400"/>
            <a:ext cx="2736851"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099" name="Picture 3" descr="J:\Педчтения 2018\Редкова Н.В., Соколова Н.Л\IMG_77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3493" y="3594100"/>
            <a:ext cx="2952749" cy="1968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0" name="Picture 4" descr="J:\Педчтения 2018\Редкова Н.В., Соколова Н.Л\oKfBIY1K_t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8875" y="3594100"/>
            <a:ext cx="2688075" cy="2016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 name="Picture 2" descr="C:\Users\Андрон\Desktop\ПЕДАГОГ - ГОДА\НН\SAM_4440.JPG"/>
          <p:cNvPicPr>
            <a:picLocks noGrp="1" noChangeAspect="1" noChangeArrowheads="1"/>
          </p:cNvPicPr>
          <p:nvPr>
            <p:ph idx="1"/>
          </p:nvPr>
        </p:nvPicPr>
        <p:blipFill>
          <a:blip r:embed="rId7" cstate="print"/>
          <a:srcRect/>
          <a:stretch>
            <a:fillRect/>
          </a:stretch>
        </p:blipFill>
        <p:spPr bwMode="auto">
          <a:xfrm>
            <a:off x="204887" y="1143000"/>
            <a:ext cx="2693888" cy="202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3" descr="C:\Users\Андрон\Desktop\ПЕДАГОГ - ГОДА\ST2cg0s_YRU.jpg"/>
          <p:cNvPicPr>
            <a:picLocks noChangeAspect="1" noChangeArrowheads="1"/>
          </p:cNvPicPr>
          <p:nvPr/>
        </p:nvPicPr>
        <p:blipFill>
          <a:blip r:embed="rId8" cstate="print"/>
          <a:srcRect l="7087" t="9051" r="20464"/>
          <a:stretch>
            <a:fillRect/>
          </a:stretch>
        </p:blipFill>
        <p:spPr bwMode="auto">
          <a:xfrm>
            <a:off x="3073493" y="1143000"/>
            <a:ext cx="2952748" cy="20355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2" name="Picture 2" descr="J:\Педчтения 2018\Редкова Н.В., Соколова Н.Л\IMG_772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38875" y="1143000"/>
            <a:ext cx="2752725" cy="20355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348704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childTnLst>
                          </p:cTn>
                        </p:par>
                        <p:par>
                          <p:cTn id="12" fill="hold">
                            <p:stCondLst>
                              <p:cond delay="1500"/>
                            </p:stCondLst>
                            <p:childTnLst>
                              <p:par>
                                <p:cTn id="13" presetID="21"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500"/>
                                        <p:tgtEl>
                                          <p:spTgt spid="13"/>
                                        </p:tgtEl>
                                      </p:cBhvr>
                                    </p:animEffect>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wheel(1)">
                                      <p:cBhvr>
                                        <p:cTn id="19" dur="1000"/>
                                        <p:tgtEl>
                                          <p:spTgt spid="5122"/>
                                        </p:tgtEl>
                                      </p:cBhvr>
                                    </p:animEffect>
                                  </p:childTnLst>
                                </p:cTn>
                              </p:par>
                            </p:childTnLst>
                          </p:cTn>
                        </p:par>
                        <p:par>
                          <p:cTn id="20" fill="hold">
                            <p:stCondLst>
                              <p:cond delay="3000"/>
                            </p:stCondLst>
                            <p:childTnLst>
                              <p:par>
                                <p:cTn id="21" presetID="21" presetClass="entr" presetSubtype="1" fill="hold" nodeType="after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wheel(1)">
                                      <p:cBhvr>
                                        <p:cTn id="23" dur="1000"/>
                                        <p:tgtEl>
                                          <p:spTgt spid="4098"/>
                                        </p:tgtEl>
                                      </p:cBhvr>
                                    </p:animEffect>
                                  </p:childTnLst>
                                </p:cTn>
                              </p:par>
                            </p:childTnLst>
                          </p:cTn>
                        </p:par>
                        <p:par>
                          <p:cTn id="24" fill="hold">
                            <p:stCondLst>
                              <p:cond delay="4000"/>
                            </p:stCondLst>
                            <p:childTnLst>
                              <p:par>
                                <p:cTn id="25" presetID="21" presetClass="entr" presetSubtype="1" fill="hold" nodeType="after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wheel(1)">
                                      <p:cBhvr>
                                        <p:cTn id="27" dur="1000"/>
                                        <p:tgtEl>
                                          <p:spTgt spid="4099"/>
                                        </p:tgtEl>
                                      </p:cBhvr>
                                    </p:animEffect>
                                  </p:childTnLst>
                                </p:cTn>
                              </p:par>
                            </p:childTnLst>
                          </p:cTn>
                        </p:par>
                        <p:par>
                          <p:cTn id="28" fill="hold">
                            <p:stCondLst>
                              <p:cond delay="5000"/>
                            </p:stCondLst>
                            <p:childTnLst>
                              <p:par>
                                <p:cTn id="29" presetID="21" presetClass="entr" presetSubtype="1" fill="hold" nodeType="after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wheel(1)">
                                      <p:cBhvr>
                                        <p:cTn id="31"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smtClean="0"/>
              <a:t> </a:t>
            </a:r>
          </a:p>
        </p:txBody>
      </p:sp>
      <p:pic>
        <p:nvPicPr>
          <p:cNvPr id="5" name="Picture 2" descr="F:\НН\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47"/>
          <a:stretch/>
        </p:blipFill>
        <p:spPr bwMode="auto">
          <a:xfrm>
            <a:off x="0" y="4435"/>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1052566680"/>
              </p:ext>
            </p:extLst>
          </p:nvPr>
        </p:nvGraphicFramePr>
        <p:xfrm>
          <a:off x="304800" y="664934"/>
          <a:ext cx="8534400" cy="5889405"/>
        </p:xfrm>
        <a:graphic>
          <a:graphicData uri="http://schemas.openxmlformats.org/drawingml/2006/table">
            <a:tbl>
              <a:tblPr firstRow="1" firstCol="1" bandRow="1"/>
              <a:tblGrid>
                <a:gridCol w="365480"/>
                <a:gridCol w="2911120"/>
                <a:gridCol w="3429000"/>
                <a:gridCol w="1828800"/>
              </a:tblGrid>
              <a:tr h="152400">
                <a:tc>
                  <a:txBody>
                    <a:bodyPr/>
                    <a:lstStyle/>
                    <a:p>
                      <a:pPr algn="ctr">
                        <a:spcAft>
                          <a:spcPts val="0"/>
                        </a:spcAft>
                      </a:pPr>
                      <a:r>
                        <a:rPr lang="ru-RU" sz="1300" b="1" dirty="0">
                          <a:effectLst/>
                          <a:latin typeface="Times New Roman"/>
                          <a:ea typeface="Times New Roman"/>
                        </a:rPr>
                        <a:t>№</a:t>
                      </a:r>
                      <a:endParaRPr lang="ru-RU" sz="1300" dirty="0">
                        <a:effectLst/>
                        <a:latin typeface="Times New Roman"/>
                        <a:ea typeface="Times New Roman"/>
                      </a:endParaRPr>
                    </a:p>
                  </a:txBody>
                  <a:tcPr marL="40410" marR="40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b="1" dirty="0">
                          <a:effectLst/>
                          <a:latin typeface="Times New Roman"/>
                          <a:ea typeface="Times New Roman"/>
                        </a:rPr>
                        <a:t>Виды </a:t>
                      </a:r>
                      <a:r>
                        <a:rPr lang="ru-RU" sz="1300" b="1" dirty="0" smtClean="0">
                          <a:effectLst/>
                          <a:latin typeface="Times New Roman"/>
                          <a:ea typeface="Times New Roman"/>
                        </a:rPr>
                        <a:t>детской</a:t>
                      </a:r>
                      <a:r>
                        <a:rPr lang="ru-RU" sz="1300" b="0" baseline="0" dirty="0" smtClean="0">
                          <a:effectLst/>
                          <a:latin typeface="Times New Roman"/>
                          <a:ea typeface="Times New Roman"/>
                        </a:rPr>
                        <a:t> </a:t>
                      </a:r>
                      <a:r>
                        <a:rPr lang="ru-RU" sz="1300" b="1" dirty="0" smtClean="0">
                          <a:effectLst/>
                          <a:latin typeface="Times New Roman"/>
                          <a:ea typeface="Times New Roman"/>
                        </a:rPr>
                        <a:t>деятельности</a:t>
                      </a:r>
                      <a:endParaRPr lang="ru-RU" sz="1300" dirty="0">
                        <a:effectLst/>
                        <a:latin typeface="Times New Roman"/>
                        <a:ea typeface="Times New Roman"/>
                      </a:endParaRPr>
                    </a:p>
                  </a:txBody>
                  <a:tcPr marL="40410" marR="40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b="1">
                          <a:effectLst/>
                          <a:latin typeface="Times New Roman"/>
                          <a:ea typeface="Times New Roman"/>
                        </a:rPr>
                        <a:t>Цель</a:t>
                      </a:r>
                      <a:endParaRPr lang="ru-RU" sz="1300">
                        <a:effectLst/>
                        <a:latin typeface="Times New Roman"/>
                        <a:ea typeface="Times New Roman"/>
                      </a:endParaRPr>
                    </a:p>
                  </a:txBody>
                  <a:tcPr marL="40410" marR="40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b="1">
                          <a:effectLst/>
                          <a:latin typeface="Times New Roman"/>
                          <a:ea typeface="Times New Roman"/>
                        </a:rPr>
                        <a:t>Примечания</a:t>
                      </a:r>
                      <a:endParaRPr lang="ru-RU" sz="1300">
                        <a:effectLst/>
                        <a:latin typeface="Times New Roman"/>
                        <a:ea typeface="Times New Roman"/>
                      </a:endParaRPr>
                    </a:p>
                  </a:txBody>
                  <a:tcPr marL="40410" marR="40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algn="ctr">
                        <a:spcAft>
                          <a:spcPts val="0"/>
                        </a:spcAft>
                      </a:pPr>
                      <a:r>
                        <a:rPr lang="ru-RU" sz="1300">
                          <a:effectLst/>
                          <a:latin typeface="Times New Roman"/>
                          <a:ea typeface="Times New Roman"/>
                        </a:rPr>
                        <a:t>1</a:t>
                      </a:r>
                    </a:p>
                  </a:txBody>
                  <a:tcPr marL="40410" marR="40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Сборы. Приветствие.</a:t>
                      </a:r>
                      <a:br>
                        <a:rPr lang="ru-RU" sz="1300" dirty="0">
                          <a:effectLst/>
                          <a:latin typeface="Times New Roman"/>
                          <a:ea typeface="Times New Roman"/>
                        </a:rPr>
                      </a:br>
                      <a:r>
                        <a:rPr lang="ru-RU" sz="1300" dirty="0">
                          <a:effectLst/>
                          <a:latin typeface="Times New Roman"/>
                          <a:ea typeface="Times New Roman"/>
                        </a:rPr>
                        <a:t>Знакомство с пространством, с предметной средой, с участниками</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Познакомиться с детьми и родителями.        Познакомить детей с игровым пространством.</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a:effectLst/>
                          <a:latin typeface="Times New Roman"/>
                          <a:ea typeface="Times New Roman"/>
                        </a:rPr>
                        <a:t>«Пальчиковые игры»</a:t>
                      </a:r>
                      <a:br>
                        <a:rPr lang="ru-RU" sz="1300">
                          <a:effectLst/>
                          <a:latin typeface="Times New Roman"/>
                          <a:ea typeface="Times New Roman"/>
                        </a:rPr>
                      </a:br>
                      <a:r>
                        <a:rPr lang="ru-RU" sz="1300">
                          <a:effectLst/>
                          <a:latin typeface="Times New Roman"/>
                          <a:ea typeface="Times New Roman"/>
                        </a:rPr>
                        <a:t>Игры на развитие моторики</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40">
                <a:tc>
                  <a:txBody>
                    <a:bodyPr/>
                    <a:lstStyle/>
                    <a:p>
                      <a:pPr algn="ctr">
                        <a:spcAft>
                          <a:spcPts val="0"/>
                        </a:spcAft>
                      </a:pPr>
                      <a:r>
                        <a:rPr lang="ru-RU" sz="1300">
                          <a:effectLst/>
                          <a:latin typeface="Times New Roman"/>
                          <a:ea typeface="Times New Roman"/>
                        </a:rPr>
                        <a:t>2</a:t>
                      </a:r>
                    </a:p>
                  </a:txBody>
                  <a:tcPr marL="40410" marR="40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«Шлёп! Хлоп! Топ!» Упражнение «Зашагали ножки». Двигательная деятельность.</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Развить двигательную активность</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Аудио запись «Зашагали ножки»</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90">
                <a:tc>
                  <a:txBody>
                    <a:bodyPr/>
                    <a:lstStyle/>
                    <a:p>
                      <a:pPr algn="ctr">
                        <a:spcAft>
                          <a:spcPts val="0"/>
                        </a:spcAft>
                      </a:pPr>
                      <a:r>
                        <a:rPr lang="ru-RU" sz="1300">
                          <a:effectLst/>
                          <a:latin typeface="Times New Roman"/>
                          <a:ea typeface="Times New Roman"/>
                        </a:rPr>
                        <a:t>3</a:t>
                      </a:r>
                    </a:p>
                  </a:txBody>
                  <a:tcPr marL="40410" marR="40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Сенсорное развитие   «Прокати шарик с горки»</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Развивать координацию движений рук, учить различать цвета.</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a:effectLst/>
                          <a:latin typeface="Times New Roman"/>
                          <a:ea typeface="Times New Roman"/>
                        </a:rPr>
                        <a:t>Шарики красного и жёлтого цвета</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algn="ctr">
                        <a:spcAft>
                          <a:spcPts val="0"/>
                        </a:spcAft>
                      </a:pPr>
                      <a:r>
                        <a:rPr lang="ru-RU" sz="1300">
                          <a:effectLst/>
                          <a:latin typeface="Times New Roman"/>
                          <a:ea typeface="Times New Roman"/>
                        </a:rPr>
                        <a:t>4</a:t>
                      </a:r>
                    </a:p>
                  </a:txBody>
                  <a:tcPr marL="40410" marR="40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a:effectLst/>
                          <a:latin typeface="Times New Roman"/>
                          <a:ea typeface="Times New Roman"/>
                        </a:rPr>
                        <a:t>Творческая деятельность. Рисование пальчиком «Солнышко»</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Развить  мелкую моторику пальцев рук.</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Краски гуашь, альбомные листы.</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90">
                <a:tc>
                  <a:txBody>
                    <a:bodyPr/>
                    <a:lstStyle/>
                    <a:p>
                      <a:pPr algn="ctr">
                        <a:spcAft>
                          <a:spcPts val="0"/>
                        </a:spcAft>
                      </a:pPr>
                      <a:r>
                        <a:rPr lang="ru-RU" sz="1300">
                          <a:effectLst/>
                          <a:latin typeface="Times New Roman"/>
                          <a:ea typeface="Times New Roman"/>
                        </a:rPr>
                        <a:t>5</a:t>
                      </a:r>
                    </a:p>
                  </a:txBody>
                  <a:tcPr marL="40410" marR="40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a:effectLst/>
                          <a:latin typeface="Times New Roman"/>
                          <a:ea typeface="Times New Roman"/>
                        </a:rPr>
                        <a:t>Развитие движений «Зайки попрыгайки»</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Упражнять детей в прыжках на двух ногах.</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Мягкая игрушка Заяц.</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485">
                <a:tc>
                  <a:txBody>
                    <a:bodyPr/>
                    <a:lstStyle/>
                    <a:p>
                      <a:pPr algn="ctr">
                        <a:spcAft>
                          <a:spcPts val="0"/>
                        </a:spcAft>
                      </a:pPr>
                      <a:r>
                        <a:rPr lang="ru-RU" sz="1300">
                          <a:effectLst/>
                          <a:latin typeface="Times New Roman"/>
                          <a:ea typeface="Times New Roman"/>
                        </a:rPr>
                        <a:t>6</a:t>
                      </a:r>
                    </a:p>
                  </a:txBody>
                  <a:tcPr marL="40410" marR="40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a:effectLst/>
                          <a:latin typeface="Times New Roman"/>
                          <a:ea typeface="Times New Roman"/>
                        </a:rPr>
                        <a:t>Сенсорное развитие «Пирамидка»</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Учить детей нанизывать кольца на стержень. Учить снимать кольца со стержня</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Игрушка пирамидка</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a:spcAft>
                          <a:spcPts val="0"/>
                        </a:spcAft>
                      </a:pPr>
                      <a:r>
                        <a:rPr lang="ru-RU" sz="1300">
                          <a:effectLst/>
                          <a:latin typeface="Times New Roman"/>
                          <a:ea typeface="Times New Roman"/>
                        </a:rPr>
                        <a:t>7</a:t>
                      </a:r>
                    </a:p>
                  </a:txBody>
                  <a:tcPr marL="40410" marR="40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Речевое развитие. </a:t>
                      </a:r>
                      <a:r>
                        <a:rPr lang="ru-RU" sz="1300" dirty="0" err="1">
                          <a:effectLst/>
                          <a:latin typeface="Times New Roman"/>
                          <a:ea typeface="Times New Roman"/>
                        </a:rPr>
                        <a:t>Потешка</a:t>
                      </a:r>
                      <a:r>
                        <a:rPr lang="ru-RU" sz="1300" dirty="0">
                          <a:effectLst/>
                          <a:latin typeface="Times New Roman"/>
                          <a:ea typeface="Times New Roman"/>
                        </a:rPr>
                        <a:t>  «Ладушки»</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Создать обстановку </a:t>
                      </a:r>
                      <a:r>
                        <a:rPr lang="ru-RU" sz="1300" dirty="0" err="1">
                          <a:effectLst/>
                          <a:latin typeface="Times New Roman"/>
                          <a:ea typeface="Times New Roman"/>
                        </a:rPr>
                        <a:t>раскрепощённости</a:t>
                      </a:r>
                      <a:r>
                        <a:rPr lang="ru-RU" sz="1300" dirty="0">
                          <a:effectLst/>
                          <a:latin typeface="Times New Roman"/>
                          <a:ea typeface="Times New Roman"/>
                        </a:rPr>
                        <a:t>, веселья. Раскрыть содержание, используя приём обыгрывания. </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Книжка с </a:t>
                      </a:r>
                      <a:r>
                        <a:rPr lang="ru-RU" sz="1300" dirty="0" err="1">
                          <a:effectLst/>
                          <a:latin typeface="Times New Roman"/>
                          <a:ea typeface="Times New Roman"/>
                        </a:rPr>
                        <a:t>потешками</a:t>
                      </a:r>
                      <a:r>
                        <a:rPr lang="ru-RU" sz="1300" dirty="0">
                          <a:effectLst/>
                          <a:latin typeface="Times New Roman"/>
                          <a:ea typeface="Times New Roman"/>
                        </a:rPr>
                        <a:t>.</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algn="ctr">
                        <a:spcAft>
                          <a:spcPts val="0"/>
                        </a:spcAft>
                      </a:pPr>
                      <a:r>
                        <a:rPr lang="ru-RU" sz="1300">
                          <a:effectLst/>
                          <a:latin typeface="Times New Roman"/>
                          <a:ea typeface="Times New Roman"/>
                        </a:rPr>
                        <a:t>8</a:t>
                      </a:r>
                    </a:p>
                  </a:txBody>
                  <a:tcPr marL="40410" marR="40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515"/>
                        </a:spcBef>
                        <a:spcAft>
                          <a:spcPts val="515"/>
                        </a:spcAft>
                      </a:pPr>
                      <a:r>
                        <a:rPr lang="ru-RU" sz="1300">
                          <a:effectLst/>
                          <a:latin typeface="Times New Roman"/>
                          <a:ea typeface="Times New Roman"/>
                        </a:rPr>
                        <a:t>Творческая деятельность. Рисование «Разноцветные шарики»</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Развивать кисть руки, учить правильно, держать кисточку </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Альбомные листы, кисточки, краска гуашь.</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466">
                <a:tc>
                  <a:txBody>
                    <a:bodyPr/>
                    <a:lstStyle/>
                    <a:p>
                      <a:pPr algn="ctr">
                        <a:spcAft>
                          <a:spcPts val="0"/>
                        </a:spcAft>
                      </a:pPr>
                      <a:r>
                        <a:rPr lang="ru-RU" sz="1300">
                          <a:effectLst/>
                          <a:latin typeface="Times New Roman"/>
                          <a:ea typeface="Times New Roman"/>
                        </a:rPr>
                        <a:t>9</a:t>
                      </a:r>
                    </a:p>
                  </a:txBody>
                  <a:tcPr marL="40410" marR="40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515"/>
                        </a:spcBef>
                        <a:spcAft>
                          <a:spcPts val="515"/>
                        </a:spcAft>
                      </a:pPr>
                      <a:r>
                        <a:rPr lang="ru-RU" sz="1300" dirty="0">
                          <a:effectLst/>
                          <a:latin typeface="Times New Roman"/>
                          <a:ea typeface="Times New Roman"/>
                        </a:rPr>
                        <a:t>Музыкальное развитие «Заинька, походи, серенький походи»</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Создать положительную эмоциональную атмосферу общения с детьми. С помощью художественного слова и действий с игрушкой вызвать у детей желание вместе выполнять простейшие действия</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Топать ножкой, поворачиваться, кланяться, плясать.</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934">
                <a:tc>
                  <a:txBody>
                    <a:bodyPr/>
                    <a:lstStyle/>
                    <a:p>
                      <a:pPr algn="ctr">
                        <a:spcAft>
                          <a:spcPts val="0"/>
                        </a:spcAft>
                      </a:pPr>
                      <a:r>
                        <a:rPr lang="ru-RU" sz="1300">
                          <a:effectLst/>
                          <a:latin typeface="Times New Roman"/>
                          <a:ea typeface="Times New Roman"/>
                        </a:rPr>
                        <a:t>10</a:t>
                      </a:r>
                    </a:p>
                  </a:txBody>
                  <a:tcPr marL="40410" marR="40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515"/>
                        </a:spcBef>
                        <a:spcAft>
                          <a:spcPts val="515"/>
                        </a:spcAft>
                      </a:pPr>
                      <a:r>
                        <a:rPr lang="ru-RU" sz="1300">
                          <a:effectLst/>
                          <a:latin typeface="Times New Roman"/>
                          <a:ea typeface="Times New Roman"/>
                        </a:rPr>
                        <a:t>Сенсорное развитие «Прокатывание шариков через воротца»</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Развивать координацию движений рук, учить различать красный и синий цвет.</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Воротца, шарики красного и синего цвета.</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054">
                <a:tc>
                  <a:txBody>
                    <a:bodyPr/>
                    <a:lstStyle/>
                    <a:p>
                      <a:pPr algn="ctr">
                        <a:spcAft>
                          <a:spcPts val="0"/>
                        </a:spcAft>
                      </a:pPr>
                      <a:r>
                        <a:rPr lang="ru-RU" sz="1300">
                          <a:effectLst/>
                          <a:latin typeface="Times New Roman"/>
                          <a:ea typeface="Times New Roman"/>
                        </a:rPr>
                        <a:t>11</a:t>
                      </a:r>
                    </a:p>
                  </a:txBody>
                  <a:tcPr marL="40410" marR="40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spcBef>
                          <a:spcPts val="515"/>
                        </a:spcBef>
                        <a:spcAft>
                          <a:spcPts val="515"/>
                        </a:spcAft>
                      </a:pPr>
                      <a:r>
                        <a:rPr lang="ru-RU" sz="1300">
                          <a:effectLst/>
                          <a:latin typeface="Times New Roman"/>
                          <a:ea typeface="Times New Roman"/>
                        </a:rPr>
                        <a:t>Ознакомление с окружающим миром. Рассматривание игрушки медвежонок</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a:effectLst/>
                          <a:latin typeface="Times New Roman"/>
                          <a:ea typeface="Times New Roman"/>
                        </a:rPr>
                        <a:t>Учить детей называть игрушку, показывать части тела. Упражнение на звукоподражание.</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300" dirty="0">
                          <a:effectLst/>
                          <a:latin typeface="Times New Roman"/>
                          <a:ea typeface="Times New Roman"/>
                        </a:rPr>
                        <a:t>Игрушка медвежонок</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381000" y="146565"/>
            <a:ext cx="937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b="1" i="1" dirty="0">
                <a:solidFill>
                  <a:srgbClr val="FF0000"/>
                </a:solidFill>
                <a:latin typeface="Times New Roman" pitchFamily="18" charset="0"/>
                <a:ea typeface="Times New Roman" pitchFamily="18" charset="0"/>
                <a:cs typeface="Times New Roman" pitchFamily="18" charset="0"/>
              </a:rPr>
              <a:t>П</a:t>
            </a:r>
            <a:r>
              <a:rPr kumimoji="0" lang="ru-RU" sz="2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ерспективный план работы прогулочной группы «Погуляй-ка»</a:t>
            </a:r>
            <a:endParaRPr kumimoji="0" lang="ru-RU" sz="24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6862649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smtClean="0"/>
              <a:t> </a:t>
            </a:r>
          </a:p>
        </p:txBody>
      </p:sp>
      <p:pic>
        <p:nvPicPr>
          <p:cNvPr id="5" name="Picture 2" descr="F:\НН\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47"/>
          <a:stretch/>
        </p:blipFill>
        <p:spPr bwMode="auto">
          <a:xfrm>
            <a:off x="0" y="443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2400" y="907196"/>
            <a:ext cx="8839200" cy="1200329"/>
          </a:xfrm>
          <a:prstGeom prst="rect">
            <a:avLst/>
          </a:prstGeom>
        </p:spPr>
        <p:txBody>
          <a:bodyPr wrap="square">
            <a:spAutoFit/>
          </a:bodyPr>
          <a:lstStyle/>
          <a:p>
            <a:pPr indent="449580" algn="just">
              <a:spcAft>
                <a:spcPts val="0"/>
              </a:spcAft>
            </a:pPr>
            <a:r>
              <a:rPr lang="ru-RU" sz="2400" b="1" dirty="0" smtClean="0">
                <a:latin typeface="Times New Roman"/>
                <a:ea typeface="Times New Roman"/>
              </a:rPr>
              <a:t>Цель </a:t>
            </a:r>
            <a:r>
              <a:rPr lang="ru-RU" sz="2400" dirty="0">
                <a:latin typeface="Times New Roman"/>
                <a:ea typeface="Times New Roman"/>
              </a:rPr>
              <a:t>-</a:t>
            </a:r>
            <a:r>
              <a:rPr lang="ru-RU" sz="2400" dirty="0" smtClean="0">
                <a:latin typeface="Times New Roman"/>
                <a:ea typeface="Times New Roman"/>
              </a:rPr>
              <a:t> </a:t>
            </a:r>
            <a:r>
              <a:rPr lang="ru-RU" sz="2400" dirty="0">
                <a:latin typeface="Times New Roman"/>
                <a:ea typeface="Times New Roman"/>
              </a:rPr>
              <a:t>социализация детей и приобщение родителей к совместной игровой деятельности со своими детьми и их сверстниками. </a:t>
            </a:r>
            <a:endParaRPr lang="ru-RU" sz="2400" dirty="0" smtClean="0">
              <a:latin typeface="Times New Roman"/>
              <a:ea typeface="Times New Roman"/>
            </a:endParaRPr>
          </a:p>
        </p:txBody>
      </p:sp>
      <p:sp>
        <p:nvSpPr>
          <p:cNvPr id="4" name="Прямоугольник 3"/>
          <p:cNvSpPr/>
          <p:nvPr/>
        </p:nvSpPr>
        <p:spPr>
          <a:xfrm>
            <a:off x="76200" y="76200"/>
            <a:ext cx="8991600" cy="830997"/>
          </a:xfrm>
          <a:prstGeom prst="rect">
            <a:avLst/>
          </a:prstGeom>
        </p:spPr>
        <p:txBody>
          <a:bodyPr wrap="square">
            <a:spAutoFit/>
          </a:bodyPr>
          <a:lstStyle/>
          <a:p>
            <a:pPr algn="ctr"/>
            <a:r>
              <a:rPr lang="ru-RU" sz="2400" b="1" dirty="0" smtClean="0">
                <a:solidFill>
                  <a:srgbClr val="FF0000"/>
                </a:solidFill>
                <a:latin typeface="Times New Roman"/>
                <a:ea typeface="Times New Roman"/>
              </a:rPr>
              <a:t>Программа </a:t>
            </a:r>
            <a:r>
              <a:rPr lang="ru-RU" sz="2400" b="1" dirty="0">
                <a:solidFill>
                  <a:srgbClr val="FF0000"/>
                </a:solidFill>
                <a:latin typeface="Times New Roman"/>
                <a:ea typeface="Times New Roman"/>
              </a:rPr>
              <a:t>сотрудничества и взаимодействия </a:t>
            </a:r>
            <a:endParaRPr lang="ru-RU" sz="2400" b="1" dirty="0" smtClean="0">
              <a:solidFill>
                <a:srgbClr val="FF0000"/>
              </a:solidFill>
              <a:latin typeface="Times New Roman"/>
              <a:ea typeface="Times New Roman"/>
            </a:endParaRPr>
          </a:p>
          <a:p>
            <a:pPr algn="ctr"/>
            <a:r>
              <a:rPr lang="ru-RU" sz="2400" b="1" dirty="0" smtClean="0">
                <a:solidFill>
                  <a:srgbClr val="FF0000"/>
                </a:solidFill>
                <a:latin typeface="Times New Roman"/>
                <a:ea typeface="Times New Roman"/>
              </a:rPr>
              <a:t>дошкольного </a:t>
            </a:r>
            <a:r>
              <a:rPr lang="ru-RU" sz="2400" b="1" dirty="0">
                <a:solidFill>
                  <a:srgbClr val="FF0000"/>
                </a:solidFill>
                <a:latin typeface="Times New Roman"/>
                <a:ea typeface="Times New Roman"/>
              </a:rPr>
              <a:t>учреждения и родителей </a:t>
            </a:r>
            <a:r>
              <a:rPr lang="ru-RU" sz="2400" b="1" dirty="0" smtClean="0">
                <a:solidFill>
                  <a:srgbClr val="FF0000"/>
                </a:solidFill>
                <a:latin typeface="Times New Roman"/>
                <a:ea typeface="Times New Roman"/>
              </a:rPr>
              <a:t>детей. </a:t>
            </a:r>
            <a:endParaRPr lang="ru-RU" sz="2400" b="1" dirty="0">
              <a:solidFill>
                <a:srgbClr val="FF0000"/>
              </a:solidFill>
            </a:endParaRPr>
          </a:p>
        </p:txBody>
      </p:sp>
      <p:sp>
        <p:nvSpPr>
          <p:cNvPr id="7" name="Прямоугольник 6"/>
          <p:cNvSpPr/>
          <p:nvPr/>
        </p:nvSpPr>
        <p:spPr>
          <a:xfrm>
            <a:off x="76200" y="2209800"/>
            <a:ext cx="8915400" cy="4154984"/>
          </a:xfrm>
          <a:prstGeom prst="rect">
            <a:avLst/>
          </a:prstGeom>
        </p:spPr>
        <p:txBody>
          <a:bodyPr wrap="square">
            <a:spAutoFit/>
          </a:bodyPr>
          <a:lstStyle/>
          <a:p>
            <a:pPr indent="449580" algn="just">
              <a:spcAft>
                <a:spcPts val="0"/>
              </a:spcAft>
            </a:pPr>
            <a:r>
              <a:rPr lang="ru-RU" sz="2400" dirty="0" smtClean="0">
                <a:latin typeface="Times New Roman"/>
                <a:ea typeface="Times New Roman"/>
              </a:rPr>
              <a:t>З</a:t>
            </a:r>
            <a:r>
              <a:rPr lang="ru-RU" sz="2400" b="1" dirty="0" smtClean="0">
                <a:latin typeface="Times New Roman"/>
                <a:ea typeface="Times New Roman"/>
              </a:rPr>
              <a:t>адачи</a:t>
            </a:r>
            <a:r>
              <a:rPr lang="ru-RU" sz="2400" dirty="0" smtClean="0">
                <a:latin typeface="Times New Roman"/>
                <a:ea typeface="Times New Roman"/>
              </a:rPr>
              <a:t> </a:t>
            </a:r>
            <a:r>
              <a:rPr lang="ru-RU" sz="2400" dirty="0">
                <a:latin typeface="Times New Roman"/>
                <a:ea typeface="Times New Roman"/>
              </a:rPr>
              <a:t>игровых сеансов: </a:t>
            </a:r>
          </a:p>
          <a:p>
            <a:pPr marL="342900" lvl="0" indent="-342900" algn="just">
              <a:spcAft>
                <a:spcPts val="0"/>
              </a:spcAft>
              <a:buFont typeface="Symbol"/>
              <a:buChar char=""/>
            </a:pPr>
            <a:r>
              <a:rPr lang="ru-RU" sz="2400" dirty="0">
                <a:latin typeface="Times New Roman"/>
                <a:ea typeface="Times New Roman"/>
              </a:rPr>
              <a:t>создание условий для успешной адаптации детей раннего возраста к дошкольному учреждению; </a:t>
            </a:r>
          </a:p>
          <a:p>
            <a:pPr marL="342900" lvl="0" indent="-342900" algn="just">
              <a:spcAft>
                <a:spcPts val="0"/>
              </a:spcAft>
              <a:buFont typeface="Symbol"/>
              <a:buChar char=""/>
            </a:pPr>
            <a:r>
              <a:rPr lang="ru-RU" sz="2400" dirty="0">
                <a:latin typeface="Times New Roman"/>
                <a:ea typeface="Times New Roman"/>
              </a:rPr>
              <a:t>обеспечение открытости, сотрудничества и взаимодействия педагога, специалистов ДОУ и родителей; </a:t>
            </a:r>
          </a:p>
          <a:p>
            <a:pPr marL="342900" lvl="0" indent="-342900" algn="just">
              <a:spcAft>
                <a:spcPts val="0"/>
              </a:spcAft>
              <a:buFont typeface="Symbol"/>
              <a:buChar char=""/>
            </a:pPr>
            <a:r>
              <a:rPr lang="ru-RU" sz="2400" dirty="0">
                <a:latin typeface="Times New Roman"/>
                <a:ea typeface="Times New Roman"/>
              </a:rPr>
              <a:t>развитие новых форм дошкольного образования, направленных на оказание консультативной помощи родителям по вопросам воспитания, развития ребенка, а также выбора игровых средств, оборудования; </a:t>
            </a:r>
          </a:p>
          <a:p>
            <a:pPr marL="342900" lvl="0" indent="-342900" algn="just">
              <a:spcAft>
                <a:spcPts val="0"/>
              </a:spcAft>
              <a:buFont typeface="Symbol"/>
              <a:buChar char=""/>
            </a:pPr>
            <a:r>
              <a:rPr lang="ru-RU" sz="2400" dirty="0">
                <a:latin typeface="Times New Roman"/>
                <a:ea typeface="Times New Roman"/>
              </a:rPr>
              <a:t>обучение родителей способам применения игровых средств и оборудования. </a:t>
            </a:r>
            <a:endParaRPr lang="ru-RU" sz="2400" dirty="0">
              <a:effectLst/>
              <a:latin typeface="Times New Roman"/>
              <a:ea typeface="Times New Roman"/>
            </a:endParaRPr>
          </a:p>
        </p:txBody>
      </p:sp>
    </p:spTree>
    <p:extLst>
      <p:ext uri="{BB962C8B-B14F-4D97-AF65-F5344CB8AC3E}">
        <p14:creationId xmlns:p14="http://schemas.microsoft.com/office/powerpoint/2010/main" val="1821886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1605</TotalTime>
  <Words>2575</Words>
  <Application>Microsoft Office PowerPoint</Application>
  <PresentationFormat>Экран (4:3)</PresentationFormat>
  <Paragraphs>208</Paragraphs>
  <Slides>18</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Оформление по умолчанию</vt:lpstr>
      <vt:lpstr>«Вхождение в игровую ситуацию как форма вовлечения родителей  в образовательную деятельность ДОО»</vt:lpstr>
      <vt:lpstr>   </vt:lpstr>
      <vt:lpstr>Презентация PowerPoint</vt:lpstr>
      <vt:lpstr> </vt:lpstr>
      <vt:lpstr> </vt:lpstr>
      <vt:lpstr> </vt:lpstr>
      <vt:lpstr> </vt:lpstr>
      <vt:lpstr> </vt:lpstr>
      <vt:lpstr> </vt:lpstr>
      <vt:lpstr> </vt:lpstr>
      <vt:lpstr>Презентация PowerPoint</vt:lpstr>
      <vt:lpstr>Презентация PowerPoint</vt:lpstr>
      <vt:lpstr>Конструирование</vt:lpstr>
      <vt:lpstr>Презентация PowerPoint</vt:lpstr>
      <vt:lpstr>Дидактические игры и упражнения</vt:lpstr>
      <vt:lpstr>Создание узоров</vt:lpstr>
      <vt:lpstr>Презентация PowerPoint</vt:lpstr>
      <vt:lpstr>«Вхождение в игровую ситуацию как форма вовлечения родителей  в образовательную деятельность ДОУ»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dc:creator>
  <cp:lastModifiedBy>42</cp:lastModifiedBy>
  <cp:revision>155</cp:revision>
  <cp:lastPrinted>1601-01-01T00:00:00Z</cp:lastPrinted>
  <dcterms:created xsi:type="dcterms:W3CDTF">2014-10-17T06:55:31Z</dcterms:created>
  <dcterms:modified xsi:type="dcterms:W3CDTF">2022-10-31T19:54:09Z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