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1" r:id="rId3"/>
    <p:sldId id="280" r:id="rId4"/>
    <p:sldId id="302" r:id="rId5"/>
    <p:sldId id="300" r:id="rId6"/>
    <p:sldId id="282" r:id="rId7"/>
    <p:sldId id="284" r:id="rId8"/>
    <p:sldId id="286" r:id="rId9"/>
    <p:sldId id="285" r:id="rId10"/>
    <p:sldId id="287" r:id="rId11"/>
    <p:sldId id="288" r:id="rId12"/>
    <p:sldId id="289" r:id="rId13"/>
    <p:sldId id="290" r:id="rId14"/>
    <p:sldId id="291" r:id="rId15"/>
    <p:sldId id="293" r:id="rId16"/>
    <p:sldId id="294" r:id="rId17"/>
    <p:sldId id="298" r:id="rId18"/>
    <p:sldId id="296" r:id="rId19"/>
    <p:sldId id="297" r:id="rId20"/>
    <p:sldId id="299" r:id="rId21"/>
    <p:sldId id="292" r:id="rId22"/>
    <p:sldId id="301" r:id="rId23"/>
  </p:sldIdLst>
  <p:sldSz cx="13439775" cy="7559675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  <p:embeddedFont>
      <p:font typeface="Akrobat" charset="-52"/>
      <p:regular r:id="rId30"/>
      <p:bold r:id="rId31"/>
    </p:embeddedFont>
    <p:embeddedFont>
      <p:font typeface="Akrobat Black" charset="-52"/>
      <p:bold r:id="rId32"/>
    </p:embeddedFont>
  </p:embeddedFontLst>
  <p:defaultTextStyle>
    <a:defPPr>
      <a:defRPr lang="ru-RU"/>
    </a:defPPr>
    <a:lvl1pPr marL="0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0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1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8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7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50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00" algn="l" defTabSz="9143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1260" y="-450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2"/>
            <a:ext cx="10079831" cy="1825171"/>
          </a:xfrm>
        </p:spPr>
        <p:txBody>
          <a:bodyPr/>
          <a:lstStyle>
            <a:lvl1pPr marL="0" indent="0" algn="ctr">
              <a:buNone/>
              <a:defRPr sz="2000"/>
            </a:lvl1pPr>
            <a:lvl2pPr marL="377925" indent="0" algn="ctr">
              <a:buNone/>
              <a:defRPr sz="1700"/>
            </a:lvl2pPr>
            <a:lvl3pPr marL="755851" indent="0" algn="ctr">
              <a:buNone/>
              <a:defRPr sz="1400"/>
            </a:lvl3pPr>
            <a:lvl4pPr marL="1133777" indent="0" algn="ctr">
              <a:buNone/>
              <a:defRPr sz="1300"/>
            </a:lvl4pPr>
            <a:lvl5pPr marL="1511701" indent="0" algn="ctr">
              <a:buNone/>
              <a:defRPr sz="1300"/>
            </a:lvl5pPr>
            <a:lvl6pPr marL="1889629" indent="0" algn="ctr">
              <a:buNone/>
              <a:defRPr sz="1300"/>
            </a:lvl6pPr>
            <a:lvl7pPr marL="2267553" indent="0" algn="ctr">
              <a:buNone/>
              <a:defRPr sz="1300"/>
            </a:lvl7pPr>
            <a:lvl8pPr marL="2645483" indent="0" algn="ctr">
              <a:buNone/>
              <a:defRPr sz="1300"/>
            </a:lvl8pPr>
            <a:lvl9pPr marL="3023407" indent="0" algn="ctr">
              <a:buNone/>
              <a:defRPr sz="13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7" y="402485"/>
            <a:ext cx="2897951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91" y="402485"/>
            <a:ext cx="8525857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1"/>
            <a:ext cx="11591806" cy="3144614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7"/>
            <a:ext cx="11591806" cy="1653678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779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55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337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117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896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675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454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234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6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7" y="1853171"/>
            <a:ext cx="5685652" cy="90821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925" indent="0">
              <a:buNone/>
              <a:defRPr sz="1700" b="1"/>
            </a:lvl2pPr>
            <a:lvl3pPr marL="755851" indent="0">
              <a:buNone/>
              <a:defRPr sz="1400" b="1"/>
            </a:lvl3pPr>
            <a:lvl4pPr marL="1133777" indent="0">
              <a:buNone/>
              <a:defRPr sz="1300" b="1"/>
            </a:lvl4pPr>
            <a:lvl5pPr marL="1511701" indent="0">
              <a:buNone/>
              <a:defRPr sz="1300" b="1"/>
            </a:lvl5pPr>
            <a:lvl6pPr marL="1889629" indent="0">
              <a:buNone/>
              <a:defRPr sz="1300" b="1"/>
            </a:lvl6pPr>
            <a:lvl7pPr marL="2267553" indent="0">
              <a:buNone/>
              <a:defRPr sz="1300" b="1"/>
            </a:lvl7pPr>
            <a:lvl8pPr marL="2645483" indent="0">
              <a:buNone/>
              <a:defRPr sz="1300" b="1"/>
            </a:lvl8pPr>
            <a:lvl9pPr marL="3023407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7" y="2761381"/>
            <a:ext cx="5685652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925" indent="0">
              <a:buNone/>
              <a:defRPr sz="1700" b="1"/>
            </a:lvl2pPr>
            <a:lvl3pPr marL="755851" indent="0">
              <a:buNone/>
              <a:defRPr sz="1400" b="1"/>
            </a:lvl3pPr>
            <a:lvl4pPr marL="1133777" indent="0">
              <a:buNone/>
              <a:defRPr sz="1300" b="1"/>
            </a:lvl4pPr>
            <a:lvl5pPr marL="1511701" indent="0">
              <a:buNone/>
              <a:defRPr sz="1300" b="1"/>
            </a:lvl5pPr>
            <a:lvl6pPr marL="1889629" indent="0">
              <a:buNone/>
              <a:defRPr sz="1300" b="1"/>
            </a:lvl6pPr>
            <a:lvl7pPr marL="2267553" indent="0">
              <a:buNone/>
              <a:defRPr sz="1300" b="1"/>
            </a:lvl7pPr>
            <a:lvl8pPr marL="2645483" indent="0">
              <a:buNone/>
              <a:defRPr sz="1300" b="1"/>
            </a:lvl8pPr>
            <a:lvl9pPr marL="3023407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63" y="1088460"/>
            <a:ext cx="6803885" cy="537226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00"/>
            </a:lvl1pPr>
            <a:lvl2pPr marL="377925" indent="0">
              <a:buNone/>
              <a:defRPr sz="1200"/>
            </a:lvl2pPr>
            <a:lvl3pPr marL="755851" indent="0">
              <a:buNone/>
              <a:defRPr sz="1000"/>
            </a:lvl3pPr>
            <a:lvl4pPr marL="1133777" indent="0">
              <a:buNone/>
              <a:defRPr sz="800"/>
            </a:lvl4pPr>
            <a:lvl5pPr marL="1511701" indent="0">
              <a:buNone/>
              <a:defRPr sz="800"/>
            </a:lvl5pPr>
            <a:lvl6pPr marL="1889629" indent="0">
              <a:buNone/>
              <a:defRPr sz="800"/>
            </a:lvl6pPr>
            <a:lvl7pPr marL="2267553" indent="0">
              <a:buNone/>
              <a:defRPr sz="800"/>
            </a:lvl7pPr>
            <a:lvl8pPr marL="2645483" indent="0">
              <a:buNone/>
              <a:defRPr sz="800"/>
            </a:lvl8pPr>
            <a:lvl9pPr marL="302340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63" y="1088460"/>
            <a:ext cx="6803885" cy="5372269"/>
          </a:xfrm>
        </p:spPr>
        <p:txBody>
          <a:bodyPr anchor="t"/>
          <a:lstStyle>
            <a:lvl1pPr marL="0" indent="0">
              <a:buNone/>
              <a:defRPr sz="2600"/>
            </a:lvl1pPr>
            <a:lvl2pPr marL="377925" indent="0">
              <a:buNone/>
              <a:defRPr sz="2400"/>
            </a:lvl2pPr>
            <a:lvl3pPr marL="755851" indent="0">
              <a:buNone/>
              <a:defRPr sz="2000"/>
            </a:lvl3pPr>
            <a:lvl4pPr marL="1133777" indent="0">
              <a:buNone/>
              <a:defRPr sz="1700"/>
            </a:lvl4pPr>
            <a:lvl5pPr marL="1511701" indent="0">
              <a:buNone/>
              <a:defRPr sz="1700"/>
            </a:lvl5pPr>
            <a:lvl6pPr marL="1889629" indent="0">
              <a:buNone/>
              <a:defRPr sz="1700"/>
            </a:lvl6pPr>
            <a:lvl7pPr marL="2267553" indent="0">
              <a:buNone/>
              <a:defRPr sz="1700"/>
            </a:lvl7pPr>
            <a:lvl8pPr marL="2645483" indent="0">
              <a:buNone/>
              <a:defRPr sz="1700"/>
            </a:lvl8pPr>
            <a:lvl9pPr marL="3023407" indent="0">
              <a:buNone/>
              <a:defRPr sz="17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00"/>
            </a:lvl1pPr>
            <a:lvl2pPr marL="377925" indent="0">
              <a:buNone/>
              <a:defRPr sz="1200"/>
            </a:lvl2pPr>
            <a:lvl3pPr marL="755851" indent="0">
              <a:buNone/>
              <a:defRPr sz="1000"/>
            </a:lvl3pPr>
            <a:lvl4pPr marL="1133777" indent="0">
              <a:buNone/>
              <a:defRPr sz="800"/>
            </a:lvl4pPr>
            <a:lvl5pPr marL="1511701" indent="0">
              <a:buNone/>
              <a:defRPr sz="800"/>
            </a:lvl5pPr>
            <a:lvl6pPr marL="1889629" indent="0">
              <a:buNone/>
              <a:defRPr sz="800"/>
            </a:lvl6pPr>
            <a:lvl7pPr marL="2267553" indent="0">
              <a:buNone/>
              <a:defRPr sz="800"/>
            </a:lvl7pPr>
            <a:lvl8pPr marL="2645483" indent="0">
              <a:buNone/>
              <a:defRPr sz="800"/>
            </a:lvl8pPr>
            <a:lvl9pPr marL="302340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6"/>
            <a:ext cx="3023949" cy="402483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6"/>
            <a:ext cx="4535924" cy="402483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6"/>
            <a:ext cx="3023949" cy="402483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851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63" indent="-188963" algn="l" defTabSz="755851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66889" indent="-188963" algn="l" defTabSz="75585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4814" indent="-188963" algn="l" defTabSz="75585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739" indent="-188963" algn="l" defTabSz="75585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666" indent="-188963" algn="l" defTabSz="75585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78593" indent="-188963" algn="l" defTabSz="75585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519" indent="-188963" algn="l" defTabSz="75585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834443" indent="-188963" algn="l" defTabSz="75585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212370" indent="-188963" algn="l" defTabSz="75585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77925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55851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777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701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629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67553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45483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23407" algn="l" defTabSz="75585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tiff"/><Relationship Id="rId7" Type="http://schemas.openxmlformats.org/officeDocument/2006/relationships/image" Target="../media/image2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31.jpeg"/><Relationship Id="rId5" Type="http://schemas.openxmlformats.org/officeDocument/2006/relationships/image" Target="../media/image7.jpeg"/><Relationship Id="rId10" Type="http://schemas.openxmlformats.org/officeDocument/2006/relationships/image" Target="../media/image30.jpeg"/><Relationship Id="rId4" Type="http://schemas.openxmlformats.org/officeDocument/2006/relationships/image" Target="../media/image6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tiff"/><Relationship Id="rId7" Type="http://schemas.openxmlformats.org/officeDocument/2006/relationships/image" Target="../media/image3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tiff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39.jpeg"/><Relationship Id="rId5" Type="http://schemas.openxmlformats.org/officeDocument/2006/relationships/image" Target="../media/image7.jpeg"/><Relationship Id="rId10" Type="http://schemas.openxmlformats.org/officeDocument/2006/relationships/image" Target="../media/image38.jpeg"/><Relationship Id="rId4" Type="http://schemas.openxmlformats.org/officeDocument/2006/relationships/image" Target="../media/image6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5.tiff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45.jpeg"/><Relationship Id="rId5" Type="http://schemas.openxmlformats.org/officeDocument/2006/relationships/image" Target="../media/image7.jpeg"/><Relationship Id="rId10" Type="http://schemas.openxmlformats.org/officeDocument/2006/relationships/image" Target="../media/image44.jpeg"/><Relationship Id="rId4" Type="http://schemas.openxmlformats.org/officeDocument/2006/relationships/image" Target="../media/image6.pn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tiff"/><Relationship Id="rId7" Type="http://schemas.openxmlformats.org/officeDocument/2006/relationships/image" Target="../media/image4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52.jpeg"/><Relationship Id="rId5" Type="http://schemas.openxmlformats.org/officeDocument/2006/relationships/image" Target="../media/image7.jpeg"/><Relationship Id="rId10" Type="http://schemas.openxmlformats.org/officeDocument/2006/relationships/image" Target="../media/image51.jpeg"/><Relationship Id="rId4" Type="http://schemas.openxmlformats.org/officeDocument/2006/relationships/image" Target="../media/image6.pn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tif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57.jpeg"/><Relationship Id="rId5" Type="http://schemas.openxmlformats.org/officeDocument/2006/relationships/image" Target="../media/image7.jpeg"/><Relationship Id="rId10" Type="http://schemas.openxmlformats.org/officeDocument/2006/relationships/image" Target="../media/image56.jpeg"/><Relationship Id="rId4" Type="http://schemas.openxmlformats.org/officeDocument/2006/relationships/image" Target="../media/image6.pn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.tiff"/><Relationship Id="rId7" Type="http://schemas.openxmlformats.org/officeDocument/2006/relationships/image" Target="../media/image59.png"/><Relationship Id="rId12" Type="http://schemas.openxmlformats.org/officeDocument/2006/relationships/image" Target="../media/image63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hdphoto" Target="../media/hdphoto1.wdp"/><Relationship Id="rId5" Type="http://schemas.openxmlformats.org/officeDocument/2006/relationships/image" Target="../media/image7.jpeg"/><Relationship Id="rId10" Type="http://schemas.openxmlformats.org/officeDocument/2006/relationships/image" Target="../media/image62.jpeg"/><Relationship Id="rId4" Type="http://schemas.openxmlformats.org/officeDocument/2006/relationships/image" Target="../media/image6.pn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.tiff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68.jpeg"/><Relationship Id="rId5" Type="http://schemas.openxmlformats.org/officeDocument/2006/relationships/image" Target="../media/image7.jpeg"/><Relationship Id="rId10" Type="http://schemas.openxmlformats.org/officeDocument/2006/relationships/image" Target="../media/image67.jpeg"/><Relationship Id="rId4" Type="http://schemas.openxmlformats.org/officeDocument/2006/relationships/image" Target="../media/image6.pn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5.tiff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74.jpeg"/><Relationship Id="rId5" Type="http://schemas.openxmlformats.org/officeDocument/2006/relationships/image" Target="../media/image7.jpeg"/><Relationship Id="rId10" Type="http://schemas.openxmlformats.org/officeDocument/2006/relationships/image" Target="../media/image73.jpeg"/><Relationship Id="rId4" Type="http://schemas.openxmlformats.org/officeDocument/2006/relationships/image" Target="../media/image6.png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tiff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5.tiff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80.jpeg"/><Relationship Id="rId5" Type="http://schemas.openxmlformats.org/officeDocument/2006/relationships/image" Target="../media/image7.jpeg"/><Relationship Id="rId10" Type="http://schemas.openxmlformats.org/officeDocument/2006/relationships/image" Target="../media/image79.jpeg"/><Relationship Id="rId4" Type="http://schemas.openxmlformats.org/officeDocument/2006/relationships/image" Target="../media/image6.pn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ad121@cherepovetscity.ru" TargetMode="Externa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tiff"/><Relationship Id="rId7" Type="http://schemas.openxmlformats.org/officeDocument/2006/relationships/image" Target="../media/image1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tiff"/><Relationship Id="rId7" Type="http://schemas.openxmlformats.org/officeDocument/2006/relationships/image" Target="../media/image1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tiff"/><Relationship Id="rId7" Type="http://schemas.openxmlformats.org/officeDocument/2006/relationships/image" Target="../media/image2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22.jpeg"/><Relationship Id="rId4" Type="http://schemas.openxmlformats.org/officeDocument/2006/relationships/image" Target="../media/image5.tiff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tiff"/><Relationship Id="rId7" Type="http://schemas.openxmlformats.org/officeDocument/2006/relationships/image" Target="../media/image2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3" y="4372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6" y="225659"/>
            <a:ext cx="9464675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19403" y="1570900"/>
            <a:ext cx="10959922" cy="232370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3900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Современные приоритеты развития</a:t>
            </a:r>
          </a:p>
          <a:p>
            <a:pPr algn="ctr"/>
            <a:r>
              <a:rPr lang="ru-RU" sz="3900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дошкольной образовательной организации</a:t>
            </a:r>
          </a:p>
          <a:p>
            <a:pPr algn="ctr"/>
            <a:endParaRPr lang="ru-RU" sz="3900" b="1" dirty="0" smtClean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(из опыта работы МАДОУ </a:t>
            </a:r>
            <a:r>
              <a:rPr lang="ru-RU" sz="2800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«Детский сад № 121»  </a:t>
            </a:r>
            <a:r>
              <a:rPr lang="ru-RU" sz="2800" b="1" dirty="0" err="1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г.Череповца</a:t>
            </a:r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1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571970" y="4762059"/>
            <a:ext cx="6568965" cy="132342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2000" b="1" dirty="0" err="1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Сулиманова</a:t>
            </a:r>
            <a:r>
              <a:rPr lang="ru-RU" sz="2000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 Валентина Анатольевна, заведующий </a:t>
            </a:r>
          </a:p>
          <a:p>
            <a:r>
              <a:rPr lang="ru-RU" sz="2000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Голубева Нина Александровна, старший воспитатель</a:t>
            </a:r>
          </a:p>
          <a:p>
            <a:endParaRPr lang="ru-RU" sz="2000" b="1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endParaRPr lang="ru-RU" sz="2000" b="1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8" y="6791205"/>
            <a:ext cx="2270151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5122" name="Picture 2" descr="C:\Users\User\Desktop\l2DN2RXAxz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698" y="4097549"/>
            <a:ext cx="2557462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3" y="1317178"/>
            <a:ext cx="5320652" cy="420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C:\Users\User\Desktop\2018 2019 учебный год\стажировки\IMG_1931.jpg"/>
          <p:cNvPicPr/>
          <p:nvPr/>
        </p:nvPicPr>
        <p:blipFill>
          <a:blip r:embed="rId9" cstate="print">
            <a:lum bright="10000"/>
          </a:blip>
          <a:srcRect t="13826" b="7389"/>
          <a:stretch>
            <a:fillRect/>
          </a:stretch>
        </p:blipFill>
        <p:spPr bwMode="auto">
          <a:xfrm>
            <a:off x="8507021" y="1491945"/>
            <a:ext cx="4733927" cy="290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F:\DSCN1619.JPG"/>
          <p:cNvPicPr/>
          <p:nvPr/>
        </p:nvPicPr>
        <p:blipFill>
          <a:blip r:embed="rId10" cstate="print">
            <a:lum bright="20000"/>
          </a:blip>
          <a:srcRect t="27239"/>
          <a:stretch>
            <a:fillRect/>
          </a:stretch>
        </p:blipFill>
        <p:spPr bwMode="auto">
          <a:xfrm>
            <a:off x="214572" y="4441777"/>
            <a:ext cx="3958940" cy="272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http://volga-triz.org/wp-content/uploads/2018/04/DSCN1869-1-300x225.jpg"/>
          <p:cNvPicPr/>
          <p:nvPr/>
        </p:nvPicPr>
        <p:blipFill rotWithShape="1">
          <a:blip r:embed="rId11" cstate="print"/>
          <a:srcRect l="7755" t="17882" r="7746" b="6820"/>
          <a:stretch/>
        </p:blipFill>
        <p:spPr bwMode="auto">
          <a:xfrm>
            <a:off x="5010149" y="3634722"/>
            <a:ext cx="5162553" cy="349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Всероссийские стажировки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1" name="Picture 2" descr="F:\Вологда 2021\ALVL7957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t="7167" b="18771"/>
          <a:stretch>
            <a:fillRect/>
          </a:stretch>
        </p:blipFill>
        <p:spPr bwMode="auto">
          <a:xfrm>
            <a:off x="7180519" y="1417161"/>
            <a:ext cx="5203182" cy="515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User\Desktop\20-08-2021_09-12-04\IMG_6552.JPG"/>
          <p:cNvPicPr>
            <a:picLocks noChangeAspect="1" noChangeArrowheads="1"/>
          </p:cNvPicPr>
          <p:nvPr/>
        </p:nvPicPr>
        <p:blipFill>
          <a:blip r:embed="rId8" cstate="print"/>
          <a:srcRect l="9615" t="7699" r="5776" b="10256"/>
          <a:stretch>
            <a:fillRect/>
          </a:stretch>
        </p:blipFill>
        <p:spPr bwMode="auto">
          <a:xfrm rot="5400000">
            <a:off x="926983" y="1925671"/>
            <a:ext cx="5688632" cy="413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71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6"/>
          <a:stretch/>
        </p:blipFill>
        <p:spPr bwMode="auto">
          <a:xfrm>
            <a:off x="1975123" y="768778"/>
            <a:ext cx="9400658" cy="668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9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3" name="Рисунок 12" descr="C:\Users\User\Desktop\фото 5 гр\DSC09795.JPG"/>
          <p:cNvPicPr/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534" y="1114410"/>
            <a:ext cx="4082470" cy="256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57" y="1801012"/>
            <a:ext cx="4016343" cy="301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62" y="4584670"/>
            <a:ext cx="3713604" cy="2578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15"/>
          <p:cNvPicPr/>
          <p:nvPr/>
        </p:nvPicPr>
        <p:blipFill>
          <a:blip r:embed="rId10" cstate="print">
            <a:lum bright="10000"/>
          </a:blip>
          <a:srcRect t="9182" r="180"/>
          <a:stretch>
            <a:fillRect/>
          </a:stretch>
        </p:blipFill>
        <p:spPr bwMode="auto">
          <a:xfrm>
            <a:off x="9076191" y="3963299"/>
            <a:ext cx="3987813" cy="319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Работа студий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User\Downloads\IMG_20190417_10150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6407" y="964146"/>
            <a:ext cx="2715393" cy="362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User\Desktop\Ресурсный центр\студии 121\10 группа\фото СТУДИЯ\DSC00207.JPG"/>
          <p:cNvPicPr/>
          <p:nvPr/>
        </p:nvPicPr>
        <p:blipFill>
          <a:blip r:embed="rId12" cstate="print">
            <a:lum bright="10000"/>
          </a:blip>
          <a:srcRect/>
          <a:stretch>
            <a:fillRect/>
          </a:stretch>
        </p:blipFill>
        <p:spPr bwMode="auto">
          <a:xfrm>
            <a:off x="622543" y="4205934"/>
            <a:ext cx="3782121" cy="302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3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3" name="Picture 2" descr="F:\Вологда 2021\выступление на стажировку\IMG_13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3567" y="1906691"/>
            <a:ext cx="345638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F:\студии\IMG_0345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8815483" y="1056665"/>
            <a:ext cx="4290154" cy="3217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 descr="F:\ГРАНТ\лего-2019\20191129_1643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60231" y="4727828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F:\Вологда 2021\выступление на стажировку\IMG_1351.JPG"/>
          <p:cNvPicPr>
            <a:picLocks noChangeAspect="1" noChangeArrowheads="1"/>
          </p:cNvPicPr>
          <p:nvPr/>
        </p:nvPicPr>
        <p:blipFill>
          <a:blip r:embed="rId10" cstate="print">
            <a:lum bright="20000"/>
          </a:blip>
          <a:srcRect l="5128" t="6838" r="10256" b="7692"/>
          <a:stretch>
            <a:fillRect/>
          </a:stretch>
        </p:blipFill>
        <p:spPr bwMode="auto">
          <a:xfrm>
            <a:off x="108781" y="1056665"/>
            <a:ext cx="3979418" cy="301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STEM - </a:t>
            </a:r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обучение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F:\студии\IMG_036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572" y="4884088"/>
            <a:ext cx="3443028" cy="258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F:\студии\IMG_035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61103" y="3051923"/>
            <a:ext cx="3419872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:\Users\лучи\Desktop\Новая папка\20200122_093747.jpg"/>
          <p:cNvPicPr/>
          <p:nvPr/>
        </p:nvPicPr>
        <p:blipFill>
          <a:blip r:embed="rId13" cstate="print"/>
          <a:srcRect l="9188" t="9980" r="574" b="2648"/>
          <a:stretch>
            <a:fillRect/>
          </a:stretch>
        </p:blipFill>
        <p:spPr bwMode="auto">
          <a:xfrm>
            <a:off x="5804874" y="4727828"/>
            <a:ext cx="3395075" cy="243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4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1" name="Picture 3" descr="C:\Users\User\Desktop\турнир\30-10-2023_15-53-54\IMG_25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r="17381" b="8254"/>
          <a:stretch/>
        </p:blipFill>
        <p:spPr bwMode="auto">
          <a:xfrm>
            <a:off x="10034006" y="1114410"/>
            <a:ext cx="3022224" cy="408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турнир\30-10-2023_15-53-54\IMG_272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6" r="-215"/>
          <a:stretch/>
        </p:blipFill>
        <p:spPr bwMode="auto">
          <a:xfrm>
            <a:off x="1030515" y="1478100"/>
            <a:ext cx="7810500" cy="37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User\Desktop\турнир\30-10-2023_15-53-54\IMG_24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659" y="4639440"/>
            <a:ext cx="3729241" cy="279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Видео робот - тайм 2022\121_PANA\P12100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6662" y="5526652"/>
            <a:ext cx="2913647" cy="1944216"/>
          </a:xfrm>
          <a:prstGeom prst="rect">
            <a:avLst/>
          </a:prstGeom>
          <a:noFill/>
        </p:spPr>
      </p:pic>
      <p:pic>
        <p:nvPicPr>
          <p:cNvPr id="20" name="Picture 3" descr="D:\Видео робот - тайм 2022\120_PANA\P12008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30515" y="5493928"/>
            <a:ext cx="2910990" cy="194244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Городской конкурс «</a:t>
            </a:r>
            <a:r>
              <a:rPr lang="en-US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ROBOT – TIME</a:t>
            </a:r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3" name="Picture 2" descr="G:\IMG_7655.JPG"/>
          <p:cNvPicPr>
            <a:picLocks noChangeAspect="1" noChangeArrowheads="1"/>
          </p:cNvPicPr>
          <p:nvPr/>
        </p:nvPicPr>
        <p:blipFill>
          <a:blip r:embed="rId7" cstate="print"/>
          <a:srcRect t="10378" r="21445"/>
          <a:stretch>
            <a:fillRect/>
          </a:stretch>
        </p:blipFill>
        <p:spPr bwMode="auto">
          <a:xfrm>
            <a:off x="496210" y="1595134"/>
            <a:ext cx="3695223" cy="281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7Ie72912mM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4" y="3968541"/>
            <a:ext cx="4209905" cy="29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RozHpNLICsM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t="21503" r="14603"/>
          <a:stretch/>
        </p:blipFill>
        <p:spPr bwMode="auto">
          <a:xfrm>
            <a:off x="9790058" y="1672557"/>
            <a:ext cx="3317221" cy="508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sun9-39.userapi.com/impg/PSH9DoDt-pl47elscg3AUQ4UYjpSO2rPXHLoOg/MlpGpFD9Bnk.jpg?size=1280x960&amp;quality=95&amp;sign=5f35a448e180cc18329208790fe9c03f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59" y="1672557"/>
            <a:ext cx="3966771" cy="29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Zc3EGCNrCg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9" t="21046" r="11628"/>
          <a:stretch/>
        </p:blipFill>
        <p:spPr bwMode="auto">
          <a:xfrm>
            <a:off x="7533231" y="3962411"/>
            <a:ext cx="2799681" cy="27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67" y="5196613"/>
            <a:ext cx="2622216" cy="19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9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98826" y="6535516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4317" r="17871"/>
          <a:stretch>
            <a:fillRect/>
          </a:stretch>
        </p:blipFill>
        <p:spPr bwMode="auto">
          <a:xfrm>
            <a:off x="8352545" y="1507019"/>
            <a:ext cx="4810218" cy="3330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5" descr="G:\фото на конкурс\DSC_09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1324" y="2250768"/>
            <a:ext cx="4150180" cy="276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Образцовый детский сад 2023\uO3t-iwBbD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05" y="4527754"/>
            <a:ext cx="3629474" cy="27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TE4ecvbSzA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3" y="1662919"/>
            <a:ext cx="4198351" cy="269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F:\Образцовый детский сад 2023\фото\11YDuknQb-cOU26-xJ0QlJdygWLoNqIVXFX7c4-E7AofpwA0Ly7NqeYWM45sFMWfNeW75n-0g0eoEeL4ELUuXYkk.jpg"/>
          <p:cNvPicPr>
            <a:picLocks noChangeAspect="1" noChangeArrowheads="1"/>
          </p:cNvPicPr>
          <p:nvPr/>
        </p:nvPicPr>
        <p:blipFill>
          <a:blip r:embed="rId12" cstate="print"/>
          <a:srcRect t="13010" r="2618" b="9524"/>
          <a:stretch>
            <a:fillRect/>
          </a:stretch>
        </p:blipFill>
        <p:spPr bwMode="auto">
          <a:xfrm>
            <a:off x="533854" y="4837570"/>
            <a:ext cx="4531057" cy="240200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Нравственно-патриотическое воспитание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2050" name="Picture 2" descr="C:\Users\User\Desktop\FXnvNM-5b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9"/>
          <a:stretch/>
        </p:blipFill>
        <p:spPr bwMode="auto">
          <a:xfrm>
            <a:off x="622543" y="1376015"/>
            <a:ext cx="4303170" cy="22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vvwxKDlw8A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20747" r="20118" b="8663"/>
          <a:stretch/>
        </p:blipFill>
        <p:spPr bwMode="auto">
          <a:xfrm>
            <a:off x="5180958" y="1852081"/>
            <a:ext cx="2672706" cy="21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ольга\Desktop\2017111509254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864" y="1496930"/>
            <a:ext cx="3374313" cy="217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C:\Users\User\AppData\Local\Microsoft\Windows\INetCache\Content.Word\DSC05699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1" b="11010"/>
          <a:stretch/>
        </p:blipFill>
        <p:spPr bwMode="auto">
          <a:xfrm>
            <a:off x="9310396" y="3460546"/>
            <a:ext cx="3987562" cy="305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Пользователь\Desktop\работа\лыжи гто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4902399"/>
            <a:ext cx="4226573" cy="248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D:\Образцовый детский сад 2023\uh7fFvxCFE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460546"/>
            <a:ext cx="4736607" cy="36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Физкультурно – оздоровительная работа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6976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3" name="Picture 6" descr="F:\лего 2020\IMG_3930.JPG"/>
          <p:cNvPicPr>
            <a:picLocks noChangeAspect="1" noChangeArrowheads="1"/>
          </p:cNvPicPr>
          <p:nvPr/>
        </p:nvPicPr>
        <p:blipFill>
          <a:blip r:embed="rId7" cstate="print"/>
          <a:srcRect l="17800" t="23750" b="37400"/>
          <a:stretch>
            <a:fillRect/>
          </a:stretch>
        </p:blipFill>
        <p:spPr bwMode="auto">
          <a:xfrm>
            <a:off x="484582" y="1414741"/>
            <a:ext cx="4089315" cy="257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F:\Вологда 2021\выступление на стажировку\IMG_13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4756" y="4279734"/>
            <a:ext cx="3794179" cy="2955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C:\Users\User\Desktop\фото СТУДИЯ\фото студии\IMG_20191125_1208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3991684"/>
            <a:ext cx="3652539" cy="2739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SC_0849"/>
          <p:cNvPicPr>
            <a:picLocks noChangeAspect="1" noChangeArrowheads="1"/>
          </p:cNvPicPr>
          <p:nvPr/>
        </p:nvPicPr>
        <p:blipFill rotWithShape="1">
          <a:blip r:embed="rId10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9" r="2858"/>
          <a:stretch/>
        </p:blipFill>
        <p:spPr bwMode="auto">
          <a:xfrm>
            <a:off x="484582" y="4413084"/>
            <a:ext cx="4277918" cy="219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22" name="Picture 7" descr="G:\фото к конкурсу\IMG_2539.JPG"/>
          <p:cNvPicPr>
            <a:picLocks noChangeAspect="1" noChangeArrowheads="1"/>
          </p:cNvPicPr>
          <p:nvPr/>
        </p:nvPicPr>
        <p:blipFill rotWithShape="1">
          <a:blip r:embed="rId11" cstate="print"/>
          <a:srcRect b="5841"/>
          <a:stretch/>
        </p:blipFill>
        <p:spPr bwMode="auto">
          <a:xfrm>
            <a:off x="5193301" y="1437813"/>
            <a:ext cx="3794179" cy="267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/>
          <p:nvPr/>
        </p:nvPicPr>
        <p:blipFill>
          <a:blip r:embed="rId12" cstate="print">
            <a:lum bright="20000"/>
          </a:blip>
          <a:srcRect l="12585" t="23980" r="1361" b="3316"/>
          <a:stretch>
            <a:fillRect/>
          </a:stretch>
        </p:blipFill>
        <p:spPr bwMode="auto">
          <a:xfrm>
            <a:off x="9742445" y="1437813"/>
            <a:ext cx="3498504" cy="211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513282" y="685742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5122" name="Picture 2" descr="C:\Users\User\Desktop\13c57e8435685fd21a1be49543ca12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5" y="852805"/>
            <a:ext cx="2956025" cy="28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606678081-shifu-globus-shifu-interaktivnyj-orboot-2-0-shifu014-1000x10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6" y="852805"/>
            <a:ext cx="3787167" cy="378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039a775f-924a-5675-881c-c0ef0dbcd83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8" y="4330506"/>
            <a:ext cx="3980538" cy="26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ser\Desktop\17285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38084" y="947347"/>
            <a:ext cx="421668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C:\Users\User\Desktop\technoogy-blo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28571" y="4259900"/>
            <a:ext cx="4176464" cy="278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C:\Users\User\Desktop\big.jpg"/>
          <p:cNvPicPr>
            <a:picLocks noChangeAspect="1" noChangeArrowheads="1"/>
          </p:cNvPicPr>
          <p:nvPr/>
        </p:nvPicPr>
        <p:blipFill>
          <a:blip r:embed="rId12" cstate="print"/>
          <a:srcRect r="-6327" b="-5219"/>
          <a:stretch>
            <a:fillRect/>
          </a:stretch>
        </p:blipFill>
        <p:spPr bwMode="auto">
          <a:xfrm>
            <a:off x="5282964" y="3955522"/>
            <a:ext cx="2339377" cy="339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32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1" name="Picture 3" descr="C:\Users\User\AppData\Local\Microsoft\Windows\Temporary Internet Files\Content.IE5\7EWCL81I\1q9UF1sw9J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5962" y="1160412"/>
            <a:ext cx="4094987" cy="27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G:\100D3100\DSC_008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3" y="1107459"/>
            <a:ext cx="1932297" cy="3029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C:\Users\User\Downloads\4M89rWkPnOQ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97481" y="1466315"/>
            <a:ext cx="3655172" cy="269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D:\Образцовый детский сад 2023\ФОР\ГТО всей семьей\1_0qw60Skp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62" y="4260282"/>
            <a:ext cx="5591175" cy="31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Образцовый детский сад 2023\ФОР\мастер классы по доджболу для родителей старших и подготовительных групп\UEzTY_5Rds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15" y="3831396"/>
            <a:ext cx="4527700" cy="339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C:\Users\User\Desktop\Образцовый детский сад\6789--25-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47853" y="2622361"/>
            <a:ext cx="3179826" cy="212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6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3" y="4372"/>
            <a:ext cx="13439775" cy="75553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5201" y="203550"/>
            <a:ext cx="12594574" cy="2968101"/>
          </a:xfrm>
          <a:prstGeom prst="rect">
            <a:avLst/>
          </a:prstGeom>
        </p:spPr>
        <p:txBody>
          <a:bodyPr wrap="square" lIns="119997" tIns="59998" rIns="119997" bIns="5999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7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Только современный подход в образовании </a:t>
            </a:r>
          </a:p>
          <a:p>
            <a:pPr algn="ctr"/>
            <a:r>
              <a:rPr lang="ru-RU" sz="37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обеспечит  будущему поколению </a:t>
            </a:r>
            <a:br>
              <a:rPr lang="ru-RU" sz="37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7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достойную жизнь                   </a:t>
            </a:r>
          </a:p>
          <a:p>
            <a:pPr algn="ctr"/>
            <a:r>
              <a:rPr lang="ru-RU" sz="37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 быстро меняющемся мире</a:t>
            </a:r>
          </a:p>
        </p:txBody>
      </p:sp>
      <p:pic>
        <p:nvPicPr>
          <p:cNvPr id="5122" name="Picture 2" descr="C:\Users\User\Pictures\исследователь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2943" y="3419300"/>
            <a:ext cx="4359090" cy="3531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7938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3" y="4372"/>
            <a:ext cx="13439775" cy="75553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63070" y="207941"/>
            <a:ext cx="9736982" cy="1783161"/>
          </a:xfrm>
          <a:prstGeom prst="rect">
            <a:avLst/>
          </a:prstGeom>
          <a:noFill/>
        </p:spPr>
        <p:txBody>
          <a:bodyPr wrap="square" lIns="119997" tIns="59998" rIns="119997" bIns="5999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Приглашаем </a:t>
            </a:r>
          </a:p>
          <a:p>
            <a:pPr algn="ctr"/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 сотрудничеству!</a:t>
            </a:r>
          </a:p>
        </p:txBody>
      </p:sp>
      <p:pic>
        <p:nvPicPr>
          <p:cNvPr id="4" name="Picture 3" descr="G:\Фото территории 2017 год\DSC_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283" y="2291245"/>
            <a:ext cx="5715183" cy="285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G:\Фото территории 2017 год\DSC_1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1286" y="2304660"/>
            <a:ext cx="5661520" cy="283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04702" y="5376406"/>
            <a:ext cx="11959554" cy="218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9997" tIns="59998" rIns="119997" bIns="5999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1999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 defTabSz="11999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 121"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defTabSz="11999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.Череповец,</a:t>
            </a:r>
            <a:r>
              <a:rPr kumimoji="0" lang="ru-RU" b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ул. Химиков, д.14А, </a:t>
            </a:r>
          </a:p>
          <a:p>
            <a:pPr algn="ctr" defTabSz="11999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 (8202) 24-02-50  </a:t>
            </a:r>
          </a:p>
          <a:p>
            <a:pPr algn="ctr" defTabSz="11999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sad121@cherepovetscity.ru</a:t>
            </a:r>
            <a:endParaRPr lang="ru-RU" sz="3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11999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2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Единая образовательная среда  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7320" r="9530" b="30671"/>
          <a:stretch/>
        </p:blipFill>
        <p:spPr bwMode="auto">
          <a:xfrm>
            <a:off x="851380" y="1690920"/>
            <a:ext cx="5414968" cy="3052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44329" r="10156" b="663"/>
          <a:stretch/>
        </p:blipFill>
        <p:spPr bwMode="auto">
          <a:xfrm>
            <a:off x="6042107" y="3918752"/>
            <a:ext cx="7198842" cy="339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Основные направления развития дошкольной организации</a:t>
            </a:r>
            <a:endParaRPr lang="ru-RU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9" y="1778670"/>
            <a:ext cx="10870422" cy="415497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just"/>
            <a:r>
              <a:rPr lang="ru-RU" sz="2400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− повышение качества образования </a:t>
            </a:r>
            <a:r>
              <a:rPr lang="ru-RU" sz="2400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400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внедрение современных педагогических технологий и дополнительного образования; </a:t>
            </a:r>
          </a:p>
          <a:p>
            <a:pPr algn="just"/>
            <a:r>
              <a:rPr lang="ru-RU" sz="2400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− повышение эффективности использования средств информатизации в образовательном процессе, через использование возможностей сетевого взаимодействия и интеграции в образовательном процессе;</a:t>
            </a:r>
          </a:p>
          <a:p>
            <a:pPr algn="just"/>
            <a:r>
              <a:rPr lang="ru-RU" sz="2400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− обновление предметно-развивающей среды и материально-технической базы учреждения в соответствие с Федеральными государственными требованиями; </a:t>
            </a:r>
          </a:p>
          <a:p>
            <a:pPr algn="just"/>
            <a:r>
              <a:rPr lang="ru-RU" sz="2400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− усовершенствование взаимодействия </a:t>
            </a:r>
            <a:r>
              <a:rPr lang="ru-RU" sz="2400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родителями воспитанников посредством организации совместной эффективной деятельности и их участия в образовательном процессе, взаимодействие с социальными институтами;</a:t>
            </a:r>
          </a:p>
          <a:p>
            <a:pPr algn="just"/>
            <a:r>
              <a:rPr lang="ru-RU" sz="2400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- создание в ДО условий для профессионального роста педагогов.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</p:spTree>
    <p:extLst>
      <p:ext uri="{BB962C8B-B14F-4D97-AF65-F5344CB8AC3E}">
        <p14:creationId xmlns:p14="http://schemas.microsoft.com/office/powerpoint/2010/main" val="41181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«Кадры </a:t>
            </a:r>
            <a:r>
              <a:rPr lang="ru-RU" sz="2800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решают всё</a:t>
            </a:r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1" name="Picture 2" descr="D:\202210__\IMG_109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2791"/>
          <a:stretch/>
        </p:blipFill>
        <p:spPr bwMode="auto">
          <a:xfrm>
            <a:off x="3568316" y="1561888"/>
            <a:ext cx="6317095" cy="4742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формы и методы работы с молодыми специалистами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6122" y="1767856"/>
            <a:ext cx="10777577" cy="440119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dirty="0"/>
              <a:t>1.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Мастер-классы, в ходе которых опытные педагоги демонстрируют возможности и конкретные примеры,  обсуждают теоретические и методические подходы к педагогической деятельности.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 Профессиональные конкурсы, которые  позволяют реально использовать и применять знания и практические умения, которые они получили в ходе обучающих семинаров, консультаций, мастер-классов.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 Открытый просмотр занятий внутри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в рамках работы городской Школы начинающего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ТРИЗовца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4. Открытый показ занятий с последующими рекомендациями.</a:t>
            </a:r>
          </a:p>
        </p:txBody>
      </p:sp>
    </p:spTree>
    <p:extLst>
      <p:ext uri="{BB962C8B-B14F-4D97-AF65-F5344CB8AC3E}">
        <p14:creationId xmlns:p14="http://schemas.microsoft.com/office/powerpoint/2010/main" val="12614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36750" y="852805"/>
            <a:ext cx="10380229" cy="52321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Молодежный совет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3"/>
          <a:stretch/>
        </p:blipFill>
        <p:spPr bwMode="auto">
          <a:xfrm>
            <a:off x="622543" y="1566515"/>
            <a:ext cx="6341475" cy="354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D:\Образцовый детский сад 2023\фото\6m9R16ax-NC2jF4Aa3kNxgCxUXty6M4xfLwnFVg6VlgL0h1piBrefUyVkDAEm16vdnUTm_EZAt1Ti74OcFgk9a5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98" y="2495210"/>
            <a:ext cx="5647837" cy="42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3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202210__\GMUL93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752" r="-17456" b="14078"/>
          <a:stretch/>
        </p:blipFill>
        <p:spPr bwMode="auto">
          <a:xfrm>
            <a:off x="10436903" y="1109370"/>
            <a:ext cx="3002877" cy="427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3074" name="Picture 2" descr="D:\202210__\KJNY189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r="8624"/>
          <a:stretch/>
        </p:blipFill>
        <p:spPr bwMode="auto">
          <a:xfrm>
            <a:off x="1079384" y="852809"/>
            <a:ext cx="6208529" cy="35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02210__\FBEG575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5" r="11933"/>
          <a:stretch/>
        </p:blipFill>
        <p:spPr bwMode="auto">
          <a:xfrm>
            <a:off x="5919538" y="3367901"/>
            <a:ext cx="4861894" cy="37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02210__\IDWY642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9" b="20787"/>
          <a:stretch/>
        </p:blipFill>
        <p:spPr bwMode="auto">
          <a:xfrm>
            <a:off x="622544" y="4740443"/>
            <a:ext cx="4565330" cy="26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7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2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2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6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82" y="142446"/>
            <a:ext cx="9935387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3" b="5045"/>
          <a:stretch/>
        </p:blipFill>
        <p:spPr bwMode="auto">
          <a:xfrm>
            <a:off x="8457305" y="1172084"/>
            <a:ext cx="4783646" cy="24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User\Desktop\U4VF6Bt4fDQ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8" r="15182"/>
          <a:stretch/>
        </p:blipFill>
        <p:spPr bwMode="auto">
          <a:xfrm>
            <a:off x="622549" y="1153509"/>
            <a:ext cx="5568663" cy="329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fM0kqdJum6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2" r="10130" b="6230"/>
          <a:stretch/>
        </p:blipFill>
        <p:spPr bwMode="auto">
          <a:xfrm>
            <a:off x="5580758" y="3297735"/>
            <a:ext cx="6600313" cy="386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202210__\IMG_105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" r="12041" b="21889"/>
          <a:stretch/>
        </p:blipFill>
        <p:spPr bwMode="auto">
          <a:xfrm>
            <a:off x="1030515" y="4616430"/>
            <a:ext cx="4082808" cy="29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4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1098</TotalTime>
  <Words>564</Words>
  <Application>Microsoft Office PowerPoint</Application>
  <PresentationFormat>Произвольный</PresentationFormat>
  <Paragraphs>61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Akrobat</vt:lpstr>
      <vt:lpstr>Times New Roman</vt:lpstr>
      <vt:lpstr>Akrobat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User</cp:lastModifiedBy>
  <cp:revision>88</cp:revision>
  <dcterms:created xsi:type="dcterms:W3CDTF">2023-04-07T08:06:44Z</dcterms:created>
  <dcterms:modified xsi:type="dcterms:W3CDTF">2023-11-15T19:52:04Z</dcterms:modified>
</cp:coreProperties>
</file>