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78" r:id="rId2"/>
    <p:sldId id="280" r:id="rId3"/>
    <p:sldId id="282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3" r:id="rId13"/>
    <p:sldId id="294" r:id="rId14"/>
  </p:sldIdLst>
  <p:sldSz cx="13439775" cy="7559675"/>
  <p:notesSz cx="6858000" cy="9144000"/>
  <p:embeddedFontLst>
    <p:embeddedFont>
      <p:font typeface="Calibri Light" pitchFamily="34" charset="0"/>
      <p:regular r:id="rId15"/>
      <p:italic r:id="rId16"/>
    </p:embeddedFont>
    <p:embeddedFont>
      <p:font typeface="Akrobat" charset="-52"/>
      <p:regular r:id="rId17"/>
      <p:bold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Wingdings 3" pitchFamily="18" charset="2"/>
      <p:regular r:id="rId23"/>
    </p:embeddedFont>
    <p:embeddedFont>
      <p:font typeface="Akrobat Black" charset="-52"/>
      <p:bold r:id="rId2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111C"/>
    <a:srgbClr val="DCCFB8"/>
    <a:srgbClr val="EAE2D3"/>
    <a:srgbClr val="7C464A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 showGuides="1">
      <p:cViewPr varScale="1">
        <p:scale>
          <a:sx n="104" d="100"/>
          <a:sy n="104" d="100"/>
        </p:scale>
        <p:origin x="-252" y="-672"/>
      </p:cViewPr>
      <p:guideLst>
        <p:guide orient="horz" pos="2381"/>
        <p:guide pos="42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984" y="1237198"/>
            <a:ext cx="11423809" cy="2631887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9973" y="3970581"/>
            <a:ext cx="10079831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47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44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89795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8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33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8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05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5" y="2012414"/>
            <a:ext cx="5711905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889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402484"/>
            <a:ext cx="1159180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6" y="1853171"/>
            <a:ext cx="5685653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6" y="2761381"/>
            <a:ext cx="568565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8" y="1853171"/>
            <a:ext cx="571365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8" y="2761381"/>
            <a:ext cx="571365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849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98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654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7" y="1088456"/>
            <a:ext cx="6803885" cy="5372269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194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5" y="503978"/>
            <a:ext cx="4334677" cy="1763924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7" y="1088456"/>
            <a:ext cx="6803885" cy="5372269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5" y="2267902"/>
            <a:ext cx="4334677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8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5" y="402484"/>
            <a:ext cx="1159180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5" y="2012414"/>
            <a:ext cx="1159180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3986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5E83B-E9E2-4E97-94B1-ECD5699343FD}" type="datetimeFigureOut">
              <a:rPr lang="ru-RU" smtClean="0"/>
              <a:t>09.11.2023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1841" y="7006701"/>
            <a:ext cx="302395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BD54B-219A-4BDD-8855-8B191717E4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24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jpeg"/><Relationship Id="rId3" Type="http://schemas.openxmlformats.org/officeDocument/2006/relationships/image" Target="../media/image5.tiff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11" Type="http://schemas.openxmlformats.org/officeDocument/2006/relationships/image" Target="../media/image27.jpeg"/><Relationship Id="rId5" Type="http://schemas.openxmlformats.org/officeDocument/2006/relationships/image" Target="../media/image7.jpe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Relationship Id="rId1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5.tiff"/><Relationship Id="rId7" Type="http://schemas.openxmlformats.org/officeDocument/2006/relationships/image" Target="../media/image3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.tiff"/><Relationship Id="rId7" Type="http://schemas.openxmlformats.org/officeDocument/2006/relationships/image" Target="../media/image2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tiff"/><Relationship Id="rId9" Type="http://schemas.openxmlformats.org/officeDocument/2006/relationships/image" Target="../media/image35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36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8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tiff"/><Relationship Id="rId7" Type="http://schemas.openxmlformats.org/officeDocument/2006/relationships/image" Target="../media/image9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5.tiff"/><Relationship Id="rId7" Type="http://schemas.openxmlformats.org/officeDocument/2006/relationships/image" Target="../media/image13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tiff"/><Relationship Id="rId7" Type="http://schemas.openxmlformats.org/officeDocument/2006/relationships/image" Target="../media/image17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0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1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7" Type="http://schemas.openxmlformats.org/officeDocument/2006/relationships/image" Target="../media/image22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tif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0"/>
            <a:ext cx="13439775" cy="755530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914650" y="225655"/>
            <a:ext cx="94646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00389" y="1300163"/>
            <a:ext cx="678656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БДОУ «</a:t>
            </a:r>
            <a:r>
              <a:rPr lang="ru-RU" sz="1400" b="1" dirty="0" err="1" smtClean="0">
                <a:solidFill>
                  <a:srgbClr val="57111C"/>
                </a:solidFill>
                <a:latin typeface="Akrobat Black" panose="00000A00000000000000" pitchFamily="2" charset="-52"/>
              </a:rPr>
              <a:t>Тарногский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детский сад №3 «Улыбка»</a:t>
            </a:r>
          </a:p>
          <a:p>
            <a:pPr algn="ctr"/>
            <a:endParaRPr lang="ru-RU" sz="36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Формирование </a:t>
            </a:r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основ финансовой грамотности при реализации парциальной </a:t>
            </a:r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программы</a:t>
            </a:r>
          </a:p>
          <a:p>
            <a:pPr algn="ctr"/>
            <a:r>
              <a:rPr lang="ru-RU" sz="36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r>
              <a:rPr lang="ru-RU" sz="36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«Азы финансовой культуры»</a:t>
            </a:r>
            <a: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 </a:t>
            </a:r>
            <a:br>
              <a:rPr lang="ru-RU" sz="4000" b="1" dirty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endParaRPr lang="ru-RU" sz="4000" b="1" dirty="0" smtClean="0">
              <a:solidFill>
                <a:srgbClr val="57111C"/>
              </a:solidFill>
              <a:latin typeface="Akrobat Black" panose="00000A00000000000000" pitchFamily="2" charset="-52"/>
            </a:endParaRPr>
          </a:p>
          <a:p>
            <a:pPr algn="r"/>
            <a:r>
              <a:rPr lang="ru-RU" sz="2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Федосова </a:t>
            </a:r>
            <a:r>
              <a:rPr lang="ru-RU" sz="2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Н.А.</a:t>
            </a:r>
          </a:p>
          <a:p>
            <a:pPr algn="r"/>
            <a:r>
              <a:rPr lang="ru-RU" sz="2400" b="1" i="0" dirty="0" smtClean="0">
                <a:solidFill>
                  <a:srgbClr val="57111C"/>
                </a:solidFill>
                <a:effectLst/>
                <a:latin typeface="Akrobat Black" panose="00000A00000000000000" pitchFamily="2" charset="-52"/>
              </a:rPr>
              <a:t>Кузьмина И.А.</a:t>
            </a:r>
            <a:endParaRPr lang="ru-RU" sz="24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25" y="199830"/>
            <a:ext cx="900002" cy="78354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6719888" y="4381440"/>
            <a:ext cx="41195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  <a:p>
            <a:endParaRPr lang="ru-RU" sz="2000" b="1" i="0" dirty="0">
              <a:solidFill>
                <a:srgbClr val="57111C"/>
              </a:solidFill>
              <a:effectLst/>
              <a:latin typeface="Akrobat" panose="00000600000000000000" pitchFamily="2" charset="-52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2914650" y="681037"/>
            <a:ext cx="9074150" cy="0"/>
          </a:xfrm>
          <a:prstGeom prst="line">
            <a:avLst/>
          </a:prstGeom>
          <a:ln w="3810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462392" y="6791205"/>
            <a:ext cx="1962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15–16 </a:t>
            </a:r>
            <a:r>
              <a:rPr lang="ru-RU" b="1" dirty="0">
                <a:solidFill>
                  <a:srgbClr val="57111C"/>
                </a:solidFill>
                <a:latin typeface="Akrobat Black" panose="00000A00000000000000" pitchFamily="2" charset="-52"/>
              </a:rPr>
              <a:t>ноября 2023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" y="90372"/>
            <a:ext cx="1575659" cy="148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Профессиональный смотр-конкурс игровых центров 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232" y="1592581"/>
            <a:ext cx="1921857" cy="256247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5759" y="1581349"/>
            <a:ext cx="1953399" cy="26003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533" y="1571996"/>
            <a:ext cx="1937098" cy="25827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1" y="4333850"/>
            <a:ext cx="3156287" cy="23672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315" y="4333850"/>
            <a:ext cx="3184478" cy="238835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64" y="1582287"/>
            <a:ext cx="1921859" cy="256247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024" y="1550849"/>
            <a:ext cx="1945133" cy="25935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25" y="4333850"/>
            <a:ext cx="1768998" cy="235866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299" y="4333850"/>
            <a:ext cx="1775410" cy="23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3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Работа творческой группы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76" y="2000473"/>
            <a:ext cx="4245033" cy="31837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954" y="1871627"/>
            <a:ext cx="3524943" cy="469992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0" y="1860543"/>
            <a:ext cx="3524943" cy="469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04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Анкетирование родителей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8" y="1778670"/>
            <a:ext cx="49393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100 %  родителей отметили,  что положительно относятся к введению в детском саду нового образовательного курса по финансовой грамотности.  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100 % родителей, написали, что ребенок знает о деньгах.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88 % считают, что ребенок любит трудиться.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85 %  считают, что у ребенка есть постоянные обязанности по дому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95 %, считают, что дети знают профессии своих родителей.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75 % ,считают, что дети знают, на что тратятся деньги.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  91% %, считают, что у ребенка формируются основы финансовой грамотности.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1600" dirty="0">
                <a:solidFill>
                  <a:srgbClr val="57111C"/>
                </a:solidFill>
                <a:latin typeface="Akrobat Black" charset="-52"/>
              </a:rPr>
              <a:t>100 % , считают, что необходимо привитие ребенку основ финансовой грамотности</a:t>
            </a:r>
            <a:endParaRPr lang="ru-RU" sz="1600" dirty="0">
              <a:solidFill>
                <a:srgbClr val="57111C"/>
              </a:solidFill>
              <a:latin typeface="Akrobat Black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864827"/>
              </p:ext>
            </p:extLst>
          </p:nvPr>
        </p:nvGraphicFramePr>
        <p:xfrm>
          <a:off x="8293608" y="1189398"/>
          <a:ext cx="3693922" cy="522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PDF" r:id="rId8" imgW="0" imgH="360" progId="FoxitReader.Document">
                  <p:embed/>
                </p:oleObj>
              </mc:Choice>
              <mc:Fallback>
                <p:oleObj name="PDF" r:id="rId8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93608" y="1189398"/>
                        <a:ext cx="3693922" cy="5220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92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Picture 2" descr="https://main-cdn.sbermegamarket.ru/hlr-system/207/543/411/982/193/0/100033222480b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268" y="1328611"/>
            <a:ext cx="3759549" cy="5402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11680" y="2039111"/>
            <a:ext cx="4608576" cy="1882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ru-RU" sz="54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</a:rPr>
              <a:t>Спасибо </a:t>
            </a:r>
            <a:endParaRPr lang="ru-RU" sz="5400" b="1" dirty="0" smtClean="0">
              <a:solidFill>
                <a:srgbClr val="A53010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ru-RU" sz="5400" b="1" dirty="0" smtClean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</a:rPr>
              <a:t>за </a:t>
            </a:r>
            <a:r>
              <a:rPr lang="ru-RU" sz="54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</a:rPr>
              <a:t>внимание!</a:t>
            </a:r>
            <a:endParaRPr lang="ru-RU" sz="5400" b="1" dirty="0">
              <a:solidFill>
                <a:srgbClr val="A53010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CFB8"/>
            </a:gs>
            <a:gs pos="34000">
              <a:schemeClr val="bg1"/>
            </a:gs>
            <a:gs pos="65000">
              <a:schemeClr val="bg1"/>
            </a:gs>
            <a:gs pos="100000">
              <a:srgbClr val="DCCFB8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Обоснование выбора программы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3277" y="1778670"/>
            <a:ext cx="104036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57111C"/>
              </a:solidFill>
              <a:latin typeface="Akrobat" panose="000006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Объект 17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0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полного методического комплекта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0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комплекта в приобретении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0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Включенность в программу базовых финансово-экономических понятий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0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Разнообразные формы и методы работы с детьми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0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предложенных тем детям старшего дошкольного возраста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0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образовательной деятельности с младшими детьми по подготовке к восприятию тем программы</a:t>
            </a:r>
          </a:p>
          <a:p>
            <a:pPr marL="342900" lvl="0" indent="-342900" defTabSz="457200">
              <a:lnSpc>
                <a:spcPct val="100000"/>
              </a:lnSpc>
              <a:spcBef>
                <a:spcPts val="1000"/>
              </a:spcBef>
              <a:buClr>
                <a:srgbClr val="A53010"/>
              </a:buClr>
              <a:buFont typeface="Wingdings 3" charset="2"/>
              <a:buChar char=""/>
            </a:pPr>
            <a:r>
              <a:rPr lang="ru-RU" sz="2000" b="1" dirty="0">
                <a:solidFill>
                  <a:srgbClr val="A53010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 материал для работы с родителями</a:t>
            </a:r>
          </a:p>
          <a:p>
            <a:endParaRPr lang="ru-RU" dirty="0"/>
          </a:p>
        </p:txBody>
      </p:sp>
      <p:pic>
        <p:nvPicPr>
          <p:cNvPr id="22" name="Объект 1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5" y="2491996"/>
            <a:ext cx="5711825" cy="3837745"/>
          </a:xfrm>
        </p:spPr>
      </p:pic>
    </p:spTree>
    <p:extLst>
      <p:ext uri="{BB962C8B-B14F-4D97-AF65-F5344CB8AC3E}">
        <p14:creationId xmlns:p14="http://schemas.microsoft.com/office/powerpoint/2010/main" val="215101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53010">
                    <a:lumMod val="75000"/>
                  </a:srgbClr>
                </a:solidFill>
                <a:latin typeface="Akrobat Black" panose="020B0604020202020204" charset="-52"/>
                <a:ea typeface="+mj-ea"/>
                <a:cs typeface="Times New Roman" panose="02020603050405020304" pitchFamily="18" charset="0"/>
              </a:rPr>
              <a:t>Сюжетно-ролевые игры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20B060402020202020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" y="1533017"/>
            <a:ext cx="4729163" cy="35464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443" y="1532267"/>
            <a:ext cx="2660419" cy="354722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045" y="1082536"/>
            <a:ext cx="3793935" cy="284545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008" y="3545070"/>
            <a:ext cx="2718073" cy="36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Мини-спектакли</a:t>
            </a:r>
            <a:endParaRPr lang="ru-RU" sz="32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2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662" y="781067"/>
            <a:ext cx="3471945" cy="2603958"/>
          </a:xfrm>
          <a:prstGeom prst="rect">
            <a:avLst/>
          </a:prstGeom>
        </p:spPr>
      </p:pic>
      <p:pic>
        <p:nvPicPr>
          <p:cNvPr id="23" name="Объект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175" y="3646270"/>
            <a:ext cx="2833687" cy="37782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14" y="1495902"/>
            <a:ext cx="3306008" cy="440801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3" y="1495902"/>
            <a:ext cx="3306008" cy="440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8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A53010">
                    <a:lumMod val="75000"/>
                  </a:srgbClr>
                </a:solidFill>
                <a:latin typeface="Akrobat Black" panose="020B0604020202020204" charset="-52"/>
                <a:ea typeface="+mj-ea"/>
                <a:cs typeface="Times New Roman" panose="02020603050405020304" pitchFamily="18" charset="0"/>
              </a:rPr>
              <a:t>Занятия-рассуждения, занятия-соревнования, решение ситуационных задач</a:t>
            </a:r>
            <a:r>
              <a:rPr lang="ru-RU" sz="3200" dirty="0">
                <a:solidFill>
                  <a:srgbClr val="A53010">
                    <a:lumMod val="75000"/>
                  </a:srgbClr>
                </a:solidFill>
                <a:latin typeface="Akrobat Black" panose="020B0604020202020204" charset="-52"/>
                <a:ea typeface="+mj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A53010">
                    <a:lumMod val="75000"/>
                  </a:srgbClr>
                </a:solidFill>
                <a:latin typeface="Akrobat Black" panose="020B0604020202020204" charset="-52"/>
                <a:ea typeface="+mj-ea"/>
                <a:cs typeface="Times New Roman" panose="02020603050405020304" pitchFamily="18" charset="0"/>
              </a:rPr>
            </a:br>
            <a:endParaRPr lang="ru-RU" sz="3200" b="1" i="0" dirty="0">
              <a:solidFill>
                <a:srgbClr val="57111C"/>
              </a:solidFill>
              <a:effectLst/>
              <a:latin typeface="Akrobat Black" panose="020B0604020202020204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13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87" y="2142006"/>
            <a:ext cx="5381611" cy="4036208"/>
          </a:xfrm>
          <a:prstGeom prst="rect">
            <a:avLst/>
          </a:prstGeom>
        </p:spPr>
      </p:pic>
      <p:pic>
        <p:nvPicPr>
          <p:cNvPr id="18" name="Объект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78" y="1913533"/>
            <a:ext cx="4867585" cy="2246577"/>
          </a:xfrm>
          <a:prstGeom prst="rect">
            <a:avLst/>
          </a:prstGeom>
        </p:spPr>
      </p:pic>
      <p:pic>
        <p:nvPicPr>
          <p:cNvPr id="19" name="Объект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277" y="4291721"/>
            <a:ext cx="4867586" cy="224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7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Педагогическая диагностика основ финансовой культуры 2022-2023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857" y="1766589"/>
            <a:ext cx="10943268" cy="5023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1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Социально-образовательный </a:t>
            </a:r>
            <a:b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</a:br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проект «Профессии наших родителей»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22" y="1766589"/>
            <a:ext cx="12010330" cy="530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0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28901" y="812482"/>
            <a:ext cx="88975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57111C"/>
                </a:solidFill>
                <a:latin typeface="Akrobat Black" panose="00000A00000000000000" pitchFamily="2" charset="-52"/>
              </a:rPr>
              <a:t>Диагностика «Представления о профессиях»</a:t>
            </a:r>
            <a:endParaRPr lang="ru-RU" sz="2800" b="1" i="0" dirty="0">
              <a:solidFill>
                <a:srgbClr val="57111C"/>
              </a:solidFill>
              <a:effectLst/>
              <a:latin typeface="Akrobat Black" panose="00000A00000000000000" pitchFamily="2" charset="-52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9707357"/>
              </p:ext>
            </p:extLst>
          </p:nvPr>
        </p:nvGraphicFramePr>
        <p:xfrm>
          <a:off x="923925" y="2012950"/>
          <a:ext cx="10524738" cy="4774104"/>
        </p:xfrm>
        <a:graphic>
          <a:graphicData uri="http://schemas.openxmlformats.org/drawingml/2006/table">
            <a:tbl>
              <a:tblPr firstRow="1" firstCol="1" bandRow="1"/>
              <a:tblGrid>
                <a:gridCol w="2630307">
                  <a:extLst>
                    <a:ext uri="{9D8B030D-6E8A-4147-A177-3AD203B41FA5}">
                      <a16:colId xmlns:a16="http://schemas.microsoft.com/office/drawing/2014/main" xmlns="" val="23290691"/>
                    </a:ext>
                  </a:extLst>
                </a:gridCol>
                <a:gridCol w="2631477">
                  <a:extLst>
                    <a:ext uri="{9D8B030D-6E8A-4147-A177-3AD203B41FA5}">
                      <a16:colId xmlns:a16="http://schemas.microsoft.com/office/drawing/2014/main" xmlns="" val="934478345"/>
                    </a:ext>
                  </a:extLst>
                </a:gridCol>
                <a:gridCol w="2631477">
                  <a:extLst>
                    <a:ext uri="{9D8B030D-6E8A-4147-A177-3AD203B41FA5}">
                      <a16:colId xmlns:a16="http://schemas.microsoft.com/office/drawing/2014/main" xmlns="" val="3313805061"/>
                    </a:ext>
                  </a:extLst>
                </a:gridCol>
                <a:gridCol w="2631477">
                  <a:extLst>
                    <a:ext uri="{9D8B030D-6E8A-4147-A177-3AD203B41FA5}">
                      <a16:colId xmlns:a16="http://schemas.microsoft.com/office/drawing/2014/main" xmlns="" val="1995277129"/>
                    </a:ext>
                  </a:extLst>
                </a:gridCol>
              </a:tblGrid>
              <a:tr h="1591368"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%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Высокий уровень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Средний уровень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</a:rPr>
                        <a:t>Низкий уровень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05662670"/>
                  </a:ext>
                </a:extLst>
              </a:tr>
              <a:tr h="1591368"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Начало проекта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15%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55%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>
                          <a:effectLst/>
                        </a:rPr>
                        <a:t>30%</a:t>
                      </a:r>
                      <a:endParaRPr lang="ru-RU" sz="2400" b="1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39559402"/>
                  </a:ext>
                </a:extLst>
              </a:tr>
              <a:tr h="1591368"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Конец проекта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84%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8%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77967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755934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133902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511869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889836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267803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645771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3023738" algn="l" defTabSz="755934" rtl="0" eaLnBrk="1" latinLnBrk="0" hangingPunct="1">
                        <a:defRPr sz="1488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indent="180340" algn="ctr"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</a:rPr>
                        <a:t>8%</a:t>
                      </a:r>
                      <a:endParaRPr lang="ru-RU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72494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324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-15513669" y="5381012"/>
            <a:ext cx="7547430" cy="270014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4112" y="-2361894"/>
            <a:ext cx="1831313" cy="97070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5999" y="6071538"/>
            <a:ext cx="3337153" cy="21834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25999" r="15336" b="25503"/>
          <a:stretch/>
        </p:blipFill>
        <p:spPr>
          <a:xfrm>
            <a:off x="11526449" y="23420"/>
            <a:ext cx="1714500" cy="9239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72" y="142442"/>
            <a:ext cx="815943" cy="710363"/>
          </a:xfrm>
          <a:prstGeom prst="rect">
            <a:avLst/>
          </a:prstGeom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1378857" y="585410"/>
            <a:ext cx="10147592" cy="0"/>
          </a:xfrm>
          <a:prstGeom prst="line">
            <a:avLst/>
          </a:prstGeom>
          <a:ln w="19050">
            <a:solidFill>
              <a:srgbClr val="7C4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5"/>
          <a:stretch/>
        </p:blipFill>
        <p:spPr>
          <a:xfrm>
            <a:off x="0" y="6304157"/>
            <a:ext cx="13439775" cy="1255518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513277" y="142442"/>
            <a:ext cx="9935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IV </a:t>
            </a:r>
            <a:r>
              <a:rPr lang="ru-RU" sz="1400" b="1" dirty="0" smtClean="0">
                <a:solidFill>
                  <a:srgbClr val="57111C"/>
                </a:solidFill>
                <a:latin typeface="Akrobat Black" panose="00000A00000000000000" pitchFamily="2" charset="-52"/>
              </a:rPr>
              <a:t>НАУЧНО-МЕТОДИЧЕСКАЯ ДЕКАДА «АКТУАЛЬНЫЕ ВОПРОСЫ НАУКИ И ПРАКТИКИ В ОБРАЗОВАТЕЛЬНОМ ПРОСТРАНСТВЕ РЕГИОНА»</a:t>
            </a:r>
            <a:endParaRPr lang="ru-RU" sz="1400" b="1" dirty="0">
              <a:solidFill>
                <a:srgbClr val="57111C"/>
              </a:solidFill>
              <a:latin typeface="Akrobat Black" panose="00000A00000000000000" pitchFamily="2" charset="-52"/>
            </a:endParaRPr>
          </a:p>
        </p:txBody>
      </p:sp>
      <p:sp>
        <p:nvSpPr>
          <p:cNvPr id="13" name="Текст 3"/>
          <p:cNvSpPr txBox="1">
            <a:spLocks/>
          </p:cNvSpPr>
          <p:nvPr/>
        </p:nvSpPr>
        <p:spPr>
          <a:xfrm>
            <a:off x="2043592" y="1741126"/>
            <a:ext cx="3873730" cy="4821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None/>
              <a:tabLst/>
              <a:defRPr/>
            </a:pPr>
            <a:r>
              <a:rPr lang="ru-RU" sz="3200" b="1" dirty="0">
                <a:solidFill>
                  <a:srgbClr val="A53010">
                    <a:lumMod val="75000"/>
                  </a:srgbClr>
                </a:solidFill>
                <a:latin typeface="Akrobat Black" panose="020B0604020202020204" charset="-52"/>
                <a:cs typeface="Times New Roman" panose="02020603050405020304" pitchFamily="18" charset="0"/>
              </a:rPr>
              <a:t>П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Akrobat Black" panose="020B0604020202020204" charset="-52"/>
                <a:cs typeface="Times New Roman" panose="02020603050405020304" pitchFamily="18" charset="0"/>
              </a:rPr>
              <a:t>роект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Akrobat Black" panose="020B0604020202020204" charset="-52"/>
                <a:cs typeface="Times New Roman" panose="02020603050405020304" pitchFamily="18" charset="0"/>
              </a:rPr>
              <a:t> представлен на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Akrobat Black" panose="020B0604020202020204" charset="-52"/>
                <a:cs typeface="Times New Roman" panose="02020603050405020304" pitchFamily="18" charset="0"/>
              </a:rPr>
              <a:t>II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Akrobat Black" panose="020B0604020202020204" charset="-52"/>
                <a:cs typeface="Times New Roman" panose="02020603050405020304" pitchFamily="18" charset="0"/>
              </a:rPr>
              <a:t> заочном межрегиональном конкурсе творческих </a:t>
            </a:r>
            <a:r>
              <a:rPr kumimoji="0" lang="ru-RU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Akrobat Black" panose="020B0604020202020204" charset="-52"/>
                <a:cs typeface="Times New Roman" panose="02020603050405020304" pitchFamily="18" charset="0"/>
              </a:rPr>
              <a:t>профориентационных</a:t>
            </a: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Akrobat Black" panose="020B0604020202020204" charset="-52"/>
                <a:cs typeface="Times New Roman" panose="02020603050405020304" pitchFamily="18" charset="0"/>
              </a:rPr>
              <a:t> проектов «Шаг в будущее» и занял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A53010">
                    <a:lumMod val="75000"/>
                  </a:srgbClr>
                </a:solidFill>
                <a:effectLst/>
                <a:uLnTx/>
                <a:uFillTx/>
                <a:latin typeface="Akrobat Black" panose="020B0604020202020204" charset="-52"/>
                <a:cs typeface="Times New Roman" panose="02020603050405020304" pitchFamily="18" charset="0"/>
              </a:rPr>
              <a:t>    1 место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A53010">
                  <a:lumMod val="75000"/>
                </a:srgbClr>
              </a:solidFill>
              <a:effectLst/>
              <a:uLnTx/>
              <a:uFillTx/>
              <a:latin typeface="Akrobat Black" panose="020B0604020202020204" charset="-52"/>
              <a:cs typeface="Times New Roman" panose="02020603050405020304" pitchFamily="18" charset="0"/>
            </a:endParaRPr>
          </a:p>
        </p:txBody>
      </p:sp>
      <p:pic>
        <p:nvPicPr>
          <p:cNvPr id="18" name="Объект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842" y="1147401"/>
            <a:ext cx="4430683" cy="61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09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949</TotalTime>
  <Words>443</Words>
  <Application>Microsoft Office PowerPoint</Application>
  <PresentationFormat>Произвольный</PresentationFormat>
  <Paragraphs>61</Paragraphs>
  <Slides>13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Calibri Light</vt:lpstr>
      <vt:lpstr>Times New Roman</vt:lpstr>
      <vt:lpstr>Akrobat</vt:lpstr>
      <vt:lpstr>Calibri</vt:lpstr>
      <vt:lpstr>Wingdings 3</vt:lpstr>
      <vt:lpstr>Akrobat Black</vt:lpstr>
      <vt:lpstr>Тема Office</vt:lpstr>
      <vt:lpstr>Foxit PDF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USER101-5</dc:creator>
  <cp:lastModifiedBy>admin</cp:lastModifiedBy>
  <cp:revision>77</cp:revision>
  <dcterms:created xsi:type="dcterms:W3CDTF">2023-04-07T08:06:44Z</dcterms:created>
  <dcterms:modified xsi:type="dcterms:W3CDTF">2023-11-09T11:22:58Z</dcterms:modified>
</cp:coreProperties>
</file>