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 bwMode="auto">
          <a:xfrm>
            <a:off x="-2" y="4664147"/>
            <a:ext cx="12201452" cy="0"/>
          </a:xfrm>
          <a:prstGeom prst="rtTriangle">
            <a:avLst/>
          </a:prstGeom>
          <a:gradFill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 bwMode="auto">
          <a:xfrm>
            <a:off x="914400" y="1752602"/>
            <a:ext cx="10363200" cy="1829761"/>
          </a:xfrm>
        </p:spPr>
        <p:txBody>
          <a:bodyPr vert="horz" anchor="b">
            <a:normAutofit/>
          </a:bodyPr>
          <a:lstStyle>
            <a:lvl1pPr algn="r">
              <a:defRPr sz="48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 bwMode="auto"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Прямая соединительная линия 11"/>
            <p:cNvCxnSpPr>
              <a:cxnSpLocks/>
            </p:cNvCxnSpPr>
            <p:nvPr/>
          </p:nvCxnSpPr>
          <p:spPr bwMode="auto"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15000">
                    <a:schemeClr val="accent1">
                      <a:shade val="40000"/>
                      <a:satMod val="110000"/>
                    </a:schemeClr>
                  </a:gs>
                  <a:gs pos="45000">
                    <a:schemeClr val="accent1">
                      <a:tint val="7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481330"/>
            <a:ext cx="10972800" cy="4386071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9125351" y="274641"/>
            <a:ext cx="2369960" cy="5592761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41"/>
            <a:ext cx="8432800" cy="559276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168" y="1059712"/>
            <a:ext cx="10363200" cy="1828800"/>
          </a:xfrm>
        </p:spPr>
        <p:txBody>
          <a:bodyPr vert="horz" anchor="b">
            <a:normAutofit/>
          </a:bodyPr>
          <a:lstStyle>
            <a:lvl1pPr algn="r">
              <a:buNone/>
              <a:defRPr sz="48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 bwMode="auto"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8" name="Нашивка 7"/>
          <p:cNvSpPr/>
          <p:nvPr/>
        </p:nvSpPr>
        <p:spPr bwMode="auto"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 userDrawn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5410200"/>
            <a:ext cx="5386917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6193369" y="5410200"/>
            <a:ext cx="5389033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609600" y="1444295"/>
            <a:ext cx="5386917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6193368" y="1444295"/>
            <a:ext cx="5389033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19200" y="4876800"/>
            <a:ext cx="9975701" cy="457200"/>
          </a:xfrm>
        </p:spPr>
        <p:txBody>
          <a:bodyPr vert="horz" anchor="t">
            <a:noAutofit/>
          </a:bodyPr>
          <a:lstStyle>
            <a:lvl1pPr algn="r">
              <a:buNone/>
              <a:defRPr sz="25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>
          <a:xfrm>
            <a:off x="8969376" y="6407943"/>
            <a:ext cx="2560320" cy="365760"/>
          </a:xfrm>
        </p:spPr>
        <p:txBody>
          <a:bodyPr/>
          <a:lstStyle/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21643" y="5443402"/>
            <a:ext cx="9550400" cy="648232"/>
          </a:xfrm>
          <a:prstGeom prst="rect">
            <a:avLst/>
          </a:prstGeo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04800" y="4865121"/>
            <a:ext cx="10767243" cy="562672"/>
          </a:xfrm>
          <a:prstGeom prst="rect">
            <a:avLst/>
          </a:prstGeom>
          <a:noFill/>
        </p:spPr>
        <p:txBody>
          <a:bodyPr anchor="t"/>
          <a:lstStyle>
            <a:lvl1pPr marR="0" algn="r">
              <a:buNone/>
              <a:defRPr sz="3000" b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ый треугольник 9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 bwMode="auto"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  <p:sp>
        <p:nvSpPr>
          <p:cNvPr id="13" name="Нашивка 12"/>
          <p:cNvSpPr/>
          <p:nvPr/>
        </p:nvSpPr>
        <p:spPr bwMode="auto"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/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/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/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15000">
                  <a:schemeClr val="accent1">
                    <a:shade val="40000"/>
                    <a:satMod val="110000"/>
                  </a:schemeClr>
                </a:gs>
                <a:gs pos="45000">
                  <a:schemeClr val="accent1">
                    <a:tint val="7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 bwMode="auto">
          <a:xfrm>
            <a:off x="8969376" y="6407943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ru-RU"/>
              <a:t>25.10.2022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 bwMode="auto"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 bwMode="auto"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4100" b="1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>
        <a:spcBef>
          <a:spcPts val="324"/>
        </a:spcBef>
        <a:buClr>
          <a:schemeClr val="accent1"/>
        </a:buClr>
        <a:buFont typeface="Verdana"/>
        <a:buChar char="◦"/>
        <a:defRPr sz="23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>
        <a:spcBef>
          <a:spcPts val="350"/>
        </a:spcBef>
        <a:buClr>
          <a:schemeClr val="accent2"/>
        </a:buClr>
        <a:buFont typeface="Wingdings 2"/>
        <a:buChar char="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>
        <a:spcBef>
          <a:spcPts val="350"/>
        </a:spcBef>
        <a:buClr>
          <a:schemeClr val="accent2"/>
        </a:buClr>
        <a:buFont typeface="Wingdings 2"/>
        <a:buChar char="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>
        <a:spcBef>
          <a:spcPts val="350"/>
        </a:spcBef>
        <a:buClr>
          <a:schemeClr val="accent3"/>
        </a:buClr>
        <a:buFont typeface="Wingdings 2"/>
        <a:buChar char="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>
        <a:spcBef>
          <a:spcPts val="350"/>
        </a:spcBef>
        <a:buClr>
          <a:schemeClr val="accent3"/>
        </a:buClr>
        <a:buFont typeface="Wingdings 2"/>
        <a:buChar char="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>
        <a:spcBef>
          <a:spcPts val="350"/>
        </a:spcBef>
        <a:buClr>
          <a:schemeClr val="accent3"/>
        </a:buClr>
        <a:buFont typeface="Wingdings 2"/>
        <a:buChar char="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>
        <a:spcBef>
          <a:spcPts val="350"/>
        </a:spcBef>
        <a:buClr>
          <a:schemeClr val="accent3"/>
        </a:buClr>
        <a:buFont typeface="Wingdings 2"/>
        <a:buChar char="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mailto:detsadkorablik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23392" y="1196752"/>
            <a:ext cx="11089232" cy="28803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3600" b="0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3600" b="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36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  <a:t>БДОУ ВМР «Детский сад «Кораблик» общеразвивающего вида»</a:t>
            </a:r>
            <a:r>
              <a:rPr lang="ru-RU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40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Стендовый </a:t>
            </a:r>
            <a:r>
              <a:rPr lang="ru-RU" sz="4000" b="0" dirty="0">
                <a:solidFill>
                  <a:schemeClr val="tx1"/>
                </a:solidFill>
                <a:latin typeface="Times New Roman"/>
                <a:cs typeface="Times New Roman"/>
              </a:rPr>
              <a:t>доклад на тему: </a:t>
            </a:r>
            <a:br>
              <a:rPr lang="ru-RU" sz="4000" b="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4000" b="0" dirty="0">
                <a:solidFill>
                  <a:schemeClr val="tx1"/>
                </a:solidFill>
                <a:latin typeface="Times New Roman"/>
                <a:cs typeface="Times New Roman"/>
              </a:rPr>
              <a:t>«Речевые </a:t>
            </a:r>
            <a:r>
              <a:rPr lang="ru-RU" sz="4000" b="0" dirty="0" err="1">
                <a:solidFill>
                  <a:schemeClr val="tx1"/>
                </a:solidFill>
                <a:latin typeface="Times New Roman"/>
                <a:cs typeface="Times New Roman"/>
              </a:rPr>
              <a:t>квесты</a:t>
            </a:r>
            <a:r>
              <a:rPr lang="ru-RU" sz="4000" b="0" dirty="0">
                <a:solidFill>
                  <a:schemeClr val="tx1"/>
                </a:solidFill>
                <a:latin typeface="Times New Roman"/>
                <a:cs typeface="Times New Roman"/>
              </a:rPr>
              <a:t> в коррекционно-развивающей работе с детьми старшего дошкольного возраста»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335360" y="3789040"/>
            <a:ext cx="11377264" cy="273630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sz="22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2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Авторы: </a:t>
            </a:r>
            <a:endParaRPr dirty="0"/>
          </a:p>
          <a:p>
            <a:pPr>
              <a:defRPr/>
            </a:pPr>
            <a:r>
              <a:rPr lang="ru-RU" sz="2200" dirty="0" err="1">
                <a:solidFill>
                  <a:schemeClr val="tx1"/>
                </a:solidFill>
                <a:latin typeface="Times New Roman"/>
                <a:cs typeface="Times New Roman"/>
              </a:rPr>
              <a:t>Филаткова</a:t>
            </a: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> Евгения Викторовна- учитель-логопед</a:t>
            </a:r>
            <a:endParaRPr lang="ru-RU" dirty="0"/>
          </a:p>
          <a:p>
            <a:pPr>
              <a:defRPr/>
            </a:pP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>Соковых Диана Игоревна- заместитель заведующего по УВР</a:t>
            </a:r>
            <a:endParaRPr dirty="0"/>
          </a:p>
          <a:p>
            <a:pPr>
              <a:defRPr/>
            </a:pPr>
            <a:endParaRPr lang="ru-RU"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22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Times New Roman"/>
                <a:cs typeface="Times New Roman"/>
              </a:rPr>
              <a:t>г. Вытегра 2022 год</a:t>
            </a:r>
            <a:endParaRPr dirty="0"/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645709" name="TextBox 52645708"/>
          <p:cNvSpPr txBox="1"/>
          <p:nvPr/>
        </p:nvSpPr>
        <p:spPr bwMode="auto">
          <a:xfrm>
            <a:off x="1415480" y="1068237"/>
            <a:ext cx="2335221" cy="640115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3600" dirty="0" err="1">
                <a:latin typeface="Times New Roman"/>
                <a:cs typeface="Times New Roman"/>
              </a:rPr>
              <a:t>Ход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dirty="0" err="1">
                <a:latin typeface="Times New Roman"/>
                <a:cs typeface="Times New Roman"/>
              </a:rPr>
              <a:t>квеста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0"/>
            <a:ext cx="5152220" cy="3874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9" y="2708920"/>
            <a:ext cx="5275056" cy="39672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557949"/>
            <a:ext cx="4387880" cy="3300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530660" name="TextBox 76530659"/>
          <p:cNvSpPr txBox="1"/>
          <p:nvPr/>
        </p:nvSpPr>
        <p:spPr bwMode="auto">
          <a:xfrm>
            <a:off x="412241" y="1915079"/>
            <a:ext cx="2612838" cy="1585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sz="3600" dirty="0" err="1">
                <a:latin typeface="Times New Roman"/>
                <a:cs typeface="Times New Roman"/>
              </a:rPr>
              <a:t>Отзывы</a:t>
            </a: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  <a:defRPr/>
            </a:pP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dirty="0" err="1">
                <a:latin typeface="Times New Roman"/>
                <a:cs typeface="Times New Roman"/>
              </a:rPr>
              <a:t>родителей</a:t>
            </a:r>
            <a:endParaRPr sz="3600" dirty="0">
              <a:latin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/>
          <a:stretch/>
        </p:blipFill>
        <p:spPr>
          <a:xfrm>
            <a:off x="3719736" y="116632"/>
            <a:ext cx="8280920" cy="6737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263352" y="188640"/>
            <a:ext cx="11665296" cy="61926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3600" dirty="0">
                <a:latin typeface="Times New Roman"/>
                <a:cs typeface="Times New Roman"/>
              </a:rPr>
              <a:t>Мотивационными приемами </a:t>
            </a:r>
            <a:r>
              <a:rPr lang="ru-RU" sz="2000" dirty="0">
                <a:latin typeface="Times New Roman"/>
                <a:cs typeface="Times New Roman"/>
              </a:rPr>
              <a:t>в прологе </a:t>
            </a:r>
            <a:r>
              <a:rPr lang="ru-RU" sz="2000" dirty="0" err="1">
                <a:latin typeface="Times New Roman"/>
                <a:cs typeface="Times New Roman"/>
              </a:rPr>
              <a:t>квеста</a:t>
            </a:r>
            <a:r>
              <a:rPr lang="ru-RU" sz="2000" dirty="0">
                <a:latin typeface="Times New Roman"/>
                <a:cs typeface="Times New Roman"/>
              </a:rPr>
              <a:t> могут быть: </a:t>
            </a:r>
          </a:p>
          <a:p>
            <a:pPr marL="342900" indent="-342900" algn="just">
              <a:lnSpc>
                <a:spcPct val="150000"/>
              </a:lnSpc>
              <a:buFont typeface="Wingdings"/>
              <a:buChar char="Ø"/>
              <a:defRPr/>
            </a:pPr>
            <a:r>
              <a:rPr lang="ru-RU" sz="2000" dirty="0">
                <a:latin typeface="Times New Roman"/>
                <a:cs typeface="Times New Roman"/>
              </a:rPr>
              <a:t>аудиосообщение </a:t>
            </a:r>
            <a:endParaRPr dirty="0"/>
          </a:p>
          <a:p>
            <a:pPr marL="342900" indent="-342900" algn="just">
              <a:lnSpc>
                <a:spcPct val="150000"/>
              </a:lnSpc>
              <a:buFont typeface="Wingdings"/>
              <a:buChar char="Ø"/>
              <a:defRPr/>
            </a:pPr>
            <a:r>
              <a:rPr lang="ru-RU" sz="2000" dirty="0">
                <a:latin typeface="Times New Roman"/>
                <a:cs typeface="Times New Roman"/>
              </a:rPr>
              <a:t>показ мультфильма</a:t>
            </a:r>
            <a:endParaRPr dirty="0"/>
          </a:p>
          <a:p>
            <a:pPr marL="342900" indent="-342900" algn="just">
              <a:lnSpc>
                <a:spcPct val="150000"/>
              </a:lnSpc>
              <a:buFont typeface="Wingdings"/>
              <a:buChar char="Ø"/>
              <a:defRPr/>
            </a:pPr>
            <a:r>
              <a:rPr lang="ru-RU" sz="2000" dirty="0">
                <a:latin typeface="Times New Roman"/>
                <a:cs typeface="Times New Roman"/>
              </a:rPr>
              <a:t>подарочная коробка </a:t>
            </a:r>
            <a:endParaRPr dirty="0"/>
          </a:p>
          <a:p>
            <a:pPr marL="342900" indent="-342900" algn="just">
              <a:lnSpc>
                <a:spcPct val="150000"/>
              </a:lnSpc>
              <a:buFont typeface="Wingdings"/>
              <a:buChar char="Ø"/>
              <a:defRPr/>
            </a:pPr>
            <a:r>
              <a:rPr lang="ru-RU" sz="2000" dirty="0">
                <a:latin typeface="Times New Roman"/>
                <a:cs typeface="Times New Roman"/>
              </a:rPr>
              <a:t>замка без ключа</a:t>
            </a:r>
            <a:endParaRPr dirty="0"/>
          </a:p>
          <a:p>
            <a:pPr marL="342900" indent="-342900" algn="just">
              <a:lnSpc>
                <a:spcPct val="150000"/>
              </a:lnSpc>
              <a:buFont typeface="Wingdings"/>
              <a:buChar char="Ø"/>
              <a:defRPr/>
            </a:pPr>
            <a:r>
              <a:rPr lang="ru-RU" sz="2000" dirty="0">
                <a:latin typeface="Times New Roman"/>
                <a:cs typeface="Times New Roman"/>
              </a:rPr>
              <a:t>записка в замороженном кубике льда</a:t>
            </a:r>
            <a:endParaRPr dirty="0"/>
          </a:p>
          <a:p>
            <a:pPr marL="342900" indent="-342900" algn="just">
              <a:lnSpc>
                <a:spcPct val="150000"/>
              </a:lnSpc>
              <a:buFont typeface="Wingdings"/>
              <a:buChar char="Ø"/>
              <a:defRPr/>
            </a:pPr>
            <a:r>
              <a:rPr lang="ru-RU" sz="2000" dirty="0">
                <a:latin typeface="Times New Roman"/>
                <a:cs typeface="Times New Roman"/>
              </a:rPr>
              <a:t>«волшебный» клубок ниток</a:t>
            </a:r>
            <a:endParaRPr dirty="0"/>
          </a:p>
          <a:p>
            <a:pPr marL="342900" indent="-342900" algn="just">
              <a:lnSpc>
                <a:spcPct val="150000"/>
              </a:lnSpc>
              <a:buFont typeface="Wingdings"/>
              <a:buChar char="Ø"/>
              <a:defRPr/>
            </a:pPr>
            <a:r>
              <a:rPr lang="ru-RU" sz="2000" dirty="0">
                <a:latin typeface="Times New Roman"/>
                <a:cs typeface="Times New Roman"/>
              </a:rPr>
              <a:t>появление Сундучка, шкатулки, сказочного героя, </a:t>
            </a:r>
          </a:p>
          <a:p>
            <a:pPr marL="0" indent="0" algn="just">
              <a:lnSpc>
                <a:spcPct val="150000"/>
              </a:lnSpc>
              <a:buClr>
                <a:schemeClr val="accent1"/>
              </a:buClr>
              <a:buSzPct val="68000"/>
              <a:buFont typeface="Wingdings"/>
              <a:buNone/>
              <a:defRPr/>
            </a:pPr>
            <a:r>
              <a:rPr lang="ru-RU" sz="2000" dirty="0">
                <a:latin typeface="Times New Roman"/>
                <a:cs typeface="Times New Roman"/>
              </a:rPr>
              <a:t>вызывающие у детей интригу к достижению результата</a:t>
            </a:r>
          </a:p>
          <a:p>
            <a:pPr>
              <a:lnSpc>
                <a:spcPct val="150000"/>
              </a:lnSpc>
              <a:defRPr/>
            </a:pPr>
            <a:endParaRPr lang="ru-RU" dirty="0"/>
          </a:p>
        </p:txBody>
      </p:sp>
      <p:pic>
        <p:nvPicPr>
          <p:cNvPr id="1379623101" name="Рисунок 1379623100"/>
          <p:cNvPicPr>
            <a:picLocks noChangeAspect="1"/>
          </p:cNvPicPr>
          <p:nvPr/>
        </p:nvPicPr>
        <p:blipFill>
          <a:blip r:embed="rId2"/>
          <a:srcRect l="3564" t="3355" r="3046"/>
          <a:stretch/>
        </p:blipFill>
        <p:spPr bwMode="auto">
          <a:xfrm>
            <a:off x="6718448" y="1182413"/>
            <a:ext cx="5288016" cy="4499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263352" y="980728"/>
            <a:ext cx="11665296" cy="49685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200">
                <a:latin typeface="Times New Roman"/>
                <a:cs typeface="Times New Roman"/>
              </a:rPr>
              <a:t>Используя квест-технологию системно, дети привыкают к максимальному включению в речевую деятельность. Активный познавательный интерес, внимание у детей удерживается на протяжении всего логопедического занятия. Создается атмосфера сотрудничества и доверия.</a:t>
            </a:r>
            <a:endParaRPr sz="2200"/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200">
                <a:latin typeface="Times New Roman"/>
                <a:cs typeface="Times New Roman"/>
              </a:rPr>
              <a:t>С помощью интеграции речевых заданий, специального подбора речевого наглядного материала достигается качество коррекции звукопроизношения. Частая смена видов деятельности способствует предупреждению утомляемости детей. Эмоциональная составляющая логопедических занятий  развивает интерес у детей к собственной речи, стремление исправить несовершенства гораздо быстрее. Возникает желание говорить правильно и красиво. </a:t>
            </a:r>
            <a:endParaRPr sz="2200"/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200">
                <a:latin typeface="Times New Roman"/>
                <a:cs typeface="Times New Roman"/>
              </a:rPr>
              <a:t>Мониторинг удовлетворённости родителей качеством коррекции и развития речи у детей показывает положительную динамику. </a:t>
            </a:r>
            <a:endParaRPr sz="2200"/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ru-RU" sz="2200">
                <a:latin typeface="Times New Roman"/>
                <a:cs typeface="Times New Roman"/>
              </a:rPr>
              <a:t>Данные формы работы можно включать в понедельное комплексно-тематическое планирование образовательного процесса компенсирующей группы для детей с нарушением речи дошкольного учреждения.</a:t>
            </a:r>
            <a:endParaRPr sz="2200"/>
          </a:p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09600" y="14988"/>
            <a:ext cx="10972800" cy="85010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 b="0">
                <a:solidFill>
                  <a:schemeClr val="tx1"/>
                </a:solidFill>
                <a:latin typeface="Times New Roman"/>
                <a:cs typeface="Times New Roman"/>
              </a:rPr>
              <a:t>Результаты опыта</a:t>
            </a:r>
            <a:endParaRPr lang="ru-RU" sz="3600" b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583832" y="260648"/>
            <a:ext cx="7272808" cy="46805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3600" b="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/>
            </a:r>
            <a:br>
              <a:rPr lang="ru-RU" sz="3600" b="0" dirty="0" smtClean="0">
                <a:solidFill>
                  <a:schemeClr val="accent1"/>
                </a:solidFill>
                <a:latin typeface="Times New Roman"/>
                <a:cs typeface="Times New Roman"/>
              </a:rPr>
            </a:br>
            <a:r>
              <a:rPr lang="ru-RU" sz="3600" b="0" dirty="0">
                <a:solidFill>
                  <a:schemeClr val="accent1"/>
                </a:solidFill>
                <a:latin typeface="Times New Roman"/>
                <a:cs typeface="Times New Roman"/>
              </a:rPr>
              <a:t/>
            </a:r>
            <a:br>
              <a:rPr lang="ru-RU" sz="3600" b="0" dirty="0">
                <a:solidFill>
                  <a:schemeClr val="accent1"/>
                </a:solidFill>
                <a:latin typeface="Times New Roman"/>
                <a:cs typeface="Times New Roman"/>
              </a:rPr>
            </a:br>
            <a:r>
              <a:rPr lang="ru-RU" sz="3600" b="0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Приглашаем к сотрудничеству:</a:t>
            </a:r>
            <a:br>
              <a:rPr lang="ru-RU" sz="3600" b="0" dirty="0" smtClean="0">
                <a:solidFill>
                  <a:schemeClr val="accent1"/>
                </a:solidFill>
                <a:latin typeface="Times New Roman"/>
                <a:cs typeface="Times New Roman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БДОУ ВМР «Детский сад «Кораблик» общеразвивающего вида»</a:t>
            </a:r>
            <a:br>
              <a:rPr lang="ru-RU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Вытегорский</a:t>
            </a:r>
            <a:r>
              <a:rPr lang="ru-RU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 район, </a:t>
            </a:r>
            <a:br>
              <a:rPr lang="ru-RU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г.Вытегра</a:t>
            </a:r>
            <a:r>
              <a:rPr lang="ru-RU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ул.Просвещения</a:t>
            </a:r>
            <a:r>
              <a:rPr lang="ru-RU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д.9</a:t>
            </a:r>
            <a:br>
              <a:rPr lang="ru-RU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e-mail</a:t>
            </a:r>
            <a:r>
              <a:rPr lang="ru-RU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r>
              <a:rPr lang="en-US" sz="2400" b="0" dirty="0" smtClean="0">
                <a:solidFill>
                  <a:schemeClr val="tx1"/>
                </a:solidFill>
                <a:latin typeface="Times New Roman"/>
                <a:cs typeface="Times New Roman"/>
                <a:hlinkClick r:id="rId2"/>
              </a:rPr>
              <a:t>detsadkorablik@mail.ru</a:t>
            </a:r>
            <a:r>
              <a:rPr lang="ru-RU" sz="36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тел: 8(81746)2-30-82</a:t>
            </a:r>
            <a:r>
              <a:rPr lang="en-US" sz="36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en-US" sz="3600" b="0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640050"/>
            <a:ext cx="4571065" cy="3050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609600" y="1196752"/>
            <a:ext cx="10972800" cy="5544615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70000"/>
              </a:lnSpc>
              <a:buNone/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«…У каждого ребенка в глубинах его души спрятаны серебряные колокольчики. Надо их отыскать, затронуть, чтобы они зазвенели добрым и веселым звоном..» В.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А.Сухомлинский</a:t>
            </a:r>
            <a:endParaRPr sz="2900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buNone/>
              <a:defRPr/>
            </a:pPr>
            <a:r>
              <a:rPr lang="ru-RU" sz="2900" dirty="0">
                <a:latin typeface="Times New Roman"/>
                <a:cs typeface="Times New Roman"/>
              </a:rPr>
              <a:t> </a:t>
            </a:r>
            <a:endParaRPr sz="2900" dirty="0"/>
          </a:p>
          <a:p>
            <a:pPr algn="just">
              <a:lnSpc>
                <a:spcPct val="160000"/>
              </a:lnSpc>
              <a:buNone/>
              <a:defRPr/>
            </a:pPr>
            <a:r>
              <a:rPr lang="ru-RU" sz="2900" dirty="0">
                <a:latin typeface="Times New Roman"/>
                <a:cs typeface="Times New Roman"/>
              </a:rPr>
              <a:t>         Работа по коррекции и развитию речи детей требует применение современных практик и технологий, повышающих интерес детей к логопедическим занятиям и эффективно преодолевающих речевые несовершенства.</a:t>
            </a:r>
            <a:endParaRPr sz="2900" dirty="0"/>
          </a:p>
          <a:p>
            <a:pPr algn="just">
              <a:lnSpc>
                <a:spcPct val="160000"/>
              </a:lnSpc>
              <a:buNone/>
              <a:defRPr/>
            </a:pPr>
            <a:r>
              <a:rPr lang="ru-RU" sz="2900" dirty="0">
                <a:latin typeface="Times New Roman"/>
                <a:cs typeface="Times New Roman"/>
              </a:rPr>
              <a:t>        Одной из интересных форм организации групповых занятий с детьми-логопатами, побуждающей живой интерес детей к процессу обучения, является </a:t>
            </a:r>
            <a:r>
              <a:rPr lang="ru-RU" sz="2900" dirty="0" err="1">
                <a:latin typeface="Times New Roman"/>
                <a:cs typeface="Times New Roman"/>
              </a:rPr>
              <a:t>квест</a:t>
            </a:r>
            <a:r>
              <a:rPr lang="ru-RU" sz="2900" dirty="0">
                <a:latin typeface="Times New Roman"/>
                <a:cs typeface="Times New Roman"/>
              </a:rPr>
              <a:t>-игра. </a:t>
            </a:r>
          </a:p>
          <a:p>
            <a:pPr algn="just">
              <a:lnSpc>
                <a:spcPct val="160000"/>
              </a:lnSpc>
              <a:buNone/>
              <a:defRPr/>
            </a:pPr>
            <a:r>
              <a:rPr lang="ru-RU" sz="2900" dirty="0">
                <a:latin typeface="Times New Roman"/>
                <a:cs typeface="Times New Roman"/>
              </a:rPr>
              <a:t>         Мотивационные формы работы такие, как </a:t>
            </a:r>
            <a:r>
              <a:rPr lang="ru-RU" sz="2900" dirty="0" err="1">
                <a:latin typeface="Times New Roman"/>
                <a:cs typeface="Times New Roman"/>
              </a:rPr>
              <a:t>квест</a:t>
            </a:r>
            <a:r>
              <a:rPr lang="ru-RU" sz="2900" dirty="0">
                <a:latin typeface="Times New Roman"/>
                <a:cs typeface="Times New Roman"/>
              </a:rPr>
              <a:t>, помогают значительно ускорить процесс исправления дефектов и выздоровления ребенка. Дети, играя, полностью избавляются от своих проблем и становятся полноценными членами общества.</a:t>
            </a:r>
            <a:endParaRPr sz="2900" dirty="0"/>
          </a:p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609600" y="68741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Актуальность: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609599" y="260647"/>
            <a:ext cx="11166951" cy="633670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lnSpcReduction="10000"/>
          </a:bodyPr>
          <a:lstStyle/>
          <a:p>
            <a:pPr algn="just">
              <a:lnSpc>
                <a:spcPct val="150000"/>
              </a:lnSpc>
              <a:buNone/>
              <a:defRPr/>
            </a:pPr>
            <a:r>
              <a:rPr lang="ru-RU" sz="3600" dirty="0">
                <a:latin typeface="Times New Roman"/>
                <a:cs typeface="Times New Roman"/>
              </a:rPr>
              <a:t>Цель: </a:t>
            </a:r>
            <a:r>
              <a:rPr lang="ru-RU" sz="2200" dirty="0">
                <a:latin typeface="Times New Roman"/>
                <a:cs typeface="Times New Roman"/>
              </a:rPr>
              <a:t>использование речевых </a:t>
            </a:r>
            <a:r>
              <a:rPr lang="ru-RU" sz="2200" dirty="0" err="1">
                <a:latin typeface="Times New Roman"/>
                <a:cs typeface="Times New Roman"/>
              </a:rPr>
              <a:t>квестов</a:t>
            </a:r>
            <a:r>
              <a:rPr lang="ru-RU" sz="2200" dirty="0">
                <a:latin typeface="Times New Roman"/>
                <a:cs typeface="Times New Roman"/>
              </a:rPr>
              <a:t> для повышения эффективности коррекции, развития и профилактики речевых трудностей у детей старшего дошкольного возраста в условиях дошкольной организации</a:t>
            </a:r>
            <a:endParaRPr sz="2200" dirty="0"/>
          </a:p>
          <a:p>
            <a:pPr>
              <a:lnSpc>
                <a:spcPct val="150000"/>
              </a:lnSpc>
              <a:buNone/>
              <a:defRPr/>
            </a:pPr>
            <a:r>
              <a:rPr lang="ru-RU" sz="3600" dirty="0">
                <a:latin typeface="Times New Roman"/>
                <a:cs typeface="Times New Roman"/>
              </a:rPr>
              <a:t>Задачи:</a:t>
            </a:r>
            <a:endParaRPr sz="3600" dirty="0"/>
          </a:p>
          <a:p>
            <a:pPr marL="0" indent="0" algn="just">
              <a:lnSpc>
                <a:spcPct val="150000"/>
              </a:lnSpc>
              <a:defRPr/>
            </a:pPr>
            <a:r>
              <a:rPr lang="ru-RU" sz="2200" dirty="0">
                <a:latin typeface="Times New Roman"/>
                <a:cs typeface="Times New Roman"/>
              </a:rPr>
              <a:t>коррекция и профилактика речевых трудностей у детей в звукопроизношении, формировании знаний по изучаемым лексическим темам, основам </a:t>
            </a:r>
            <a:r>
              <a:rPr lang="ru-RU" sz="2200" dirty="0" smtClean="0">
                <a:latin typeface="Times New Roman"/>
                <a:cs typeface="Times New Roman"/>
              </a:rPr>
              <a:t>грамоты</a:t>
            </a:r>
            <a:endParaRPr dirty="0"/>
          </a:p>
          <a:p>
            <a:pPr marL="0" indent="0" algn="just">
              <a:lnSpc>
                <a:spcPct val="150000"/>
              </a:lnSpc>
              <a:defRPr/>
            </a:pPr>
            <a:r>
              <a:rPr lang="ru-RU" sz="2200" dirty="0">
                <a:latin typeface="Times New Roman"/>
                <a:cs typeface="Times New Roman"/>
              </a:rPr>
              <a:t>развитие концентрации внимания, умений слушать инструкцию и действовать в соответствии с ней, работать в команде </a:t>
            </a:r>
            <a:r>
              <a:rPr lang="ru-RU" sz="2200" dirty="0" smtClean="0">
                <a:latin typeface="Times New Roman"/>
                <a:cs typeface="Times New Roman"/>
              </a:rPr>
              <a:t>сверстников</a:t>
            </a:r>
            <a:endParaRPr sz="2200" dirty="0"/>
          </a:p>
          <a:p>
            <a:pPr marL="0" indent="0" algn="just">
              <a:lnSpc>
                <a:spcPct val="150000"/>
              </a:lnSpc>
              <a:defRPr/>
            </a:pPr>
            <a:r>
              <a:rPr lang="ru-RU" sz="2200" dirty="0">
                <a:latin typeface="Times New Roman"/>
                <a:cs typeface="Times New Roman"/>
              </a:rPr>
              <a:t>способствовать проявлению познавательного интереса детей к логопедическим </a:t>
            </a:r>
            <a:r>
              <a:rPr lang="ru-RU" sz="2200" dirty="0" smtClean="0">
                <a:latin typeface="Times New Roman"/>
                <a:cs typeface="Times New Roman"/>
              </a:rPr>
              <a:t>занятиям</a:t>
            </a:r>
            <a:endParaRPr sz="2200" dirty="0"/>
          </a:p>
          <a:p>
            <a:pPr marL="0" indent="0" algn="just">
              <a:lnSpc>
                <a:spcPct val="150000"/>
              </a:lnSpc>
              <a:defRPr/>
            </a:pPr>
            <a:r>
              <a:rPr lang="ru-RU" sz="2200" dirty="0">
                <a:latin typeface="Times New Roman"/>
                <a:cs typeface="Times New Roman"/>
              </a:rPr>
              <a:t>мотивировать родителей на объединение усилий к достижению правильной речи у </a:t>
            </a:r>
            <a:r>
              <a:rPr lang="ru-RU" sz="2200" dirty="0" smtClean="0">
                <a:latin typeface="Times New Roman"/>
                <a:cs typeface="Times New Roman"/>
              </a:rPr>
              <a:t>детей</a:t>
            </a:r>
            <a:endParaRPr lang="ru-RU"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4000" b="0" dirty="0">
                <a:solidFill>
                  <a:schemeClr val="tx1"/>
                </a:solidFill>
                <a:latin typeface="Times New Roman"/>
                <a:cs typeface="Times New Roman"/>
              </a:rPr>
              <a:t>Опыт логопедической работы</a:t>
            </a:r>
            <a:r>
              <a:rPr lang="ru-RU" sz="3600" b="0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3600" b="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200" b="0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ru-RU" sz="22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занятия с детьми </a:t>
            </a:r>
            <a:r>
              <a:rPr lang="ru-RU" sz="2200" b="0" dirty="0">
                <a:solidFill>
                  <a:schemeClr val="tx1"/>
                </a:solidFill>
                <a:latin typeface="Times New Roman"/>
                <a:cs typeface="Times New Roman"/>
              </a:rPr>
              <a:t>в форме игрового </a:t>
            </a:r>
            <a:r>
              <a:rPr lang="ru-RU" sz="2200" b="0" dirty="0" err="1">
                <a:solidFill>
                  <a:schemeClr val="tx1"/>
                </a:solidFill>
                <a:latin typeface="Times New Roman"/>
                <a:cs typeface="Times New Roman"/>
              </a:rPr>
              <a:t>квеста</a:t>
            </a:r>
            <a:endParaRPr lang="ru-RU" sz="2200" b="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91344" y="1658682"/>
            <a:ext cx="3816424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>
                <a:latin typeface="Times New Roman"/>
                <a:cs typeface="Times New Roman"/>
              </a:rPr>
              <a:t>Линейный квест</a:t>
            </a: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(представляет собой логическую цепочку заданий, по которой участники двигаются весь игровой маршрут)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400257" y="1658682"/>
            <a:ext cx="3528392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36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>
                <a:latin typeface="Times New Roman"/>
                <a:cs typeface="Times New Roman"/>
              </a:rPr>
              <a:t>Кольцевой квест</a:t>
            </a: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(каждая команда участников стартуют из разных точек, двигаются по своему маршруту к финишу)</a:t>
            </a:r>
            <a:endParaRPr/>
          </a:p>
          <a:p>
            <a:pPr algn="ctr">
              <a:defRPr/>
            </a:pPr>
            <a:endParaRPr lang="ru-RU" sz="3600"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240016" y="4005064"/>
            <a:ext cx="3816424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600">
                <a:latin typeface="Times New Roman"/>
                <a:cs typeface="Times New Roman"/>
              </a:rPr>
              <a:t>Штурмовой квест</a:t>
            </a: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(игроки получают основное задание и перечень точек с подсказками, но путь выбирают самостоятельно)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703512" y="4005064"/>
            <a:ext cx="4032448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32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>
                <a:latin typeface="Times New Roman"/>
                <a:cs typeface="Times New Roman"/>
              </a:rPr>
              <a:t>Виртуальный квест</a:t>
            </a:r>
          </a:p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(представляет собой проблемную ситуацию с элементами ролевой игры, для решения которой необходимо использовать интернет)</a:t>
            </a:r>
            <a:endParaRPr lang="ru-RU" sz="1600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3200">
              <a:latin typeface="Times New Roman"/>
              <a:cs typeface="Times New Roman"/>
            </a:endParaRPr>
          </a:p>
        </p:txBody>
      </p:sp>
      <p:cxnSp>
        <p:nvCxnSpPr>
          <p:cNvPr id="9" name="Прямая со стрелкой 8"/>
          <p:cNvCxnSpPr>
            <a:cxnSpLocks/>
            <a:stCxn id="3" idx="2"/>
          </p:cNvCxnSpPr>
          <p:nvPr/>
        </p:nvCxnSpPr>
        <p:spPr bwMode="auto">
          <a:xfrm flipH="1">
            <a:off x="4007768" y="1417638"/>
            <a:ext cx="2088232" cy="859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cxnSpLocks/>
            <a:stCxn id="3" idx="2"/>
          </p:cNvCxnSpPr>
          <p:nvPr/>
        </p:nvCxnSpPr>
        <p:spPr bwMode="auto">
          <a:xfrm flipH="1">
            <a:off x="4655840" y="1417638"/>
            <a:ext cx="1440160" cy="2515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  <a:stCxn id="3" idx="2"/>
          </p:cNvCxnSpPr>
          <p:nvPr/>
        </p:nvCxnSpPr>
        <p:spPr bwMode="auto">
          <a:xfrm>
            <a:off x="6096000" y="1417638"/>
            <a:ext cx="1080120" cy="2515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  <a:stCxn id="3" idx="2"/>
          </p:cNvCxnSpPr>
          <p:nvPr/>
        </p:nvCxnSpPr>
        <p:spPr bwMode="auto">
          <a:xfrm>
            <a:off x="6096000" y="1417638"/>
            <a:ext cx="2304256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609600" y="332656"/>
            <a:ext cx="10972800" cy="567463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5000"/>
          </a:bodyPr>
          <a:lstStyle/>
          <a:p>
            <a:pPr marL="0" indent="0" algn="ctr">
              <a:buNone/>
              <a:defRPr/>
            </a:pPr>
            <a:r>
              <a:rPr lang="ru-RU" sz="480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Линейные квесты</a:t>
            </a:r>
            <a:endParaRPr sz="480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r>
              <a:rPr lang="ru-RU" sz="2500">
                <a:latin typeface="Times New Roman"/>
                <a:cs typeface="Times New Roman"/>
              </a:rPr>
              <a:t>В линейных квестах дети выполняют логическую цепь заданий, например:</a:t>
            </a:r>
          </a:p>
          <a:p>
            <a:pPr marL="457200" indent="-457200" algn="just">
              <a:buFont typeface="Wingdings"/>
              <a:buChar char="Ø"/>
              <a:defRPr/>
            </a:pPr>
            <a:r>
              <a:rPr lang="ru-RU" sz="2500">
                <a:latin typeface="Times New Roman"/>
                <a:cs typeface="Times New Roman"/>
              </a:rPr>
              <a:t>по следам «В поисках подарка деда Грамотея» </a:t>
            </a:r>
            <a:endParaRPr sz="2500"/>
          </a:p>
          <a:p>
            <a:pPr marL="0" indent="0" algn="just">
              <a:buNone/>
              <a:defRPr/>
            </a:pPr>
            <a:r>
              <a:rPr lang="ru-RU" sz="2500">
                <a:latin typeface="Times New Roman"/>
                <a:cs typeface="Times New Roman"/>
              </a:rPr>
              <a:t>Цель: закрепление навыка фонематического восприятия и звуко- буквенного анализа слов, составления и анализа предложений; графо-моторных навыков у детей с ТНР </a:t>
            </a:r>
          </a:p>
          <a:p>
            <a:pPr marL="0" indent="0" algn="just">
              <a:buNone/>
              <a:defRPr/>
            </a:pPr>
            <a:endParaRPr lang="ru-RU" sz="2500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endParaRPr lang="ru-RU" sz="2500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endParaRPr lang="ru-RU" sz="2500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endParaRPr lang="ru-RU" sz="2500">
              <a:latin typeface="Times New Roman"/>
              <a:cs typeface="Times New Roman"/>
            </a:endParaRPr>
          </a:p>
          <a:p>
            <a:pPr>
              <a:buNone/>
              <a:defRPr/>
            </a:pPr>
            <a:endParaRPr lang="ru-RU"/>
          </a:p>
        </p:txBody>
      </p:sp>
      <p:pic>
        <p:nvPicPr>
          <p:cNvPr id="3" name="Рисунок 2" descr="0XzzbJ_f1fw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87488" y="3154015"/>
            <a:ext cx="3787079" cy="2840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 bwMode="auto">
          <a:xfrm>
            <a:off x="6125414" y="3154014"/>
            <a:ext cx="5544105" cy="1463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/>
              <a:buChar char="Ø"/>
              <a:defRPr/>
            </a:pPr>
            <a:r>
              <a:rPr lang="ru-RU" sz="2400">
                <a:latin typeface="Times New Roman"/>
                <a:cs typeface="Times New Roman"/>
              </a:rPr>
              <a:t>по стрелкам лабиринта к новым знаниям </a:t>
            </a:r>
            <a:endParaRPr lang="ru-RU" sz="2400"/>
          </a:p>
          <a:p>
            <a:pPr algn="just">
              <a:defRPr/>
            </a:pPr>
            <a:r>
              <a:rPr lang="ru-RU" sz="2400">
                <a:latin typeface="Times New Roman"/>
                <a:cs typeface="Times New Roman"/>
              </a:rPr>
              <a:t>Цель: знакомство детей с буквой «Ц»</a:t>
            </a:r>
            <a:endParaRPr lang="ru-RU" sz="2400"/>
          </a:p>
          <a:p>
            <a:pPr>
              <a:defRPr/>
            </a:pPr>
            <a:endParaRPr lang="ru-RU"/>
          </a:p>
        </p:txBody>
      </p:sp>
      <p:pic>
        <p:nvPicPr>
          <p:cNvPr id="5" name="Рисунок 4" descr="SgpJlQHX06w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84232" y="4408651"/>
            <a:ext cx="3240360" cy="2430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609600" y="332656"/>
            <a:ext cx="10972800" cy="567463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 algn="ctr">
              <a:buNone/>
              <a:defRPr/>
            </a:pPr>
            <a:r>
              <a:rPr lang="ru-RU" sz="380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Линейные квесты</a:t>
            </a:r>
            <a:endParaRPr sz="380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endParaRPr lang="ru-RU" sz="2500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endParaRPr lang="ru-RU" sz="2500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endParaRPr lang="ru-RU" sz="2500">
              <a:latin typeface="Times New Roman"/>
              <a:cs typeface="Times New Roman"/>
            </a:endParaRPr>
          </a:p>
          <a:p>
            <a:pPr marL="0" indent="0" algn="just">
              <a:buNone/>
              <a:defRPr/>
            </a:pPr>
            <a:endParaRPr sz="2500"/>
          </a:p>
          <a:p>
            <a:pPr>
              <a:buNone/>
              <a:defRPr/>
            </a:pPr>
            <a:endParaRPr lang="ru-RU"/>
          </a:p>
        </p:txBody>
      </p:sp>
      <p:pic>
        <p:nvPicPr>
          <p:cNvPr id="783135626" name="Рисунок 78313562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382930" y="4224381"/>
            <a:ext cx="3612930" cy="2469776"/>
          </a:xfrm>
          <a:prstGeom prst="rect">
            <a:avLst/>
          </a:prstGeom>
        </p:spPr>
      </p:pic>
      <p:pic>
        <p:nvPicPr>
          <p:cNvPr id="1579606215" name="Рисунок 15796062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6927" y="3169974"/>
            <a:ext cx="3563373" cy="2001578"/>
          </a:xfrm>
          <a:prstGeom prst="rect">
            <a:avLst/>
          </a:prstGeom>
        </p:spPr>
      </p:pic>
      <p:pic>
        <p:nvPicPr>
          <p:cNvPr id="1004050838" name="Рисунок 100405083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132255" y="877405"/>
            <a:ext cx="2578606" cy="2847011"/>
          </a:xfrm>
          <a:prstGeom prst="rect">
            <a:avLst/>
          </a:prstGeom>
        </p:spPr>
      </p:pic>
      <p:pic>
        <p:nvPicPr>
          <p:cNvPr id="1345233003" name="Рисунок 134523300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84314" y="900626"/>
            <a:ext cx="2100426" cy="2800568"/>
          </a:xfrm>
          <a:prstGeom prst="rect">
            <a:avLst/>
          </a:prstGeom>
        </p:spPr>
      </p:pic>
      <p:sp>
        <p:nvSpPr>
          <p:cNvPr id="1951497244" name="TextBox 1951497243"/>
          <p:cNvSpPr txBox="1"/>
          <p:nvPr/>
        </p:nvSpPr>
        <p:spPr bwMode="auto">
          <a:xfrm>
            <a:off x="6258620" y="3924956"/>
            <a:ext cx="5682299" cy="29261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457200" marR="0" indent="-45720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/>
              <a:buChar char="Ø"/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«Путешествие по травинке» по условным обозначениям. </a:t>
            </a:r>
            <a:endParaRPr sz="2400"/>
          </a:p>
          <a:p>
            <a:pPr marL="0" indent="0" algn="just">
              <a:buNone/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Цель: обобщение знаний по лексической теме: «Насекомые», развитие речевого дыхания, зрительного восприятия, слухового внимания, мелкой моторики у детей с ТНР</a:t>
            </a:r>
            <a:endParaRPr sz="2400"/>
          </a:p>
          <a:p>
            <a:pPr>
              <a:defRPr/>
            </a:pPr>
            <a:endParaRPr/>
          </a:p>
        </p:txBody>
      </p:sp>
      <p:sp>
        <p:nvSpPr>
          <p:cNvPr id="609906076" name="TextBox 609906075"/>
          <p:cNvSpPr txBox="1"/>
          <p:nvPr/>
        </p:nvSpPr>
        <p:spPr bwMode="auto">
          <a:xfrm>
            <a:off x="609599" y="1165991"/>
            <a:ext cx="6010493" cy="21945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marR="0" indent="-283879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/>
              <a:buChar char="Ø"/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«Путешествие на воздушном шарике» по слайдам мультимедийной презентации </a:t>
            </a:r>
            <a:endParaRPr sz="2400"/>
          </a:p>
          <a:p>
            <a:pPr marL="0" indent="0" algn="just">
              <a:buNone/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Цель: закрепление навыков правильного звукопроизношения, слогового анализа слов, слогового чтения у детей с ТНР</a:t>
            </a:r>
            <a:endParaRPr sz="24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609600" y="476673"/>
            <a:ext cx="10972800" cy="5530620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Штурмовой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квест</a:t>
            </a: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Тема: «Приключение Снеговика»</a:t>
            </a:r>
            <a:endParaRPr dirty="0"/>
          </a:p>
          <a:p>
            <a:pPr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 Цель: развитие всех сторон речи у детей (просодическая,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связная, лексико-грамматический строй речи)</a:t>
            </a:r>
            <a:endParaRPr lang="ru-RU" sz="2400" dirty="0"/>
          </a:p>
          <a:p>
            <a:pPr algn="just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Участники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самостоятельно выбирают путь спасения Снеговика в здании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детского сада, выполняя задания, указанные на снежинкам</a:t>
            </a:r>
            <a:endParaRPr sz="2400" dirty="0"/>
          </a:p>
        </p:txBody>
      </p:sp>
      <p:pic>
        <p:nvPicPr>
          <p:cNvPr id="4" name="Рисунок 3" descr="5SESomeV8aI.jpg"/>
          <p:cNvPicPr>
            <a:picLocks noChangeAspect="1"/>
          </p:cNvPicPr>
          <p:nvPr/>
        </p:nvPicPr>
        <p:blipFill>
          <a:blip r:embed="rId2"/>
          <a:srcRect t="23188"/>
          <a:stretch/>
        </p:blipFill>
        <p:spPr bwMode="auto">
          <a:xfrm>
            <a:off x="3217718" y="3068960"/>
            <a:ext cx="5756564" cy="3316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623391" y="260648"/>
            <a:ext cx="10959008" cy="6264695"/>
          </a:xfrm>
        </p:spPr>
        <p:txBody>
          <a:bodyPr/>
          <a:lstStyle/>
          <a:p>
            <a:pPr algn="ctr">
              <a:buNone/>
              <a:defRPr/>
            </a:pPr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Кольцевой </a:t>
            </a:r>
            <a:r>
              <a:rPr lang="ru-RU" sz="36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квест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buNone/>
              <a:defRPr/>
            </a:pPr>
            <a:r>
              <a:rPr lang="ru-RU" sz="360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Тема: «Осеннее ассорти» </a:t>
            </a:r>
            <a:endParaRPr sz="2400" dirty="0"/>
          </a:p>
          <a:p>
            <a:pPr algn="just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Цель: обобщение у детей знаний осенних лексических тем: «Овощи. </a:t>
            </a:r>
            <a:endParaRPr lang="ru-RU" sz="2400" dirty="0"/>
          </a:p>
          <a:p>
            <a:pPr algn="just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Фрукты», «Грибы. Ягоды», «Осень. Деревья»</a:t>
            </a:r>
          </a:p>
          <a:p>
            <a:pPr algn="just"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Команды детей двигались по своему игровому маршруту (карте),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выполняя задания сладкоежки </a:t>
            </a:r>
            <a:r>
              <a:rPr lang="ru-RU" sz="2400" dirty="0" err="1">
                <a:latin typeface="Times New Roman"/>
                <a:cs typeface="Times New Roman"/>
              </a:rPr>
              <a:t>Карлсона</a:t>
            </a:r>
            <a:r>
              <a:rPr lang="ru-RU" sz="2400" dirty="0">
                <a:latin typeface="Times New Roman"/>
                <a:cs typeface="Times New Roman"/>
              </a:rPr>
              <a:t>. </a:t>
            </a:r>
            <a:r>
              <a:rPr lang="ru-RU" sz="2400" dirty="0" err="1">
                <a:latin typeface="Times New Roman"/>
                <a:cs typeface="Times New Roman"/>
              </a:rPr>
              <a:t>Квест</a:t>
            </a:r>
            <a:r>
              <a:rPr lang="ru-RU" sz="2400" dirty="0">
                <a:latin typeface="Times New Roman"/>
                <a:cs typeface="Times New Roman"/>
              </a:rPr>
              <a:t> был организован на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прогулочных участках с детьми детских садов города Вытегры  </a:t>
            </a:r>
            <a:endParaRPr sz="2400" dirty="0"/>
          </a:p>
          <a:p>
            <a:pPr>
              <a:buNone/>
              <a:defRPr/>
            </a:pPr>
            <a:endParaRPr lang="ru-RU" dirty="0"/>
          </a:p>
        </p:txBody>
      </p:sp>
      <p:pic>
        <p:nvPicPr>
          <p:cNvPr id="3" name="Рисунок 2" descr="4va-QJ6pH1M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274430" y="3392995"/>
            <a:ext cx="4307970" cy="3230978"/>
          </a:xfrm>
          <a:prstGeom prst="rect">
            <a:avLst/>
          </a:prstGeom>
        </p:spPr>
      </p:pic>
      <p:pic>
        <p:nvPicPr>
          <p:cNvPr id="4" name="Рисунок 3" descr="eezobPntpfY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83632" y="3501008"/>
            <a:ext cx="3611893" cy="270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 bwMode="auto">
          <a:xfrm>
            <a:off x="407367" y="260647"/>
            <a:ext cx="11467717" cy="653823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20000"/>
          </a:bodyPr>
          <a:lstStyle/>
          <a:p>
            <a:pPr algn="ctr">
              <a:buNone/>
              <a:defRPr/>
            </a:pPr>
            <a:r>
              <a:rPr lang="ru-RU" sz="42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Виртуальный </a:t>
            </a:r>
            <a:r>
              <a:rPr lang="ru-RU" sz="4200" dirty="0" err="1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квест</a:t>
            </a:r>
            <a:r>
              <a:rPr lang="ru-RU" sz="4200" dirty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 algn="just">
              <a:lnSpc>
                <a:spcPct val="150000"/>
              </a:lnSpc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Тема: «Подарки Деда Мороза»</a:t>
            </a:r>
            <a:endParaRPr sz="2400" dirty="0"/>
          </a:p>
          <a:p>
            <a:pPr algn="just">
              <a:lnSpc>
                <a:spcPct val="150000"/>
              </a:lnSpc>
              <a:buNone/>
              <a:defRPr/>
            </a:pPr>
            <a:r>
              <a:rPr lang="ru-RU" sz="2400" dirty="0">
                <a:latin typeface="Times New Roman"/>
                <a:cs typeface="Times New Roman"/>
              </a:rPr>
              <a:t>Цель: развитие речевых возможностей детей с родителями в домашних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условиях, используя поддержку учителя-логопеда</a:t>
            </a:r>
            <a:endParaRPr sz="2400" dirty="0"/>
          </a:p>
          <a:p>
            <a:pPr algn="just">
              <a:lnSpc>
                <a:spcPct val="150000"/>
              </a:lnSpc>
              <a:buNone/>
              <a:defRPr/>
            </a:pPr>
            <a:r>
              <a:rPr lang="ru-RU" sz="2400" dirty="0" err="1">
                <a:latin typeface="Times New Roman"/>
                <a:cs typeface="Times New Roman"/>
              </a:rPr>
              <a:t>Квест</a:t>
            </a:r>
            <a:r>
              <a:rPr lang="ru-RU" sz="2400" dirty="0">
                <a:latin typeface="Times New Roman"/>
                <a:cs typeface="Times New Roman"/>
              </a:rPr>
              <a:t> проводится накануне Нового года. Суть его – найти пропавший у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Деда Мороза мешок с подарками. Для этого нужно ежедневно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выполнять детям с родителями задания от учителя-логопеда в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группе социальной сети «В Контакте». Для каждого игрока – свой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подарок, который нужно разгадать. Вечером каждого дня семьи-участники получают подсказки в виде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картинок. В эпилоге </a:t>
            </a:r>
            <a:r>
              <a:rPr lang="ru-RU" sz="2400" dirty="0" err="1">
                <a:latin typeface="Times New Roman"/>
                <a:cs typeface="Times New Roman"/>
              </a:rPr>
              <a:t>квеста</a:t>
            </a:r>
            <a:r>
              <a:rPr lang="ru-RU" sz="2400" dirty="0">
                <a:latin typeface="Times New Roman"/>
                <a:cs typeface="Times New Roman"/>
              </a:rPr>
              <a:t> дети вместе с родителями собирают слово –«подарок» («кукла», «маска», «санки», «орехи», «зефир», «котик») из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первых букв изображений, получаемых за выполнение ежедневных</a:t>
            </a:r>
            <a:r>
              <a:rPr lang="ru-RU" sz="2400" dirty="0"/>
              <a:t> </a:t>
            </a:r>
            <a:r>
              <a:rPr lang="ru-RU" sz="2400" dirty="0">
                <a:latin typeface="Times New Roman"/>
                <a:cs typeface="Times New Roman"/>
              </a:rPr>
              <a:t>индивидуальных заданий</a:t>
            </a:r>
            <a:endParaRPr sz="24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Arial"/>
        <a:cs typeface="Arial"/>
      </a:majorFont>
      <a:minorFont>
        <a:latin typeface="Lucida Sans Unicode"/>
        <a:ea typeface="Arial"/>
        <a:cs typeface="Arial"/>
      </a:minorFont>
    </a:fontScheme>
    <a:fmtScheme name="Открытая">
      <a:fillStyleLst>
        <a:solidFill>
          <a:schemeClr val="phClr"/>
        </a:solidFill>
        <a:gradFill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/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</TotalTime>
  <Words>526</Words>
  <Application>Microsoft Office PowerPoint</Application>
  <DocSecurity>0</DocSecurity>
  <PresentationFormat>Широкоэкранный</PresentationFormat>
  <Paragraphs>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Открытая</vt:lpstr>
      <vt:lpstr>   БДОУ ВМР «Детский сад «Кораблик» общеразвивающего вида»  Стендовый доклад на тему:  «Речевые квесты в коррекционно-развивающей работе с детьми старшего дошкольного возраста»</vt:lpstr>
      <vt:lpstr>Актуальность:</vt:lpstr>
      <vt:lpstr>Презентация PowerPoint</vt:lpstr>
      <vt:lpstr>Опыт логопедической работы - занятия с детьми в форме игрового квеста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опыта</vt:lpstr>
      <vt:lpstr>  Приглашаем к сотрудничеству:  БДОУ ВМР «Детский сад «Кораблик» общеразвивающего вида» Вытегорский район,  г.Вытегра, ул.Просвещения, д.9 e-mail: detsadkorablik@mail.ru тел: 8(81746)2-30-82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БДОУ ВМР «Детский сад «Кораблик» общеразвивающего вида»  Стендовый доклад на тему: «Речевые квесты в коррекционно-развивающей работе  с детьми старшего дошкольного возраста».</dc:title>
  <dc:subject/>
  <dc:creator/>
  <cp:keywords/>
  <dc:description/>
  <cp:lastModifiedBy>Usser</cp:lastModifiedBy>
  <cp:revision>55</cp:revision>
  <dcterms:created xsi:type="dcterms:W3CDTF">2012-12-03T06:56:55Z</dcterms:created>
  <dcterms:modified xsi:type="dcterms:W3CDTF">2022-10-25T07:03:12Z</dcterms:modified>
  <cp:category/>
  <dc:identifier/>
  <cp:contentStatus/>
  <dc:language/>
  <cp:version/>
</cp:coreProperties>
</file>